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9"/>
  </p:notesMasterIdLst>
  <p:sldIdLst>
    <p:sldId id="256" r:id="rId2"/>
    <p:sldId id="265" r:id="rId3"/>
    <p:sldId id="257" r:id="rId4"/>
    <p:sldId id="258" r:id="rId5"/>
    <p:sldId id="260" r:id="rId6"/>
    <p:sldId id="259" r:id="rId7"/>
    <p:sldId id="261" r:id="rId8"/>
    <p:sldId id="262" r:id="rId9"/>
    <p:sldId id="263" r:id="rId10"/>
    <p:sldId id="264" r:id="rId11"/>
    <p:sldId id="266" r:id="rId12"/>
    <p:sldId id="267" r:id="rId13"/>
    <p:sldId id="268" r:id="rId14"/>
    <p:sldId id="270" r:id="rId15"/>
    <p:sldId id="272" r:id="rId16"/>
    <p:sldId id="269" r:id="rId17"/>
    <p:sldId id="271" r:id="rId18"/>
  </p:sldIdLst>
  <p:sldSz cx="9144000" cy="6858000" type="screen4x3"/>
  <p:notesSz cx="6810375"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8" autoAdjust="0"/>
  </p:normalViewPr>
  <p:slideViewPr>
    <p:cSldViewPr>
      <p:cViewPr>
        <p:scale>
          <a:sx n="107" d="100"/>
          <a:sy n="107" d="100"/>
        </p:scale>
        <p:origin x="-84" y="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3" d="100"/>
          <a:sy n="83" d="100"/>
        </p:scale>
        <p:origin x="-1980" y="1368"/>
      </p:cViewPr>
      <p:guideLst>
        <p:guide orient="horz" pos="3132"/>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7126"/>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57636" y="0"/>
            <a:ext cx="2951163" cy="497126"/>
          </a:xfrm>
          <a:prstGeom prst="rect">
            <a:avLst/>
          </a:prstGeom>
        </p:spPr>
        <p:txBody>
          <a:bodyPr vert="horz" lIns="91440" tIns="45720" rIns="91440" bIns="45720" rtlCol="0"/>
          <a:lstStyle>
            <a:lvl1pPr algn="r">
              <a:defRPr sz="1200"/>
            </a:lvl1pPr>
          </a:lstStyle>
          <a:p>
            <a:fld id="{8F41D1F7-0D1C-4239-9882-4A719BF49404}" type="datetimeFigureOut">
              <a:rPr lang="en-ZA" smtClean="0"/>
              <a:t>2013/09/04</a:t>
            </a:fld>
            <a:endParaRPr lang="en-ZA"/>
          </a:p>
        </p:txBody>
      </p:sp>
      <p:sp>
        <p:nvSpPr>
          <p:cNvPr id="4" name="Slide Image Placeholder 3"/>
          <p:cNvSpPr>
            <a:spLocks noGrp="1" noRot="1" noChangeAspect="1"/>
          </p:cNvSpPr>
          <p:nvPr>
            <p:ph type="sldImg" idx="2"/>
          </p:nvPr>
        </p:nvSpPr>
        <p:spPr>
          <a:xfrm>
            <a:off x="920750" y="746125"/>
            <a:ext cx="4968875" cy="372745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1038" y="4722694"/>
            <a:ext cx="5448300" cy="447413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9443662"/>
            <a:ext cx="2951163" cy="497126"/>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57636" y="9443662"/>
            <a:ext cx="2951163" cy="497126"/>
          </a:xfrm>
          <a:prstGeom prst="rect">
            <a:avLst/>
          </a:prstGeom>
        </p:spPr>
        <p:txBody>
          <a:bodyPr vert="horz" lIns="91440" tIns="45720" rIns="91440" bIns="45720" rtlCol="0" anchor="b"/>
          <a:lstStyle>
            <a:lvl1pPr algn="r">
              <a:defRPr sz="1200"/>
            </a:lvl1pPr>
          </a:lstStyle>
          <a:p>
            <a:fld id="{649F539D-E886-4F29-A31A-7B181F18DB17}" type="slidenum">
              <a:rPr lang="en-ZA" smtClean="0"/>
              <a:t>‹#›</a:t>
            </a:fld>
            <a:endParaRPr lang="en-ZA"/>
          </a:p>
        </p:txBody>
      </p:sp>
    </p:spTree>
    <p:extLst>
      <p:ext uri="{BB962C8B-B14F-4D97-AF65-F5344CB8AC3E}">
        <p14:creationId xmlns:p14="http://schemas.microsoft.com/office/powerpoint/2010/main" val="1524686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649F539D-E886-4F29-A31A-7B181F18DB17}" type="slidenum">
              <a:rPr lang="en-ZA" smtClean="0"/>
              <a:t>1</a:t>
            </a:fld>
            <a:endParaRPr lang="en-ZA"/>
          </a:p>
        </p:txBody>
      </p:sp>
    </p:spTree>
    <p:extLst>
      <p:ext uri="{BB962C8B-B14F-4D97-AF65-F5344CB8AC3E}">
        <p14:creationId xmlns:p14="http://schemas.microsoft.com/office/powerpoint/2010/main" val="245511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9F539D-E886-4F29-A31A-7B181F18DB17}" type="slidenum">
              <a:rPr lang="en-ZA" smtClean="0"/>
              <a:t>2</a:t>
            </a:fld>
            <a:endParaRPr lang="en-ZA"/>
          </a:p>
        </p:txBody>
      </p:sp>
    </p:spTree>
    <p:extLst>
      <p:ext uri="{BB962C8B-B14F-4D97-AF65-F5344CB8AC3E}">
        <p14:creationId xmlns:p14="http://schemas.microsoft.com/office/powerpoint/2010/main" val="2250818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649F539D-E886-4F29-A31A-7B181F18DB17}" type="slidenum">
              <a:rPr lang="en-ZA" smtClean="0"/>
              <a:t>3</a:t>
            </a:fld>
            <a:endParaRPr lang="en-ZA"/>
          </a:p>
        </p:txBody>
      </p:sp>
    </p:spTree>
    <p:extLst>
      <p:ext uri="{BB962C8B-B14F-4D97-AF65-F5344CB8AC3E}">
        <p14:creationId xmlns:p14="http://schemas.microsoft.com/office/powerpoint/2010/main" val="3250026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Aims</a:t>
            </a:r>
            <a:r>
              <a:rPr lang="en-US" baseline="0" dirty="0" smtClean="0"/>
              <a:t> of the resources: </a:t>
            </a:r>
          </a:p>
          <a:p>
            <a:r>
              <a:rPr lang="en-US" sz="1200" b="0" i="0" u="none" strike="noStrike" kern="1200" baseline="0" dirty="0" smtClean="0">
                <a:solidFill>
                  <a:schemeClr val="tx1"/>
                </a:solidFill>
                <a:latin typeface="+mn-lt"/>
                <a:ea typeface="+mn-ea"/>
                <a:cs typeface="+mn-cs"/>
              </a:rPr>
              <a:t>This resource collection provides students with materials to explore the following ideas and concepts: </a:t>
            </a:r>
          </a:p>
          <a:p>
            <a:r>
              <a:rPr lang="en-US" sz="1200" b="0" i="0" u="none" strike="noStrike" kern="1200" baseline="0" dirty="0" smtClean="0">
                <a:solidFill>
                  <a:schemeClr val="tx1"/>
                </a:solidFill>
                <a:latin typeface="+mn-lt"/>
                <a:ea typeface="+mn-ea"/>
                <a:cs typeface="+mn-cs"/>
              </a:rPr>
              <a:t>Some of the key literary texts of the period. </a:t>
            </a:r>
          </a:p>
          <a:p>
            <a:r>
              <a:rPr lang="en-US" sz="1200" b="0" i="0" u="none" strike="noStrike" kern="1200" baseline="0" dirty="0" smtClean="0">
                <a:solidFill>
                  <a:schemeClr val="tx1"/>
                </a:solidFill>
                <a:latin typeface="+mn-lt"/>
                <a:ea typeface="+mn-ea"/>
                <a:cs typeface="+mn-cs"/>
              </a:rPr>
              <a:t>Language change during the period. </a:t>
            </a:r>
          </a:p>
          <a:p>
            <a:r>
              <a:rPr lang="en-US" sz="1200" b="0" i="0" u="none" strike="noStrike" kern="1200" baseline="0" dirty="0" smtClean="0">
                <a:solidFill>
                  <a:schemeClr val="tx1"/>
                </a:solidFill>
                <a:latin typeface="+mn-lt"/>
                <a:ea typeface="+mn-ea"/>
                <a:cs typeface="+mn-cs"/>
              </a:rPr>
              <a:t>The historical context for the literature and language change. </a:t>
            </a:r>
          </a:p>
          <a:p>
            <a:r>
              <a:rPr lang="en-US" sz="1200" b="0" i="0" u="none" strike="noStrike" kern="1200" baseline="0" dirty="0" smtClean="0">
                <a:solidFill>
                  <a:schemeClr val="tx1"/>
                </a:solidFill>
                <a:latin typeface="+mn-lt"/>
                <a:ea typeface="+mn-ea"/>
                <a:cs typeface="+mn-cs"/>
              </a:rPr>
              <a:t>How the texts relate to their historical and social context. </a:t>
            </a:r>
          </a:p>
          <a:p>
            <a:r>
              <a:rPr lang="en-US" sz="1200" b="0" i="0" u="none" strike="noStrike" kern="1200" baseline="0" dirty="0" smtClean="0">
                <a:solidFill>
                  <a:schemeClr val="tx1"/>
                </a:solidFill>
                <a:latin typeface="+mn-lt"/>
                <a:ea typeface="+mn-ea"/>
                <a:cs typeface="+mn-cs"/>
              </a:rPr>
              <a:t>Students should be encouraged to explore the timeline themselves and use the potential to select items to make their own timeline to create a collection of material that provokes their own questions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Resources List: </a:t>
            </a:r>
          </a:p>
          <a:p>
            <a:endParaRPr lang="en-US" sz="1200" b="0" i="0" u="none" strike="noStrike" kern="1200" baseline="0" dirty="0" smtClean="0">
              <a:solidFill>
                <a:schemeClr val="tx1"/>
              </a:solidFill>
              <a:latin typeface="+mn-lt"/>
              <a:ea typeface="+mn-ea"/>
              <a:cs typeface="+mn-cs"/>
            </a:endParaRPr>
          </a:p>
          <a:p>
            <a:r>
              <a:rPr lang="en-ZA" sz="1200" b="0" i="1" u="none" strike="noStrike" kern="1200" baseline="0" dirty="0" smtClean="0">
                <a:solidFill>
                  <a:schemeClr val="tx1"/>
                </a:solidFill>
                <a:latin typeface="+mn-lt"/>
                <a:ea typeface="+mn-ea"/>
                <a:cs typeface="+mn-cs"/>
              </a:rPr>
              <a:t>Beowulf </a:t>
            </a:r>
            <a:r>
              <a:rPr lang="en-ZA" sz="1200" b="0" i="0" u="none" strike="noStrike" kern="1200" baseline="0" dirty="0" smtClean="0">
                <a:solidFill>
                  <a:schemeClr val="tx1"/>
                </a:solidFill>
                <a:latin typeface="+mn-lt"/>
                <a:ea typeface="+mn-ea"/>
                <a:cs typeface="+mn-cs"/>
              </a:rPr>
              <a:t>(c 1000) </a:t>
            </a:r>
          </a:p>
          <a:p>
            <a:r>
              <a:rPr lang="en-ZA" sz="1200" b="0" i="1" u="none" strike="noStrike" kern="1200" baseline="0" dirty="0" smtClean="0">
                <a:solidFill>
                  <a:schemeClr val="tx1"/>
                </a:solidFill>
                <a:latin typeface="+mn-lt"/>
                <a:ea typeface="+mn-ea"/>
                <a:cs typeface="+mn-cs"/>
              </a:rPr>
              <a:t>The Anglo-Saxon Chronicle </a:t>
            </a:r>
            <a:r>
              <a:rPr lang="en-ZA" sz="1200" b="0" i="0" u="none" strike="noStrike" kern="1200" baseline="0" dirty="0" smtClean="0">
                <a:solidFill>
                  <a:schemeClr val="tx1"/>
                </a:solidFill>
                <a:latin typeface="+mn-lt"/>
                <a:ea typeface="+mn-ea"/>
                <a:cs typeface="+mn-cs"/>
              </a:rPr>
              <a:t>(1020s) </a:t>
            </a:r>
          </a:p>
          <a:p>
            <a:r>
              <a:rPr lang="en-ZA" sz="1200" b="0" i="1" u="none" strike="noStrike" kern="1200" baseline="0" dirty="0" smtClean="0">
                <a:solidFill>
                  <a:schemeClr val="tx1"/>
                </a:solidFill>
                <a:latin typeface="+mn-lt"/>
                <a:ea typeface="+mn-ea"/>
                <a:cs typeface="+mn-cs"/>
              </a:rPr>
              <a:t>The Kentish Homilies </a:t>
            </a:r>
            <a:r>
              <a:rPr lang="en-ZA" sz="1200" b="0" i="0" u="none" strike="noStrike" kern="1200" baseline="0" dirty="0" smtClean="0">
                <a:solidFill>
                  <a:schemeClr val="tx1"/>
                </a:solidFill>
                <a:latin typeface="+mn-lt"/>
                <a:ea typeface="+mn-ea"/>
                <a:cs typeface="+mn-cs"/>
              </a:rPr>
              <a:t>(1150s) </a:t>
            </a:r>
          </a:p>
          <a:p>
            <a:r>
              <a:rPr lang="en-US" sz="1200" b="0" i="1" u="none" strike="noStrike" kern="1200" baseline="0" dirty="0" smtClean="0">
                <a:solidFill>
                  <a:schemeClr val="tx1"/>
                </a:solidFill>
                <a:latin typeface="+mn-lt"/>
                <a:ea typeface="+mn-ea"/>
                <a:cs typeface="+mn-cs"/>
              </a:rPr>
              <a:t>The Owl and the Nightingale </a:t>
            </a:r>
            <a:r>
              <a:rPr lang="en-US" sz="1200" b="0" i="0" u="none" strike="noStrike" kern="1200" baseline="0" dirty="0" smtClean="0">
                <a:solidFill>
                  <a:schemeClr val="tx1"/>
                </a:solidFill>
                <a:latin typeface="+mn-lt"/>
                <a:ea typeface="+mn-ea"/>
                <a:cs typeface="+mn-cs"/>
              </a:rPr>
              <a:t>(1180s) </a:t>
            </a:r>
          </a:p>
          <a:p>
            <a:r>
              <a:rPr lang="en-ZA" sz="1200" b="0" i="1" u="none" strike="noStrike" kern="1200" baseline="0" dirty="0" smtClean="0">
                <a:solidFill>
                  <a:schemeClr val="tx1"/>
                </a:solidFill>
                <a:latin typeface="+mn-lt"/>
                <a:ea typeface="+mn-ea"/>
                <a:cs typeface="+mn-cs"/>
              </a:rPr>
              <a:t>Layamon’s Brut </a:t>
            </a:r>
            <a:r>
              <a:rPr lang="en-ZA" sz="1200" b="0" i="0" u="none" strike="noStrike" kern="1200" baseline="0" dirty="0" smtClean="0">
                <a:solidFill>
                  <a:schemeClr val="tx1"/>
                </a:solidFill>
                <a:latin typeface="+mn-lt"/>
                <a:ea typeface="+mn-ea"/>
                <a:cs typeface="+mn-cs"/>
              </a:rPr>
              <a:t>(1180s) </a:t>
            </a:r>
          </a:p>
          <a:p>
            <a:r>
              <a:rPr lang="en-ZA" sz="1200" b="0" i="1" u="none" strike="noStrike" kern="1200" baseline="0" dirty="0" smtClean="0">
                <a:solidFill>
                  <a:schemeClr val="tx1"/>
                </a:solidFill>
                <a:latin typeface="+mn-lt"/>
                <a:ea typeface="+mn-ea"/>
                <a:cs typeface="+mn-cs"/>
              </a:rPr>
              <a:t>Magna </a:t>
            </a:r>
            <a:r>
              <a:rPr lang="en-ZA" sz="1200" b="0" i="1" u="none" strike="noStrike" kern="1200" baseline="0" dirty="0" err="1" smtClean="0">
                <a:solidFill>
                  <a:schemeClr val="tx1"/>
                </a:solidFill>
                <a:latin typeface="+mn-lt"/>
                <a:ea typeface="+mn-ea"/>
                <a:cs typeface="+mn-cs"/>
              </a:rPr>
              <a:t>Carta</a:t>
            </a:r>
            <a:r>
              <a:rPr lang="en-ZA" sz="1200" b="0" i="1" u="none" strike="noStrike" kern="1200" baseline="0" dirty="0" smtClean="0">
                <a:solidFill>
                  <a:schemeClr val="tx1"/>
                </a:solidFill>
                <a:latin typeface="+mn-lt"/>
                <a:ea typeface="+mn-ea"/>
                <a:cs typeface="+mn-cs"/>
              </a:rPr>
              <a:t> </a:t>
            </a:r>
            <a:r>
              <a:rPr lang="en-ZA" sz="1200" b="0" i="0" u="none" strike="noStrike" kern="1200" baseline="0" dirty="0" smtClean="0">
                <a:solidFill>
                  <a:schemeClr val="tx1"/>
                </a:solidFill>
                <a:latin typeface="+mn-lt"/>
                <a:ea typeface="+mn-ea"/>
                <a:cs typeface="+mn-cs"/>
              </a:rPr>
              <a:t>(1215) </a:t>
            </a:r>
          </a:p>
          <a:p>
            <a:r>
              <a:rPr lang="nl-NL" sz="1200" b="0" i="1" u="none" strike="noStrike" kern="1200" baseline="0" dirty="0" smtClean="0">
                <a:solidFill>
                  <a:schemeClr val="tx1"/>
                </a:solidFill>
                <a:latin typeface="+mn-lt"/>
                <a:ea typeface="+mn-ea"/>
                <a:cs typeface="+mn-cs"/>
              </a:rPr>
              <a:t>Sumer is icumen in </a:t>
            </a:r>
            <a:r>
              <a:rPr lang="nl-NL" sz="1200" b="0" i="0" u="none" strike="noStrike" kern="1200" baseline="0" dirty="0" smtClean="0">
                <a:solidFill>
                  <a:schemeClr val="tx1"/>
                </a:solidFill>
                <a:latin typeface="+mn-lt"/>
                <a:ea typeface="+mn-ea"/>
                <a:cs typeface="+mn-cs"/>
              </a:rPr>
              <a:t>(c 1230) </a:t>
            </a:r>
          </a:p>
          <a:p>
            <a:r>
              <a:rPr lang="en-US" sz="1200" b="0" i="1" u="none" strike="noStrike" kern="1200" baseline="0" dirty="0" smtClean="0">
                <a:solidFill>
                  <a:schemeClr val="tx1"/>
                </a:solidFill>
                <a:latin typeface="+mn-lt"/>
                <a:ea typeface="+mn-ea"/>
                <a:cs typeface="+mn-cs"/>
              </a:rPr>
              <a:t>Decorated Initials with Musicians </a:t>
            </a:r>
            <a:r>
              <a:rPr lang="en-US" sz="1200" b="0" i="0" u="none" strike="noStrike" kern="1200" baseline="0" dirty="0" smtClean="0">
                <a:solidFill>
                  <a:schemeClr val="tx1"/>
                </a:solidFill>
                <a:latin typeface="+mn-lt"/>
                <a:ea typeface="+mn-ea"/>
                <a:cs typeface="+mn-cs"/>
              </a:rPr>
              <a:t>(1260) </a:t>
            </a:r>
          </a:p>
          <a:p>
            <a:r>
              <a:rPr lang="en-ZA" sz="1200" b="0" i="1" u="none" strike="noStrike" kern="1200" baseline="0" dirty="0" smtClean="0">
                <a:solidFill>
                  <a:schemeClr val="tx1"/>
                </a:solidFill>
                <a:latin typeface="+mn-lt"/>
                <a:ea typeface="+mn-ea"/>
                <a:cs typeface="+mn-cs"/>
              </a:rPr>
              <a:t>Medieval surgical procedures </a:t>
            </a:r>
            <a:r>
              <a:rPr lang="en-ZA" sz="1200" b="0" i="0" u="none" strike="noStrike" kern="1200" baseline="0" dirty="0" smtClean="0">
                <a:solidFill>
                  <a:schemeClr val="tx1"/>
                </a:solidFill>
                <a:latin typeface="+mn-lt"/>
                <a:ea typeface="+mn-ea"/>
                <a:cs typeface="+mn-cs"/>
              </a:rPr>
              <a:t>(c1300) </a:t>
            </a:r>
          </a:p>
          <a:p>
            <a:r>
              <a:rPr lang="en-US" sz="1200" b="0" i="1" u="none" strike="noStrike" kern="1200" baseline="0" dirty="0" smtClean="0">
                <a:solidFill>
                  <a:schemeClr val="tx1"/>
                </a:solidFill>
                <a:latin typeface="+mn-lt"/>
                <a:ea typeface="+mn-ea"/>
                <a:cs typeface="+mn-cs"/>
              </a:rPr>
              <a:t>The </a:t>
            </a:r>
            <a:r>
              <a:rPr lang="en-US" sz="1200" b="0" i="1" u="none" strike="noStrike" kern="1200" baseline="0" dirty="0" err="1" smtClean="0">
                <a:solidFill>
                  <a:schemeClr val="tx1"/>
                </a:solidFill>
                <a:latin typeface="+mn-lt"/>
                <a:ea typeface="+mn-ea"/>
                <a:cs typeface="+mn-cs"/>
              </a:rPr>
              <a:t>Holkham</a:t>
            </a:r>
            <a:r>
              <a:rPr lang="en-US" sz="1200" b="0" i="1" u="none" strike="noStrike" kern="1200" baseline="0" dirty="0" smtClean="0">
                <a:solidFill>
                  <a:schemeClr val="tx1"/>
                </a:solidFill>
                <a:latin typeface="+mn-lt"/>
                <a:ea typeface="+mn-ea"/>
                <a:cs typeface="+mn-cs"/>
              </a:rPr>
              <a:t> Picture Bible </a:t>
            </a:r>
            <a:r>
              <a:rPr lang="en-US" sz="1200" b="0" i="0" u="none" strike="noStrike" kern="1200" baseline="0" dirty="0" smtClean="0">
                <a:solidFill>
                  <a:schemeClr val="tx1"/>
                </a:solidFill>
                <a:latin typeface="+mn-lt"/>
                <a:ea typeface="+mn-ea"/>
                <a:cs typeface="+mn-cs"/>
              </a:rPr>
              <a:t>(c 1320) </a:t>
            </a:r>
          </a:p>
          <a:p>
            <a:r>
              <a:rPr lang="en-ZA" sz="1200" b="0" i="1" u="none" strike="noStrike" kern="1200" baseline="0" dirty="0" smtClean="0">
                <a:solidFill>
                  <a:schemeClr val="tx1"/>
                </a:solidFill>
                <a:latin typeface="+mn-lt"/>
                <a:ea typeface="+mn-ea"/>
                <a:cs typeface="+mn-cs"/>
              </a:rPr>
              <a:t>Peasant at work </a:t>
            </a:r>
            <a:r>
              <a:rPr lang="en-ZA" sz="1200" b="0" i="0" u="none" strike="noStrike" kern="1200" baseline="0" dirty="0" smtClean="0">
                <a:solidFill>
                  <a:schemeClr val="tx1"/>
                </a:solidFill>
                <a:latin typeface="+mn-lt"/>
                <a:ea typeface="+mn-ea"/>
                <a:cs typeface="+mn-cs"/>
              </a:rPr>
              <a:t>(1330s) </a:t>
            </a:r>
          </a:p>
          <a:p>
            <a:r>
              <a:rPr lang="en-ZA" sz="1200" b="0" i="1" u="none" strike="noStrike" kern="1200" baseline="0" dirty="0" smtClean="0">
                <a:solidFill>
                  <a:schemeClr val="tx1"/>
                </a:solidFill>
                <a:latin typeface="+mn-lt"/>
                <a:ea typeface="+mn-ea"/>
                <a:cs typeface="+mn-cs"/>
              </a:rPr>
              <a:t>Lord at supper </a:t>
            </a:r>
            <a:r>
              <a:rPr lang="en-ZA" sz="1200" b="0" i="0" u="none" strike="noStrike" kern="1200" baseline="0" dirty="0" smtClean="0">
                <a:solidFill>
                  <a:schemeClr val="tx1"/>
                </a:solidFill>
                <a:latin typeface="+mn-lt"/>
                <a:ea typeface="+mn-ea"/>
                <a:cs typeface="+mn-cs"/>
              </a:rPr>
              <a:t>(1330s) </a:t>
            </a:r>
          </a:p>
          <a:p>
            <a:r>
              <a:rPr lang="en-US" sz="1200" b="0" i="1" u="none" strike="noStrike" kern="1200" baseline="0" dirty="0" smtClean="0">
                <a:solidFill>
                  <a:schemeClr val="tx1"/>
                </a:solidFill>
                <a:latin typeface="+mn-lt"/>
                <a:ea typeface="+mn-ea"/>
                <a:cs typeface="+mn-cs"/>
              </a:rPr>
              <a:t>The Chronicle of the Black Death </a:t>
            </a:r>
            <a:r>
              <a:rPr lang="en-US" sz="1200" b="0" i="0" u="none" strike="noStrike" kern="1200" baseline="0" dirty="0" smtClean="0">
                <a:solidFill>
                  <a:schemeClr val="tx1"/>
                </a:solidFill>
                <a:latin typeface="+mn-lt"/>
                <a:ea typeface="+mn-ea"/>
                <a:cs typeface="+mn-cs"/>
              </a:rPr>
              <a:t>(1348) </a:t>
            </a:r>
          </a:p>
          <a:p>
            <a:r>
              <a:rPr lang="en-US" sz="1200" b="0" i="1" u="none" strike="noStrike" kern="1200" baseline="0" dirty="0" smtClean="0">
                <a:solidFill>
                  <a:schemeClr val="tx1"/>
                </a:solidFill>
                <a:latin typeface="+mn-lt"/>
                <a:ea typeface="+mn-ea"/>
                <a:cs typeface="+mn-cs"/>
              </a:rPr>
              <a:t>Genesis Picture Book </a:t>
            </a:r>
            <a:r>
              <a:rPr lang="en-US" sz="1200" b="0" i="0" u="none" strike="noStrike" kern="1200" baseline="0" dirty="0" smtClean="0">
                <a:solidFill>
                  <a:schemeClr val="tx1"/>
                </a:solidFill>
                <a:latin typeface="+mn-lt"/>
                <a:ea typeface="+mn-ea"/>
                <a:cs typeface="+mn-cs"/>
              </a:rPr>
              <a:t>(c 1350) </a:t>
            </a:r>
          </a:p>
          <a:p>
            <a:r>
              <a:rPr lang="en-ZA" sz="1200" b="0" i="1" u="none" strike="noStrike" kern="1200" baseline="0" dirty="0" smtClean="0">
                <a:solidFill>
                  <a:schemeClr val="tx1"/>
                </a:solidFill>
                <a:latin typeface="+mn-lt"/>
                <a:ea typeface="+mn-ea"/>
                <a:cs typeface="+mn-cs"/>
              </a:rPr>
              <a:t>Piers </a:t>
            </a:r>
            <a:r>
              <a:rPr lang="en-ZA" sz="1200" b="0" i="1" u="none" strike="noStrike" kern="1200" baseline="0" dirty="0" err="1" smtClean="0">
                <a:solidFill>
                  <a:schemeClr val="tx1"/>
                </a:solidFill>
                <a:latin typeface="+mn-lt"/>
                <a:ea typeface="+mn-ea"/>
                <a:cs typeface="+mn-cs"/>
              </a:rPr>
              <a:t>Plowman</a:t>
            </a:r>
            <a:r>
              <a:rPr lang="en-ZA" sz="1200" b="0" i="1" u="none" strike="noStrike" kern="1200" baseline="0" dirty="0" smtClean="0">
                <a:solidFill>
                  <a:schemeClr val="tx1"/>
                </a:solidFill>
                <a:latin typeface="+mn-lt"/>
                <a:ea typeface="+mn-ea"/>
                <a:cs typeface="+mn-cs"/>
              </a:rPr>
              <a:t> </a:t>
            </a:r>
            <a:r>
              <a:rPr lang="en-ZA" sz="1200" b="0" i="0" u="none" strike="noStrike" kern="1200" baseline="0" dirty="0" smtClean="0">
                <a:solidFill>
                  <a:schemeClr val="tx1"/>
                </a:solidFill>
                <a:latin typeface="+mn-lt"/>
                <a:ea typeface="+mn-ea"/>
                <a:cs typeface="+mn-cs"/>
              </a:rPr>
              <a:t>(1367-86) </a:t>
            </a:r>
          </a:p>
          <a:p>
            <a:r>
              <a:rPr lang="en-US" sz="1200" b="0" i="1" u="none" strike="noStrike" kern="1200" baseline="0" dirty="0" smtClean="0">
                <a:solidFill>
                  <a:schemeClr val="tx1"/>
                </a:solidFill>
                <a:latin typeface="+mn-lt"/>
                <a:ea typeface="+mn-ea"/>
                <a:cs typeface="+mn-cs"/>
              </a:rPr>
              <a:t>First English cookery manuscript </a:t>
            </a:r>
            <a:r>
              <a:rPr lang="en-US" sz="1200" b="0" i="0" u="none" strike="noStrike" kern="1200" baseline="0" dirty="0" smtClean="0">
                <a:solidFill>
                  <a:schemeClr val="tx1"/>
                </a:solidFill>
                <a:latin typeface="+mn-lt"/>
                <a:ea typeface="+mn-ea"/>
                <a:cs typeface="+mn-cs"/>
              </a:rPr>
              <a:t>(1390) </a:t>
            </a:r>
          </a:p>
          <a:p>
            <a:r>
              <a:rPr lang="en-US" sz="1200" b="0" i="1" u="none" strike="noStrike" kern="1200" baseline="0" dirty="0" smtClean="0">
                <a:solidFill>
                  <a:schemeClr val="tx1"/>
                </a:solidFill>
                <a:latin typeface="+mn-lt"/>
                <a:ea typeface="+mn-ea"/>
                <a:cs typeface="+mn-cs"/>
              </a:rPr>
              <a:t>The Canterbury Tales </a:t>
            </a:r>
            <a:r>
              <a:rPr lang="en-US" sz="1200" b="0" i="0" u="none" strike="noStrike" kern="1200" baseline="0" dirty="0" smtClean="0">
                <a:solidFill>
                  <a:schemeClr val="tx1"/>
                </a:solidFill>
                <a:latin typeface="+mn-lt"/>
                <a:ea typeface="+mn-ea"/>
                <a:cs typeface="+mn-cs"/>
              </a:rPr>
              <a:t>(c 1400) </a:t>
            </a:r>
          </a:p>
          <a:p>
            <a:r>
              <a:rPr lang="en-US" sz="1200" b="0" i="1" u="none" strike="noStrike" kern="1200" baseline="0" dirty="0" err="1" smtClean="0">
                <a:solidFill>
                  <a:schemeClr val="tx1"/>
                </a:solidFill>
                <a:latin typeface="+mn-lt"/>
                <a:ea typeface="+mn-ea"/>
                <a:cs typeface="+mn-cs"/>
              </a:rPr>
              <a:t>Gawayn</a:t>
            </a:r>
            <a:r>
              <a:rPr lang="en-US" sz="1200" b="0" i="1" u="none" strike="noStrike" kern="1200" baseline="0" dirty="0" smtClean="0">
                <a:solidFill>
                  <a:schemeClr val="tx1"/>
                </a:solidFill>
                <a:latin typeface="+mn-lt"/>
                <a:ea typeface="+mn-ea"/>
                <a:cs typeface="+mn-cs"/>
              </a:rPr>
              <a:t> and the Green Knight </a:t>
            </a:r>
            <a:r>
              <a:rPr lang="en-US" sz="1200" b="0" i="0" u="none" strike="noStrike" kern="1200" baseline="0" dirty="0" smtClean="0">
                <a:solidFill>
                  <a:schemeClr val="tx1"/>
                </a:solidFill>
                <a:latin typeface="+mn-lt"/>
                <a:ea typeface="+mn-ea"/>
                <a:cs typeface="+mn-cs"/>
              </a:rPr>
              <a:t>(c 1400) </a:t>
            </a:r>
          </a:p>
          <a:p>
            <a:r>
              <a:rPr lang="en-ZA" sz="1200" b="0" i="1" u="none" strike="noStrike" kern="1200" baseline="0" dirty="0" err="1" smtClean="0">
                <a:solidFill>
                  <a:schemeClr val="tx1"/>
                </a:solidFill>
                <a:latin typeface="+mn-lt"/>
                <a:ea typeface="+mn-ea"/>
                <a:cs typeface="+mn-cs"/>
              </a:rPr>
              <a:t>Wycliffite</a:t>
            </a:r>
            <a:r>
              <a:rPr lang="en-ZA" sz="1200" b="0" i="1" u="none" strike="noStrike" kern="1200" baseline="0" dirty="0" smtClean="0">
                <a:solidFill>
                  <a:schemeClr val="tx1"/>
                </a:solidFill>
                <a:latin typeface="+mn-lt"/>
                <a:ea typeface="+mn-ea"/>
                <a:cs typeface="+mn-cs"/>
              </a:rPr>
              <a:t> Bible </a:t>
            </a:r>
            <a:r>
              <a:rPr lang="en-ZA" sz="1200" b="0" i="0" u="none" strike="noStrike" kern="1200" baseline="0" dirty="0" smtClean="0">
                <a:solidFill>
                  <a:schemeClr val="tx1"/>
                </a:solidFill>
                <a:latin typeface="+mn-lt"/>
                <a:ea typeface="+mn-ea"/>
                <a:cs typeface="+mn-cs"/>
              </a:rPr>
              <a:t>(c 1400) </a:t>
            </a:r>
          </a:p>
          <a:p>
            <a:r>
              <a:rPr lang="en-ZA" sz="1200" b="0" i="1" u="none" strike="noStrike" kern="1200" baseline="0" dirty="0" smtClean="0">
                <a:solidFill>
                  <a:schemeClr val="tx1"/>
                </a:solidFill>
                <a:latin typeface="+mn-lt"/>
                <a:ea typeface="+mn-ea"/>
                <a:cs typeface="+mn-cs"/>
              </a:rPr>
              <a:t>Letter in Henry V’s hand </a:t>
            </a:r>
            <a:r>
              <a:rPr lang="en-ZA" sz="1200" b="0" i="0" u="none" strike="noStrike" kern="1200" baseline="0" dirty="0" smtClean="0">
                <a:solidFill>
                  <a:schemeClr val="tx1"/>
                </a:solidFill>
                <a:latin typeface="+mn-lt"/>
                <a:ea typeface="+mn-ea"/>
                <a:cs typeface="+mn-cs"/>
              </a:rPr>
              <a:t>(1419) </a:t>
            </a:r>
          </a:p>
          <a:p>
            <a:r>
              <a:rPr lang="en-ZA" sz="1200" b="0" i="1" u="none" strike="noStrike" kern="1200" baseline="0" dirty="0" smtClean="0">
                <a:solidFill>
                  <a:schemeClr val="tx1"/>
                </a:solidFill>
                <a:latin typeface="+mn-lt"/>
                <a:ea typeface="+mn-ea"/>
                <a:cs typeface="+mn-cs"/>
              </a:rPr>
              <a:t>Medicinal plants </a:t>
            </a:r>
            <a:r>
              <a:rPr lang="en-ZA" sz="1200" b="0" i="0" u="none" strike="noStrike" kern="1200" baseline="0" dirty="0" smtClean="0">
                <a:solidFill>
                  <a:schemeClr val="tx1"/>
                </a:solidFill>
                <a:latin typeface="+mn-lt"/>
                <a:ea typeface="+mn-ea"/>
                <a:cs typeface="+mn-cs"/>
              </a:rPr>
              <a:t>(1425) </a:t>
            </a:r>
          </a:p>
          <a:p>
            <a:r>
              <a:rPr lang="pt-BR" sz="1200" b="0" i="1" u="none" strike="noStrike" kern="1200" baseline="0" dirty="0" smtClean="0">
                <a:solidFill>
                  <a:schemeClr val="tx1"/>
                </a:solidFill>
                <a:latin typeface="+mn-lt"/>
                <a:ea typeface="+mn-ea"/>
                <a:cs typeface="+mn-cs"/>
              </a:rPr>
              <a:t>A recipe for custarde </a:t>
            </a:r>
            <a:r>
              <a:rPr lang="pt-BR" sz="1200" b="0" i="0" u="none" strike="noStrike" kern="1200" baseline="0" dirty="0" smtClean="0">
                <a:solidFill>
                  <a:schemeClr val="tx1"/>
                </a:solidFill>
                <a:latin typeface="+mn-lt"/>
                <a:ea typeface="+mn-ea"/>
                <a:cs typeface="+mn-cs"/>
              </a:rPr>
              <a:t>(1440) </a:t>
            </a:r>
          </a:p>
          <a:p>
            <a:r>
              <a:rPr lang="en-ZA" sz="1200" b="0" i="1" u="none" strike="noStrike" kern="1200" baseline="0" dirty="0" smtClean="0">
                <a:solidFill>
                  <a:schemeClr val="tx1"/>
                </a:solidFill>
                <a:latin typeface="+mn-lt"/>
                <a:ea typeface="+mn-ea"/>
                <a:cs typeface="+mn-cs"/>
              </a:rPr>
              <a:t>The Gutenberg Bible </a:t>
            </a:r>
            <a:r>
              <a:rPr lang="en-ZA" sz="1200" b="0" i="0" u="none" strike="noStrike" kern="1200" baseline="0" dirty="0" smtClean="0">
                <a:solidFill>
                  <a:schemeClr val="tx1"/>
                </a:solidFill>
                <a:latin typeface="+mn-lt"/>
                <a:ea typeface="+mn-ea"/>
                <a:cs typeface="+mn-cs"/>
              </a:rPr>
              <a:t>(1454) </a:t>
            </a:r>
          </a:p>
          <a:p>
            <a:r>
              <a:rPr lang="en-US" sz="1200" b="0" i="1" u="none" strike="noStrike" kern="1200" baseline="0" dirty="0" smtClean="0">
                <a:solidFill>
                  <a:schemeClr val="tx1"/>
                </a:solidFill>
                <a:latin typeface="+mn-lt"/>
                <a:ea typeface="+mn-ea"/>
                <a:cs typeface="+mn-cs"/>
              </a:rPr>
              <a:t>The </a:t>
            </a:r>
            <a:r>
              <a:rPr lang="en-US" sz="1200" b="0" i="1" u="none" strike="noStrike" kern="1200" baseline="0" dirty="0" err="1" smtClean="0">
                <a:solidFill>
                  <a:schemeClr val="tx1"/>
                </a:solidFill>
                <a:latin typeface="+mn-lt"/>
                <a:ea typeface="+mn-ea"/>
                <a:cs typeface="+mn-cs"/>
              </a:rPr>
              <a:t>Recuyell</a:t>
            </a:r>
            <a:r>
              <a:rPr lang="en-US" sz="1200" b="0" i="1" u="none" strike="noStrike" kern="1200" baseline="0" dirty="0" smtClean="0">
                <a:solidFill>
                  <a:schemeClr val="tx1"/>
                </a:solidFill>
                <a:latin typeface="+mn-lt"/>
                <a:ea typeface="+mn-ea"/>
                <a:cs typeface="+mn-cs"/>
              </a:rPr>
              <a:t> of the </a:t>
            </a:r>
            <a:r>
              <a:rPr lang="en-US" sz="1200" b="0" i="1" u="none" strike="noStrike" kern="1200" baseline="0" dirty="0" err="1" smtClean="0">
                <a:solidFill>
                  <a:schemeClr val="tx1"/>
                </a:solidFill>
                <a:latin typeface="+mn-lt"/>
                <a:ea typeface="+mn-ea"/>
                <a:cs typeface="+mn-cs"/>
              </a:rPr>
              <a:t>Historyes</a:t>
            </a:r>
            <a:r>
              <a:rPr lang="en-US" sz="1200" b="0" i="1" u="none" strike="noStrike" kern="1200" baseline="0" dirty="0" smtClean="0">
                <a:solidFill>
                  <a:schemeClr val="tx1"/>
                </a:solidFill>
                <a:latin typeface="+mn-lt"/>
                <a:ea typeface="+mn-ea"/>
                <a:cs typeface="+mn-cs"/>
              </a:rPr>
              <a:t> of </a:t>
            </a:r>
            <a:r>
              <a:rPr lang="en-US" sz="1200" b="0" i="1" u="none" strike="noStrike" kern="1200" baseline="0" dirty="0" err="1" smtClean="0">
                <a:solidFill>
                  <a:schemeClr val="tx1"/>
                </a:solidFill>
                <a:latin typeface="+mn-lt"/>
                <a:ea typeface="+mn-ea"/>
                <a:cs typeface="+mn-cs"/>
              </a:rPr>
              <a:t>Troye</a:t>
            </a:r>
            <a:r>
              <a:rPr lang="en-US" sz="1200" b="0" i="1"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(1473) </a:t>
            </a:r>
          </a:p>
          <a:p>
            <a:r>
              <a:rPr lang="en-US" sz="1200" b="0" i="1" u="none" strike="noStrike" kern="1200" baseline="0" dirty="0" smtClean="0">
                <a:solidFill>
                  <a:schemeClr val="tx1"/>
                </a:solidFill>
                <a:latin typeface="+mn-lt"/>
                <a:ea typeface="+mn-ea"/>
                <a:cs typeface="+mn-cs"/>
              </a:rPr>
              <a:t>Valentine’s Day love letter </a:t>
            </a:r>
            <a:r>
              <a:rPr lang="en-US" sz="1200" b="0" i="0" u="none" strike="noStrike" kern="1200" baseline="0" dirty="0" smtClean="0">
                <a:solidFill>
                  <a:schemeClr val="tx1"/>
                </a:solidFill>
                <a:latin typeface="+mn-lt"/>
                <a:ea typeface="+mn-ea"/>
                <a:cs typeface="+mn-cs"/>
              </a:rPr>
              <a:t>(1477)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Suggested questions to use as a starting point </a:t>
            </a:r>
          </a:p>
          <a:p>
            <a:r>
              <a:rPr lang="en-US" sz="1200" b="0" i="0" u="none" strike="noStrike" kern="1200" baseline="0" dirty="0" smtClean="0">
                <a:solidFill>
                  <a:schemeClr val="tx1"/>
                </a:solidFill>
                <a:latin typeface="+mn-lt"/>
                <a:ea typeface="+mn-ea"/>
                <a:cs typeface="+mn-cs"/>
              </a:rPr>
              <a:t>Consider the following questions as starting points for research; encourage students to bring in their knowledge from other sources and disciplines; follow the links to other material online and in books. </a:t>
            </a:r>
          </a:p>
          <a:p>
            <a:endParaRPr lang="en-ZA"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Who were the audience or readers for literature during this period? Think of the different ways in which people would have been presented with these stories or information. </a:t>
            </a:r>
          </a:p>
          <a:p>
            <a:endParaRPr lang="en-ZA" sz="1200" b="0" i="0" u="none" strike="noStrike" kern="1200" baseline="0" dirty="0" smtClean="0">
              <a:solidFill>
                <a:schemeClr val="tx1"/>
              </a:solidFill>
              <a:latin typeface="+mn-lt"/>
              <a:ea typeface="+mn-ea"/>
              <a:cs typeface="+mn-cs"/>
            </a:endParaRPr>
          </a:p>
          <a:p>
            <a:endParaRPr lang="en-ZA"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How did English change during the period? (Check the ‘</a:t>
            </a:r>
            <a:r>
              <a:rPr lang="en-US" sz="1200" b="0" i="1" u="none" strike="noStrike" kern="1200" baseline="0" dirty="0" smtClean="0">
                <a:solidFill>
                  <a:schemeClr val="tx1"/>
                </a:solidFill>
                <a:latin typeface="+mn-lt"/>
                <a:ea typeface="+mn-ea"/>
                <a:cs typeface="+mn-cs"/>
              </a:rPr>
              <a:t>Language Change</a:t>
            </a:r>
            <a:r>
              <a:rPr lang="en-US" sz="1200" b="0" i="0" u="none" strike="noStrike" kern="1200" baseline="0" dirty="0" smtClean="0">
                <a:solidFill>
                  <a:schemeClr val="tx1"/>
                </a:solidFill>
                <a:latin typeface="+mn-lt"/>
                <a:ea typeface="+mn-ea"/>
                <a:cs typeface="+mn-cs"/>
              </a:rPr>
              <a:t>’ panels). </a:t>
            </a:r>
          </a:p>
          <a:p>
            <a:endParaRPr lang="en-ZA" sz="1200" b="0" i="0" u="none" strike="noStrike" kern="1200" baseline="0" dirty="0" smtClean="0">
              <a:solidFill>
                <a:schemeClr val="tx1"/>
              </a:solidFill>
              <a:latin typeface="+mn-lt"/>
              <a:ea typeface="+mn-ea"/>
              <a:cs typeface="+mn-cs"/>
            </a:endParaRPr>
          </a:p>
          <a:p>
            <a:endParaRPr lang="en-ZA"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Apart from fantasy stories such as </a:t>
            </a:r>
            <a:r>
              <a:rPr lang="en-US" sz="1200" b="0" i="1" u="none" strike="noStrike" kern="1200" baseline="0" dirty="0" smtClean="0">
                <a:solidFill>
                  <a:schemeClr val="tx1"/>
                </a:solidFill>
                <a:latin typeface="+mn-lt"/>
                <a:ea typeface="+mn-ea"/>
                <a:cs typeface="+mn-cs"/>
              </a:rPr>
              <a:t>Beowulf, </a:t>
            </a:r>
            <a:r>
              <a:rPr lang="en-US" sz="1200" b="0" i="0" u="none" strike="noStrike" kern="1200" baseline="0" dirty="0" smtClean="0">
                <a:solidFill>
                  <a:schemeClr val="tx1"/>
                </a:solidFill>
                <a:latin typeface="+mn-lt"/>
                <a:ea typeface="+mn-ea"/>
                <a:cs typeface="+mn-cs"/>
              </a:rPr>
              <a:t>what sort of things did people write about? </a:t>
            </a:r>
          </a:p>
          <a:p>
            <a:endParaRPr lang="en-ZA" sz="1200" b="0" i="0" u="none" strike="noStrike" kern="1200" baseline="0" dirty="0" smtClean="0">
              <a:solidFill>
                <a:schemeClr val="tx1"/>
              </a:solidFill>
              <a:latin typeface="+mn-lt"/>
              <a:ea typeface="+mn-ea"/>
              <a:cs typeface="+mn-cs"/>
            </a:endParaRPr>
          </a:p>
          <a:p>
            <a:endParaRPr lang="en-ZA"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How did writing about medicine and cookery change during the period? What do these texts tell us about life at this time? Who would have read these texts? </a:t>
            </a:r>
          </a:p>
          <a:p>
            <a:endParaRPr lang="en-ZA" sz="1200" b="0" i="0" u="none" strike="noStrike" kern="1200" baseline="0" dirty="0" smtClean="0">
              <a:solidFill>
                <a:schemeClr val="tx1"/>
              </a:solidFill>
              <a:latin typeface="+mn-lt"/>
              <a:ea typeface="+mn-ea"/>
              <a:cs typeface="+mn-cs"/>
            </a:endParaRPr>
          </a:p>
          <a:p>
            <a:endParaRPr lang="en-ZA"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What difference did printing make to what people read, and what they wrote? </a:t>
            </a:r>
          </a:p>
          <a:p>
            <a:endParaRPr lang="en-ZA" sz="1200" b="0" i="0" u="none" strike="noStrike" kern="1200" baseline="0" dirty="0" smtClean="0">
              <a:solidFill>
                <a:schemeClr val="tx1"/>
              </a:solidFill>
              <a:latin typeface="+mn-lt"/>
              <a:ea typeface="+mn-ea"/>
              <a:cs typeface="+mn-cs"/>
            </a:endParaRPr>
          </a:p>
          <a:p>
            <a:endParaRPr lang="en-ZA"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How do the texts differ visually? </a:t>
            </a:r>
          </a:p>
          <a:p>
            <a:endParaRPr lang="en-ZA" sz="1200" b="0" i="0" u="none" strike="noStrike" kern="1200" baseline="0" dirty="0" smtClean="0">
              <a:solidFill>
                <a:schemeClr val="tx1"/>
              </a:solidFill>
              <a:latin typeface="+mn-lt"/>
              <a:ea typeface="+mn-ea"/>
              <a:cs typeface="+mn-cs"/>
            </a:endParaRPr>
          </a:p>
          <a:p>
            <a:endParaRPr lang="en-ZA"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What is the role of illustration? </a:t>
            </a:r>
          </a:p>
          <a:p>
            <a:endParaRPr lang="en-ZA" sz="1200" b="0" i="0" u="none" strike="noStrike" kern="1200" baseline="0" dirty="0" smtClean="0">
              <a:solidFill>
                <a:schemeClr val="tx1"/>
              </a:solidFill>
              <a:latin typeface="+mn-lt"/>
              <a:ea typeface="+mn-ea"/>
              <a:cs typeface="+mn-cs"/>
            </a:endParaRPr>
          </a:p>
          <a:p>
            <a:endParaRPr lang="en-ZA"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What do the items tell us about literacy levels and education? </a:t>
            </a:r>
          </a:p>
          <a:p>
            <a:endParaRPr lang="en-ZA" sz="1200" b="0" i="0" u="none" strike="noStrike" kern="1200" baseline="0" dirty="0" smtClean="0">
              <a:solidFill>
                <a:schemeClr val="tx1"/>
              </a:solidFill>
              <a:latin typeface="+mn-lt"/>
              <a:ea typeface="+mn-ea"/>
              <a:cs typeface="+mn-cs"/>
            </a:endParaRPr>
          </a:p>
          <a:p>
            <a:endParaRPr lang="en-ZA"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How did English differ in different parts of the country? (Check the ‘</a:t>
            </a:r>
            <a:r>
              <a:rPr lang="en-US" sz="1200" b="0" i="1" u="none" strike="noStrike" kern="1200" baseline="0" dirty="0" smtClean="0">
                <a:solidFill>
                  <a:schemeClr val="tx1"/>
                </a:solidFill>
                <a:latin typeface="+mn-lt"/>
                <a:ea typeface="+mn-ea"/>
                <a:cs typeface="+mn-cs"/>
              </a:rPr>
              <a:t>Language Change</a:t>
            </a:r>
            <a:r>
              <a:rPr lang="en-US" sz="1200" b="0" i="0" u="none" strike="noStrike" kern="1200" baseline="0" dirty="0" smtClean="0">
                <a:solidFill>
                  <a:schemeClr val="tx1"/>
                </a:solidFill>
                <a:latin typeface="+mn-lt"/>
                <a:ea typeface="+mn-ea"/>
                <a:cs typeface="+mn-cs"/>
              </a:rPr>
              <a:t>’ panels). </a:t>
            </a:r>
          </a:p>
          <a:p>
            <a:endParaRPr lang="en-US" sz="1200" b="0" i="0" u="none" strike="noStrike" kern="1200" baseline="0" dirty="0" smtClean="0">
              <a:solidFill>
                <a:schemeClr val="tx1"/>
              </a:solidFill>
              <a:latin typeface="+mn-lt"/>
              <a:ea typeface="+mn-ea"/>
              <a:cs typeface="+mn-cs"/>
            </a:endParaRPr>
          </a:p>
          <a:p>
            <a:r>
              <a:rPr lang="en-ZA" sz="1200" b="0" i="0" u="none" strike="noStrike" kern="1200" baseline="0" dirty="0" smtClean="0">
                <a:solidFill>
                  <a:schemeClr val="tx1"/>
                </a:solidFill>
                <a:latin typeface="+mn-lt"/>
                <a:ea typeface="+mn-ea"/>
                <a:cs typeface="+mn-cs"/>
              </a:rPr>
              <a:t>Medieval Realms </a:t>
            </a:r>
          </a:p>
          <a:p>
            <a:r>
              <a:rPr lang="en-ZA" sz="1200" b="0" i="0" u="none" strike="noStrike" kern="1200" baseline="0" dirty="0" smtClean="0">
                <a:solidFill>
                  <a:schemeClr val="tx1"/>
                </a:solidFill>
                <a:latin typeface="+mn-lt"/>
                <a:ea typeface="+mn-ea"/>
                <a:cs typeface="+mn-cs"/>
              </a:rPr>
              <a:t>www.bl.uk/learning/histcitizen/medieval/medievalrealms.html </a:t>
            </a:r>
          </a:p>
          <a:p>
            <a:r>
              <a:rPr lang="en-ZA" sz="1200" b="0" i="0" u="none" strike="noStrike" kern="1200" baseline="0" dirty="0" smtClean="0">
                <a:solidFill>
                  <a:schemeClr val="tx1"/>
                </a:solidFill>
                <a:latin typeface="+mn-lt"/>
                <a:ea typeface="+mn-ea"/>
                <a:cs typeface="+mn-cs"/>
              </a:rPr>
              <a:t>Thomas Malory </a:t>
            </a:r>
          </a:p>
          <a:p>
            <a:r>
              <a:rPr lang="en-ZA" sz="1200" b="0" i="0" u="none" strike="noStrike" kern="1200" baseline="0" dirty="0" smtClean="0">
                <a:solidFill>
                  <a:schemeClr val="tx1"/>
                </a:solidFill>
                <a:latin typeface="+mn-lt"/>
                <a:ea typeface="+mn-ea"/>
                <a:cs typeface="+mn-cs"/>
              </a:rPr>
              <a:t>www.bl.uk/treasures/malory/homepage.html </a:t>
            </a:r>
          </a:p>
          <a:p>
            <a:r>
              <a:rPr lang="en-ZA" sz="1200" b="0" i="0" u="none" strike="noStrike" kern="1200" baseline="0" dirty="0" smtClean="0">
                <a:solidFill>
                  <a:schemeClr val="tx1"/>
                </a:solidFill>
                <a:latin typeface="+mn-lt"/>
                <a:ea typeface="+mn-ea"/>
                <a:cs typeface="+mn-cs"/>
              </a:rPr>
              <a:t>William Caxton </a:t>
            </a:r>
          </a:p>
          <a:p>
            <a:r>
              <a:rPr lang="en-ZA" sz="1200" b="0" i="0" u="none" strike="noStrike" kern="1200" baseline="0" dirty="0" smtClean="0">
                <a:solidFill>
                  <a:schemeClr val="tx1"/>
                </a:solidFill>
                <a:latin typeface="+mn-lt"/>
                <a:ea typeface="+mn-ea"/>
                <a:cs typeface="+mn-cs"/>
              </a:rPr>
              <a:t>www.bl.uk/treasures/caxton/homepage.html </a:t>
            </a:r>
          </a:p>
          <a:p>
            <a:r>
              <a:rPr lang="en-ZA" sz="1200" b="0" i="0" u="none" strike="noStrike" kern="1200" baseline="0" dirty="0" smtClean="0">
                <a:solidFill>
                  <a:schemeClr val="tx1"/>
                </a:solidFill>
                <a:latin typeface="+mn-lt"/>
                <a:ea typeface="+mn-ea"/>
                <a:cs typeface="+mn-cs"/>
              </a:rPr>
              <a:t>Magna </a:t>
            </a:r>
            <a:r>
              <a:rPr lang="en-ZA" sz="1200" b="0" i="0" u="none" strike="noStrike" kern="1200" baseline="0" dirty="0" err="1" smtClean="0">
                <a:solidFill>
                  <a:schemeClr val="tx1"/>
                </a:solidFill>
                <a:latin typeface="+mn-lt"/>
                <a:ea typeface="+mn-ea"/>
                <a:cs typeface="+mn-cs"/>
              </a:rPr>
              <a:t>Carta</a:t>
            </a:r>
            <a:r>
              <a:rPr lang="en-ZA" sz="1200" b="0" i="0" u="none" strike="noStrike" kern="1200" baseline="0" dirty="0" smtClean="0">
                <a:solidFill>
                  <a:schemeClr val="tx1"/>
                </a:solidFill>
                <a:latin typeface="+mn-lt"/>
                <a:ea typeface="+mn-ea"/>
                <a:cs typeface="+mn-cs"/>
              </a:rPr>
              <a:t> </a:t>
            </a:r>
          </a:p>
          <a:p>
            <a:r>
              <a:rPr lang="en-ZA" sz="1200" b="0" i="0" u="none" strike="noStrike" kern="1200" baseline="0" dirty="0" smtClean="0">
                <a:solidFill>
                  <a:schemeClr val="tx1"/>
                </a:solidFill>
                <a:latin typeface="+mn-lt"/>
                <a:ea typeface="+mn-ea"/>
                <a:cs typeface="+mn-cs"/>
              </a:rPr>
              <a:t>www.bl.uk/treasures/magnacarta/index.html </a:t>
            </a:r>
          </a:p>
          <a:p>
            <a:r>
              <a:rPr lang="en-ZA" sz="1200" b="0" i="0" u="none" strike="noStrike" kern="1200" baseline="0" dirty="0" smtClean="0">
                <a:solidFill>
                  <a:schemeClr val="tx1"/>
                </a:solidFill>
                <a:latin typeface="+mn-lt"/>
                <a:ea typeface="+mn-ea"/>
                <a:cs typeface="+mn-cs"/>
              </a:rPr>
              <a:t>Beowulf </a:t>
            </a:r>
          </a:p>
          <a:p>
            <a:r>
              <a:rPr lang="en-ZA" sz="1200" b="0" i="0" u="none" strike="noStrike" kern="1200" baseline="0" dirty="0" smtClean="0">
                <a:solidFill>
                  <a:schemeClr val="tx1"/>
                </a:solidFill>
                <a:latin typeface="+mn-lt"/>
                <a:ea typeface="+mn-ea"/>
                <a:cs typeface="+mn-cs"/>
              </a:rPr>
              <a:t>http://www.bl.uk/onlinegallery/onlineex/englit/beowulf/index.html  </a:t>
            </a:r>
          </a:p>
        </p:txBody>
      </p:sp>
      <p:sp>
        <p:nvSpPr>
          <p:cNvPr id="4" name="Slide Number Placeholder 3"/>
          <p:cNvSpPr>
            <a:spLocks noGrp="1"/>
          </p:cNvSpPr>
          <p:nvPr>
            <p:ph type="sldNum" sz="quarter" idx="10"/>
          </p:nvPr>
        </p:nvSpPr>
        <p:spPr/>
        <p:txBody>
          <a:bodyPr/>
          <a:lstStyle/>
          <a:p>
            <a:fld id="{649F539D-E886-4F29-A31A-7B181F18DB17}" type="slidenum">
              <a:rPr lang="en-ZA" smtClean="0"/>
              <a:t>4</a:t>
            </a:fld>
            <a:endParaRPr lang="en-ZA"/>
          </a:p>
        </p:txBody>
      </p:sp>
    </p:spTree>
    <p:extLst>
      <p:ext uri="{BB962C8B-B14F-4D97-AF65-F5344CB8AC3E}">
        <p14:creationId xmlns:p14="http://schemas.microsoft.com/office/powerpoint/2010/main" val="3934498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baseline="0" dirty="0" smtClean="0">
                <a:solidFill>
                  <a:schemeClr val="tx1"/>
                </a:solidFill>
                <a:latin typeface="+mn-lt"/>
                <a:ea typeface="+mn-ea"/>
                <a:cs typeface="+mn-cs"/>
              </a:rPr>
              <a:t>Aims of this resource </a:t>
            </a:r>
          </a:p>
          <a:p>
            <a:r>
              <a:rPr lang="en-US" sz="1200" b="0" i="0" u="none" strike="noStrike" kern="1200" baseline="0" dirty="0" smtClean="0">
                <a:solidFill>
                  <a:schemeClr val="tx1"/>
                </a:solidFill>
                <a:latin typeface="+mn-lt"/>
                <a:ea typeface="+mn-ea"/>
                <a:cs typeface="+mn-cs"/>
              </a:rPr>
              <a:t>This resource collection provides students with materials to explore the following ideas and concepts: </a:t>
            </a:r>
          </a:p>
          <a:p>
            <a:r>
              <a:rPr lang="en-US" sz="1200" b="0" i="0" u="none" strike="noStrike" kern="1200" baseline="0" dirty="0" smtClean="0">
                <a:solidFill>
                  <a:schemeClr val="tx1"/>
                </a:solidFill>
                <a:latin typeface="+mn-lt"/>
                <a:ea typeface="+mn-ea"/>
                <a:cs typeface="+mn-cs"/>
              </a:rPr>
              <a:t>Some of the key literary, liturgical and historical texts of the period. </a:t>
            </a:r>
          </a:p>
          <a:p>
            <a:r>
              <a:rPr lang="en-US" sz="1200" b="0" i="0" u="none" strike="noStrike" kern="1200" baseline="0" dirty="0" smtClean="0">
                <a:solidFill>
                  <a:schemeClr val="tx1"/>
                </a:solidFill>
                <a:latin typeface="+mn-lt"/>
                <a:ea typeface="+mn-ea"/>
                <a:cs typeface="+mn-cs"/>
              </a:rPr>
              <a:t>Language change during the period. </a:t>
            </a:r>
          </a:p>
          <a:p>
            <a:r>
              <a:rPr lang="en-US" sz="1200" b="0" i="0" u="none" strike="noStrike" kern="1200" baseline="0" dirty="0" smtClean="0">
                <a:solidFill>
                  <a:schemeClr val="tx1"/>
                </a:solidFill>
                <a:latin typeface="+mn-lt"/>
                <a:ea typeface="+mn-ea"/>
                <a:cs typeface="+mn-cs"/>
              </a:rPr>
              <a:t>The historical context for the literature and language change. </a:t>
            </a:r>
          </a:p>
          <a:p>
            <a:r>
              <a:rPr lang="en-US" sz="1200" b="0" i="0" u="none" strike="noStrike" kern="1200" baseline="0" dirty="0" smtClean="0">
                <a:solidFill>
                  <a:schemeClr val="tx1"/>
                </a:solidFill>
                <a:latin typeface="+mn-lt"/>
                <a:ea typeface="+mn-ea"/>
                <a:cs typeface="+mn-cs"/>
              </a:rPr>
              <a:t>How the texts relate to their historical and social context. </a:t>
            </a:r>
          </a:p>
          <a:p>
            <a:r>
              <a:rPr lang="en-US" sz="1200" b="0" i="0" u="none" strike="noStrike" kern="1200" baseline="0" dirty="0" smtClean="0">
                <a:solidFill>
                  <a:schemeClr val="tx1"/>
                </a:solidFill>
                <a:latin typeface="+mn-lt"/>
                <a:ea typeface="+mn-ea"/>
                <a:cs typeface="+mn-cs"/>
              </a:rPr>
              <a:t>Students should be encouraged to explore the timeline themselves and use the potential to select items to make their own timeline to create a collection of material that provokes their own questions. </a:t>
            </a:r>
          </a:p>
          <a:p>
            <a:r>
              <a:rPr lang="en-ZA" sz="1200" b="0" i="0" u="none" strike="noStrike" kern="1200" baseline="0" dirty="0" smtClean="0">
                <a:solidFill>
                  <a:schemeClr val="tx1"/>
                </a:solidFill>
                <a:latin typeface="+mn-lt"/>
                <a:ea typeface="+mn-ea"/>
                <a:cs typeface="+mn-cs"/>
              </a:rPr>
              <a:t>Suggested sources </a:t>
            </a:r>
          </a:p>
          <a:p>
            <a:r>
              <a:rPr lang="en-ZA" sz="1200" b="0" i="0" u="none" strike="noStrike" kern="1200" baseline="0" dirty="0" smtClean="0">
                <a:solidFill>
                  <a:schemeClr val="tx1"/>
                </a:solidFill>
                <a:latin typeface="+mn-lt"/>
                <a:ea typeface="+mn-ea"/>
                <a:cs typeface="+mn-cs"/>
              </a:rPr>
              <a:t>Caxton’s ‘</a:t>
            </a:r>
            <a:r>
              <a:rPr lang="en-ZA" sz="1200" b="0" i="0" u="none" strike="noStrike" kern="1200" baseline="0" dirty="0" err="1" smtClean="0">
                <a:solidFill>
                  <a:schemeClr val="tx1"/>
                </a:solidFill>
                <a:latin typeface="+mn-lt"/>
                <a:ea typeface="+mn-ea"/>
                <a:cs typeface="+mn-cs"/>
              </a:rPr>
              <a:t>egges</a:t>
            </a:r>
            <a:r>
              <a:rPr lang="en-ZA" sz="1200" b="0" i="0" u="none" strike="noStrike" kern="1200" baseline="0" dirty="0" smtClean="0">
                <a:solidFill>
                  <a:schemeClr val="tx1"/>
                </a:solidFill>
                <a:latin typeface="+mn-lt"/>
                <a:ea typeface="+mn-ea"/>
                <a:cs typeface="+mn-cs"/>
              </a:rPr>
              <a:t>’ story (1490) </a:t>
            </a:r>
          </a:p>
          <a:p>
            <a:r>
              <a:rPr lang="en-US" sz="1200" b="0" i="0" u="none" strike="noStrike" kern="1200" baseline="0" dirty="0" smtClean="0">
                <a:solidFill>
                  <a:schemeClr val="tx1"/>
                </a:solidFill>
                <a:latin typeface="+mn-lt"/>
                <a:ea typeface="+mn-ea"/>
                <a:cs typeface="+mn-cs"/>
              </a:rPr>
              <a:t>Songs written by Henry VIII (c 1518) </a:t>
            </a:r>
          </a:p>
          <a:p>
            <a:r>
              <a:rPr lang="en-ZA" sz="1200" b="0" i="0" u="none" strike="noStrike" kern="1200" baseline="0" dirty="0" smtClean="0">
                <a:solidFill>
                  <a:schemeClr val="tx1"/>
                </a:solidFill>
                <a:latin typeface="+mn-lt"/>
                <a:ea typeface="+mn-ea"/>
                <a:cs typeface="+mn-cs"/>
              </a:rPr>
              <a:t>More’s </a:t>
            </a:r>
            <a:r>
              <a:rPr lang="en-ZA" sz="1200" b="0" i="1" u="none" strike="noStrike" kern="1200" baseline="0" dirty="0" smtClean="0">
                <a:solidFill>
                  <a:schemeClr val="tx1"/>
                </a:solidFill>
                <a:latin typeface="+mn-lt"/>
                <a:ea typeface="+mn-ea"/>
                <a:cs typeface="+mn-cs"/>
              </a:rPr>
              <a:t>Utopia </a:t>
            </a:r>
            <a:r>
              <a:rPr lang="en-ZA" sz="1200" b="0" i="0" u="none" strike="noStrike" kern="1200" baseline="0" dirty="0" smtClean="0">
                <a:solidFill>
                  <a:schemeClr val="tx1"/>
                </a:solidFill>
                <a:latin typeface="+mn-lt"/>
                <a:ea typeface="+mn-ea"/>
                <a:cs typeface="+mn-cs"/>
              </a:rPr>
              <a:t>(1516) </a:t>
            </a:r>
          </a:p>
          <a:p>
            <a:r>
              <a:rPr lang="en-US" sz="1200" b="0" i="0" u="none" strike="noStrike" kern="1200" baseline="0" dirty="0" smtClean="0">
                <a:solidFill>
                  <a:schemeClr val="tx1"/>
                </a:solidFill>
                <a:latin typeface="+mn-lt"/>
                <a:ea typeface="+mn-ea"/>
                <a:cs typeface="+mn-cs"/>
              </a:rPr>
              <a:t>Tyndale’s translation of the Bible (1526) </a:t>
            </a:r>
          </a:p>
          <a:p>
            <a:endParaRPr lang="en-US" sz="1200" b="0" i="0" u="none" strike="noStrike" kern="1200" baseline="0" dirty="0" smtClean="0">
              <a:solidFill>
                <a:schemeClr val="tx1"/>
              </a:solidFill>
              <a:latin typeface="+mn-lt"/>
              <a:ea typeface="+mn-ea"/>
              <a:cs typeface="+mn-cs"/>
            </a:endParaRPr>
          </a:p>
          <a:p>
            <a:r>
              <a:rPr lang="en-US" sz="1200" b="0" i="1" u="none" strike="noStrike" kern="1200" baseline="0" dirty="0" smtClean="0">
                <a:solidFill>
                  <a:schemeClr val="tx1"/>
                </a:solidFill>
                <a:latin typeface="+mn-lt"/>
                <a:ea typeface="+mn-ea"/>
                <a:cs typeface="+mn-cs"/>
              </a:rPr>
              <a:t>The Book of Common Prayer </a:t>
            </a:r>
            <a:r>
              <a:rPr lang="en-US" sz="1200" b="0" i="0" u="none" strike="noStrike" kern="1200" baseline="0" dirty="0" smtClean="0">
                <a:solidFill>
                  <a:schemeClr val="tx1"/>
                </a:solidFill>
                <a:latin typeface="+mn-lt"/>
                <a:ea typeface="+mn-ea"/>
                <a:cs typeface="+mn-cs"/>
              </a:rPr>
              <a:t>(1549) </a:t>
            </a:r>
          </a:p>
          <a:p>
            <a:r>
              <a:rPr lang="en-US" sz="1200" b="0" i="0" u="none" strike="noStrike" kern="1200" baseline="0" dirty="0" smtClean="0">
                <a:solidFill>
                  <a:schemeClr val="tx1"/>
                </a:solidFill>
                <a:latin typeface="+mn-lt"/>
                <a:ea typeface="+mn-ea"/>
                <a:cs typeface="+mn-cs"/>
              </a:rPr>
              <a:t>Foxe’s </a:t>
            </a:r>
            <a:r>
              <a:rPr lang="en-US" sz="1200" b="0" i="1" u="none" strike="noStrike" kern="1200" baseline="0" dirty="0" smtClean="0">
                <a:solidFill>
                  <a:schemeClr val="tx1"/>
                </a:solidFill>
                <a:latin typeface="+mn-lt"/>
                <a:ea typeface="+mn-ea"/>
                <a:cs typeface="+mn-cs"/>
              </a:rPr>
              <a:t>Book of Martyrs </a:t>
            </a:r>
            <a:r>
              <a:rPr lang="en-US" sz="1200" b="0" i="0" u="none" strike="noStrike" kern="1200" baseline="0" dirty="0" smtClean="0">
                <a:solidFill>
                  <a:schemeClr val="tx1"/>
                </a:solidFill>
                <a:latin typeface="+mn-lt"/>
                <a:ea typeface="+mn-ea"/>
                <a:cs typeface="+mn-cs"/>
              </a:rPr>
              <a:t>(1563) </a:t>
            </a:r>
          </a:p>
          <a:p>
            <a:r>
              <a:rPr lang="en-ZA" sz="1200" b="0" i="0" u="none" strike="noStrike" kern="1200" baseline="0" dirty="0" smtClean="0">
                <a:solidFill>
                  <a:schemeClr val="tx1"/>
                </a:solidFill>
                <a:latin typeface="+mn-lt"/>
                <a:ea typeface="+mn-ea"/>
                <a:cs typeface="+mn-cs"/>
              </a:rPr>
              <a:t>The </a:t>
            </a:r>
            <a:r>
              <a:rPr lang="en-ZA" sz="1200" b="0" i="1" u="none" strike="noStrike" kern="1200" baseline="0" dirty="0" smtClean="0">
                <a:solidFill>
                  <a:schemeClr val="tx1"/>
                </a:solidFill>
                <a:latin typeface="+mn-lt"/>
                <a:ea typeface="+mn-ea"/>
                <a:cs typeface="+mn-cs"/>
              </a:rPr>
              <a:t>Great Lottery </a:t>
            </a:r>
            <a:r>
              <a:rPr lang="en-ZA" sz="1200" b="0" i="0" u="none" strike="noStrike" kern="1200" baseline="0" dirty="0" smtClean="0">
                <a:solidFill>
                  <a:schemeClr val="tx1"/>
                </a:solidFill>
                <a:latin typeface="+mn-lt"/>
                <a:ea typeface="+mn-ea"/>
                <a:cs typeface="+mn-cs"/>
              </a:rPr>
              <a:t>(1567) </a:t>
            </a:r>
          </a:p>
          <a:p>
            <a:r>
              <a:rPr lang="en-ZA" sz="1200" b="0" i="0" u="none" strike="noStrike" kern="1200" baseline="0" dirty="0" err="1" smtClean="0">
                <a:solidFill>
                  <a:schemeClr val="tx1"/>
                </a:solidFill>
                <a:latin typeface="+mn-lt"/>
                <a:ea typeface="+mn-ea"/>
                <a:cs typeface="+mn-cs"/>
              </a:rPr>
              <a:t>Mulcaster’s</a:t>
            </a:r>
            <a:r>
              <a:rPr lang="en-ZA" sz="1200" b="0" i="0" u="none" strike="noStrike" kern="1200" baseline="0" dirty="0" smtClean="0">
                <a:solidFill>
                  <a:schemeClr val="tx1"/>
                </a:solidFill>
                <a:latin typeface="+mn-lt"/>
                <a:ea typeface="+mn-ea"/>
                <a:cs typeface="+mn-cs"/>
              </a:rPr>
              <a:t> </a:t>
            </a:r>
            <a:r>
              <a:rPr lang="en-ZA" sz="1200" b="0" i="1" u="none" strike="noStrike" kern="1200" baseline="0" dirty="0" err="1" smtClean="0">
                <a:solidFill>
                  <a:schemeClr val="tx1"/>
                </a:solidFill>
                <a:latin typeface="+mn-lt"/>
                <a:ea typeface="+mn-ea"/>
                <a:cs typeface="+mn-cs"/>
              </a:rPr>
              <a:t>Elementarie</a:t>
            </a:r>
            <a:r>
              <a:rPr lang="en-ZA" sz="1200" b="0" i="1" u="none" strike="noStrike" kern="1200" baseline="0" dirty="0" smtClean="0">
                <a:solidFill>
                  <a:schemeClr val="tx1"/>
                </a:solidFill>
                <a:latin typeface="+mn-lt"/>
                <a:ea typeface="+mn-ea"/>
                <a:cs typeface="+mn-cs"/>
              </a:rPr>
              <a:t> </a:t>
            </a:r>
            <a:r>
              <a:rPr lang="en-ZA" sz="1200" b="0" i="0" u="none" strike="noStrike" kern="1200" baseline="0" dirty="0" smtClean="0">
                <a:solidFill>
                  <a:schemeClr val="tx1"/>
                </a:solidFill>
                <a:latin typeface="+mn-lt"/>
                <a:ea typeface="+mn-ea"/>
                <a:cs typeface="+mn-cs"/>
              </a:rPr>
              <a:t>(1582) </a:t>
            </a:r>
          </a:p>
          <a:p>
            <a:r>
              <a:rPr lang="en-ZA" sz="1200" b="0" i="0" u="none" strike="noStrike" kern="1200" baseline="0" dirty="0" smtClean="0">
                <a:solidFill>
                  <a:schemeClr val="tx1"/>
                </a:solidFill>
                <a:latin typeface="+mn-lt"/>
                <a:ea typeface="+mn-ea"/>
                <a:cs typeface="+mn-cs"/>
              </a:rPr>
              <a:t>Elizabeth’s Armada speech (1588) </a:t>
            </a:r>
          </a:p>
          <a:p>
            <a:r>
              <a:rPr lang="en-ZA" sz="1200" b="0" i="0" u="none" strike="noStrike" kern="1200" baseline="0" dirty="0" smtClean="0">
                <a:solidFill>
                  <a:schemeClr val="tx1"/>
                </a:solidFill>
                <a:latin typeface="+mn-lt"/>
                <a:ea typeface="+mn-ea"/>
                <a:cs typeface="+mn-cs"/>
              </a:rPr>
              <a:t>Shakespeare’s </a:t>
            </a:r>
            <a:r>
              <a:rPr lang="en-ZA" sz="1200" b="0" i="1" u="none" strike="noStrike" kern="1200" baseline="0" dirty="0" smtClean="0">
                <a:solidFill>
                  <a:schemeClr val="tx1"/>
                </a:solidFill>
                <a:latin typeface="+mn-lt"/>
                <a:ea typeface="+mn-ea"/>
                <a:cs typeface="+mn-cs"/>
              </a:rPr>
              <a:t>Richard III </a:t>
            </a:r>
            <a:r>
              <a:rPr lang="en-ZA" sz="1200" b="0" i="0" u="none" strike="noStrike" kern="1200" baseline="0" dirty="0" smtClean="0">
                <a:solidFill>
                  <a:schemeClr val="tx1"/>
                </a:solidFill>
                <a:latin typeface="+mn-lt"/>
                <a:ea typeface="+mn-ea"/>
                <a:cs typeface="+mn-cs"/>
              </a:rPr>
              <a:t>(1597) </a:t>
            </a:r>
          </a:p>
          <a:p>
            <a:r>
              <a:rPr lang="en-ZA" sz="1200" b="0" i="0" u="none" strike="noStrike" kern="1200" baseline="0" dirty="0" err="1" smtClean="0">
                <a:solidFill>
                  <a:schemeClr val="tx1"/>
                </a:solidFill>
                <a:latin typeface="+mn-lt"/>
                <a:ea typeface="+mn-ea"/>
                <a:cs typeface="+mn-cs"/>
              </a:rPr>
              <a:t>Cawdrey’s</a:t>
            </a:r>
            <a:r>
              <a:rPr lang="en-ZA" sz="1200" b="0" i="0" u="none" strike="noStrike" kern="1200" baseline="0" dirty="0" smtClean="0">
                <a:solidFill>
                  <a:schemeClr val="tx1"/>
                </a:solidFill>
                <a:latin typeface="+mn-lt"/>
                <a:ea typeface="+mn-ea"/>
                <a:cs typeface="+mn-cs"/>
              </a:rPr>
              <a:t> </a:t>
            </a:r>
            <a:r>
              <a:rPr lang="en-ZA" sz="1200" b="0" i="1" u="none" strike="noStrike" kern="1200" baseline="0" dirty="0" smtClean="0">
                <a:solidFill>
                  <a:schemeClr val="tx1"/>
                </a:solidFill>
                <a:latin typeface="+mn-lt"/>
                <a:ea typeface="+mn-ea"/>
                <a:cs typeface="+mn-cs"/>
              </a:rPr>
              <a:t>Table </a:t>
            </a:r>
            <a:r>
              <a:rPr lang="en-ZA" sz="1200" b="0" i="1" u="none" strike="noStrike" kern="1200" baseline="0" dirty="0" err="1" smtClean="0">
                <a:solidFill>
                  <a:schemeClr val="tx1"/>
                </a:solidFill>
                <a:latin typeface="+mn-lt"/>
                <a:ea typeface="+mn-ea"/>
                <a:cs typeface="+mn-cs"/>
              </a:rPr>
              <a:t>Alphabeticall</a:t>
            </a:r>
            <a:r>
              <a:rPr lang="en-ZA" sz="1200" b="0" i="1" u="none" strike="noStrike" kern="1200" baseline="0" dirty="0" smtClean="0">
                <a:solidFill>
                  <a:schemeClr val="tx1"/>
                </a:solidFill>
                <a:latin typeface="+mn-lt"/>
                <a:ea typeface="+mn-ea"/>
                <a:cs typeface="+mn-cs"/>
              </a:rPr>
              <a:t> </a:t>
            </a:r>
            <a:r>
              <a:rPr lang="en-ZA" sz="1200" b="0" i="0" u="none" strike="noStrike" kern="1200" baseline="0" dirty="0" smtClean="0">
                <a:solidFill>
                  <a:schemeClr val="tx1"/>
                </a:solidFill>
                <a:latin typeface="+mn-lt"/>
                <a:ea typeface="+mn-ea"/>
                <a:cs typeface="+mn-cs"/>
              </a:rPr>
              <a:t>(1604) </a:t>
            </a:r>
          </a:p>
          <a:p>
            <a:r>
              <a:rPr lang="en-ZA" sz="1200" b="0" i="0" u="none" strike="noStrike" kern="1200" baseline="0" dirty="0" smtClean="0">
                <a:solidFill>
                  <a:schemeClr val="tx1"/>
                </a:solidFill>
                <a:latin typeface="+mn-lt"/>
                <a:ea typeface="+mn-ea"/>
                <a:cs typeface="+mn-cs"/>
              </a:rPr>
              <a:t>A </a:t>
            </a:r>
            <a:r>
              <a:rPr lang="en-ZA" sz="1200" b="0" i="0" u="none" strike="noStrike" kern="1200" baseline="0" dirty="0" err="1" smtClean="0">
                <a:solidFill>
                  <a:schemeClr val="tx1"/>
                </a:solidFill>
                <a:latin typeface="+mn-lt"/>
                <a:ea typeface="+mn-ea"/>
                <a:cs typeface="+mn-cs"/>
              </a:rPr>
              <a:t>newsbook</a:t>
            </a:r>
            <a:r>
              <a:rPr lang="en-ZA" sz="1200" b="0" i="0" u="none" strike="noStrike" kern="1200" baseline="0" dirty="0" smtClean="0">
                <a:solidFill>
                  <a:schemeClr val="tx1"/>
                </a:solidFill>
                <a:latin typeface="+mn-lt"/>
                <a:ea typeface="+mn-ea"/>
                <a:cs typeface="+mn-cs"/>
              </a:rPr>
              <a:t> (1607) </a:t>
            </a:r>
          </a:p>
          <a:p>
            <a:r>
              <a:rPr lang="en-ZA" sz="1200" b="0" i="0" u="none" strike="noStrike" kern="1200" baseline="0" dirty="0" smtClean="0">
                <a:solidFill>
                  <a:schemeClr val="tx1"/>
                </a:solidFill>
                <a:latin typeface="+mn-lt"/>
                <a:ea typeface="+mn-ea"/>
                <a:cs typeface="+mn-cs"/>
              </a:rPr>
              <a:t>Shakespeare’s </a:t>
            </a:r>
            <a:r>
              <a:rPr lang="en-ZA" sz="1200" b="0" i="1" u="none" strike="noStrike" kern="1200" baseline="0" dirty="0" smtClean="0">
                <a:solidFill>
                  <a:schemeClr val="tx1"/>
                </a:solidFill>
                <a:latin typeface="+mn-lt"/>
                <a:ea typeface="+mn-ea"/>
                <a:cs typeface="+mn-cs"/>
              </a:rPr>
              <a:t>King Lear </a:t>
            </a:r>
            <a:r>
              <a:rPr lang="en-ZA" sz="1200" b="0" i="0" u="none" strike="noStrike" kern="1200" baseline="0" dirty="0" smtClean="0">
                <a:solidFill>
                  <a:schemeClr val="tx1"/>
                </a:solidFill>
                <a:latin typeface="+mn-lt"/>
                <a:ea typeface="+mn-ea"/>
                <a:cs typeface="+mn-cs"/>
              </a:rPr>
              <a:t>(1608) </a:t>
            </a:r>
          </a:p>
          <a:p>
            <a:r>
              <a:rPr lang="en-ZA" sz="1200" b="0" i="0" u="none" strike="noStrike" kern="1200" baseline="0" dirty="0" smtClean="0">
                <a:solidFill>
                  <a:schemeClr val="tx1"/>
                </a:solidFill>
                <a:latin typeface="+mn-lt"/>
                <a:ea typeface="+mn-ea"/>
                <a:cs typeface="+mn-cs"/>
              </a:rPr>
              <a:t>Shakespeare’s </a:t>
            </a:r>
            <a:r>
              <a:rPr lang="en-ZA" sz="1200" b="0" i="1" u="none" strike="noStrike" kern="1200" baseline="0" dirty="0" smtClean="0">
                <a:solidFill>
                  <a:schemeClr val="tx1"/>
                </a:solidFill>
                <a:latin typeface="+mn-lt"/>
                <a:ea typeface="+mn-ea"/>
                <a:cs typeface="+mn-cs"/>
              </a:rPr>
              <a:t>Sonnets </a:t>
            </a:r>
            <a:r>
              <a:rPr lang="en-ZA" sz="1200" b="0" i="0" u="none" strike="noStrike" kern="1200" baseline="0" dirty="0" smtClean="0">
                <a:solidFill>
                  <a:schemeClr val="tx1"/>
                </a:solidFill>
                <a:latin typeface="+mn-lt"/>
                <a:ea typeface="+mn-ea"/>
                <a:cs typeface="+mn-cs"/>
              </a:rPr>
              <a:t>(1609) </a:t>
            </a:r>
          </a:p>
          <a:p>
            <a:r>
              <a:rPr lang="en-US" sz="1200" b="0" i="0" u="none" strike="noStrike" kern="1200" baseline="0" dirty="0" smtClean="0">
                <a:solidFill>
                  <a:schemeClr val="tx1"/>
                </a:solidFill>
                <a:latin typeface="+mn-lt"/>
                <a:ea typeface="+mn-ea"/>
                <a:cs typeface="+mn-cs"/>
              </a:rPr>
              <a:t>The King James Bible (1611) </a:t>
            </a:r>
          </a:p>
          <a:p>
            <a:r>
              <a:rPr lang="en-US" sz="1200" b="0" i="0" u="none" strike="noStrike" kern="1200" baseline="0" dirty="0" smtClean="0">
                <a:solidFill>
                  <a:schemeClr val="tx1"/>
                </a:solidFill>
                <a:latin typeface="+mn-lt"/>
                <a:ea typeface="+mn-ea"/>
                <a:cs typeface="+mn-cs"/>
              </a:rPr>
              <a:t>Image of the Globe Theatre (1616) </a:t>
            </a:r>
          </a:p>
          <a:p>
            <a:r>
              <a:rPr lang="en-US" sz="1200" b="0" i="0" u="none" strike="noStrike" kern="1200" baseline="0" dirty="0" smtClean="0">
                <a:solidFill>
                  <a:schemeClr val="tx1"/>
                </a:solidFill>
                <a:latin typeface="+mn-lt"/>
                <a:ea typeface="+mn-ea"/>
                <a:cs typeface="+mn-cs"/>
              </a:rPr>
              <a:t>Suggested questions to use as a starting point </a:t>
            </a:r>
          </a:p>
          <a:p>
            <a:r>
              <a:rPr lang="en-US" sz="1200" b="0" i="0" u="none" strike="noStrike" kern="1200" baseline="0" dirty="0" smtClean="0">
                <a:solidFill>
                  <a:schemeClr val="tx1"/>
                </a:solidFill>
                <a:latin typeface="+mn-lt"/>
                <a:ea typeface="+mn-ea"/>
                <a:cs typeface="+mn-cs"/>
              </a:rPr>
              <a:t>Consider the following questions as starting points for research; encourage students to bring in their knowledge from other sources and disciplines; follow the links to other material online and in books. </a:t>
            </a:r>
          </a:p>
          <a:p>
            <a:r>
              <a:rPr lang="en-US" sz="1200" b="0" i="0" u="none" strike="noStrike" kern="1200" baseline="0" dirty="0" smtClean="0">
                <a:solidFill>
                  <a:schemeClr val="tx1"/>
                </a:solidFill>
                <a:latin typeface="+mn-lt"/>
                <a:ea typeface="+mn-ea"/>
                <a:cs typeface="+mn-cs"/>
              </a:rPr>
              <a:t>What difference did printing make to the English language and to cultural life in general? </a:t>
            </a:r>
          </a:p>
          <a:p>
            <a:r>
              <a:rPr lang="en-US" sz="1200" b="0" i="0" u="none" strike="noStrike" kern="1200" baseline="0" dirty="0" smtClean="0">
                <a:solidFill>
                  <a:schemeClr val="tx1"/>
                </a:solidFill>
                <a:latin typeface="+mn-lt"/>
                <a:ea typeface="+mn-ea"/>
                <a:cs typeface="+mn-cs"/>
              </a:rPr>
              <a:t>Apart from the wealthy, how were other strata of society affected by printing? </a:t>
            </a:r>
          </a:p>
          <a:p>
            <a:r>
              <a:rPr lang="en-US" sz="1200" b="0" i="0" u="none" strike="noStrike" kern="1200" baseline="0" dirty="0" smtClean="0">
                <a:solidFill>
                  <a:schemeClr val="tx1"/>
                </a:solidFill>
                <a:latin typeface="+mn-lt"/>
                <a:ea typeface="+mn-ea"/>
                <a:cs typeface="+mn-cs"/>
              </a:rPr>
              <a:t>What influence did increased wealth and literacy have on literature? </a:t>
            </a:r>
          </a:p>
          <a:p>
            <a:r>
              <a:rPr lang="en-US" sz="1200" b="0" i="0" u="none" strike="noStrike" kern="1200" baseline="0" dirty="0" smtClean="0">
                <a:solidFill>
                  <a:schemeClr val="tx1"/>
                </a:solidFill>
                <a:latin typeface="+mn-lt"/>
                <a:ea typeface="+mn-ea"/>
                <a:cs typeface="+mn-cs"/>
              </a:rPr>
              <a:t>What kinds of non-fiction writing appeared during the period? </a:t>
            </a:r>
          </a:p>
          <a:p>
            <a:r>
              <a:rPr lang="en-US" sz="1200" b="0" i="0" u="none" strike="noStrike" kern="1200" baseline="0" dirty="0" smtClean="0">
                <a:solidFill>
                  <a:schemeClr val="tx1"/>
                </a:solidFill>
                <a:latin typeface="+mn-lt"/>
                <a:ea typeface="+mn-ea"/>
                <a:cs typeface="+mn-cs"/>
              </a:rPr>
              <a:t>How did the English language change during the period? (Check the ‘</a:t>
            </a:r>
            <a:r>
              <a:rPr lang="en-US" sz="1200" b="0" i="1" u="none" strike="noStrike" kern="1200" baseline="0" dirty="0" smtClean="0">
                <a:solidFill>
                  <a:schemeClr val="tx1"/>
                </a:solidFill>
                <a:latin typeface="+mn-lt"/>
                <a:ea typeface="+mn-ea"/>
                <a:cs typeface="+mn-cs"/>
              </a:rPr>
              <a:t>Language Change</a:t>
            </a:r>
            <a:r>
              <a:rPr lang="en-US" sz="1200" b="0" i="0" u="none" strike="noStrike" kern="1200" baseline="0" dirty="0" smtClean="0">
                <a:solidFill>
                  <a:schemeClr val="tx1"/>
                </a:solidFill>
                <a:latin typeface="+mn-lt"/>
                <a:ea typeface="+mn-ea"/>
                <a:cs typeface="+mn-cs"/>
              </a:rPr>
              <a:t>’ panels). </a:t>
            </a:r>
          </a:p>
          <a:p>
            <a:r>
              <a:rPr lang="en-US" sz="1200" b="0" i="0" u="none" strike="noStrike" kern="1200" baseline="0" dirty="0" smtClean="0">
                <a:solidFill>
                  <a:schemeClr val="tx1"/>
                </a:solidFill>
                <a:latin typeface="+mn-lt"/>
                <a:ea typeface="+mn-ea"/>
                <a:cs typeface="+mn-cs"/>
              </a:rPr>
              <a:t>How did English translations of the Bible affect people’s lives?</a:t>
            </a:r>
          </a:p>
          <a:p>
            <a:r>
              <a:rPr lang="en-US" sz="1200" b="0" i="0" u="none" strike="noStrike" kern="1200" baseline="0" dirty="0" smtClean="0">
                <a:solidFill>
                  <a:schemeClr val="tx1"/>
                </a:solidFill>
                <a:latin typeface="+mn-lt"/>
                <a:ea typeface="+mn-ea"/>
                <a:cs typeface="+mn-cs"/>
              </a:rPr>
              <a:t>What external influences on English were there during this period? </a:t>
            </a:r>
          </a:p>
          <a:p>
            <a:r>
              <a:rPr lang="en-US" sz="1200" b="0" i="0" u="none" strike="noStrike" kern="1200" baseline="0" dirty="0" smtClean="0">
                <a:solidFill>
                  <a:schemeClr val="tx1"/>
                </a:solidFill>
                <a:latin typeface="+mn-lt"/>
                <a:ea typeface="+mn-ea"/>
                <a:cs typeface="+mn-cs"/>
              </a:rPr>
              <a:t>How did the drama at the end of the Tudor period link the populace with the Court?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More information</a:t>
            </a:r>
          </a:p>
          <a:p>
            <a:endParaRPr lang="en-US" sz="1200" b="0" i="0" u="none" strike="noStrike" kern="1200" baseline="0" dirty="0" smtClean="0">
              <a:solidFill>
                <a:schemeClr val="tx1"/>
              </a:solidFill>
              <a:latin typeface="+mn-lt"/>
              <a:ea typeface="+mn-ea"/>
              <a:cs typeface="+mn-cs"/>
            </a:endParaRPr>
          </a:p>
          <a:p>
            <a:r>
              <a:rPr lang="en-ZA" sz="1200" b="0" i="0" u="none" strike="noStrike" kern="1200" baseline="0" dirty="0" smtClean="0">
                <a:solidFill>
                  <a:schemeClr val="tx1"/>
                </a:solidFill>
                <a:latin typeface="+mn-lt"/>
                <a:ea typeface="+mn-ea"/>
                <a:cs typeface="+mn-cs"/>
              </a:rPr>
              <a:t>Henry VIII </a:t>
            </a:r>
          </a:p>
          <a:p>
            <a:r>
              <a:rPr lang="en-ZA" sz="1200" b="0" i="0" u="none" strike="noStrike" kern="1200" baseline="0" dirty="0" smtClean="0">
                <a:solidFill>
                  <a:schemeClr val="tx1"/>
                </a:solidFill>
                <a:latin typeface="+mn-lt"/>
                <a:ea typeface="+mn-ea"/>
                <a:cs typeface="+mn-cs"/>
              </a:rPr>
              <a:t>www.bl.uk/onlinegallery/onlineex/henryviii/interactive/index.html </a:t>
            </a:r>
          </a:p>
          <a:p>
            <a:r>
              <a:rPr lang="en-ZA" sz="1200" b="0" i="0" u="none" strike="noStrike" kern="1200" baseline="0" dirty="0" smtClean="0">
                <a:solidFill>
                  <a:schemeClr val="tx1"/>
                </a:solidFill>
                <a:latin typeface="+mn-lt"/>
                <a:ea typeface="+mn-ea"/>
                <a:cs typeface="+mn-cs"/>
              </a:rPr>
              <a:t>Crown and Church </a:t>
            </a:r>
          </a:p>
          <a:p>
            <a:r>
              <a:rPr lang="en-ZA" sz="1200" b="0" i="0" u="none" strike="noStrike" kern="1200" baseline="0" dirty="0" smtClean="0">
                <a:solidFill>
                  <a:schemeClr val="tx1"/>
                </a:solidFill>
                <a:latin typeface="+mn-lt"/>
                <a:ea typeface="+mn-ea"/>
                <a:cs typeface="+mn-cs"/>
              </a:rPr>
              <a:t>http://www.bl.uk/learning/histcitizen/uk/crownchurch/crownandchurch.html </a:t>
            </a:r>
          </a:p>
          <a:p>
            <a:r>
              <a:rPr lang="en-ZA" sz="1200" b="0" i="0" u="none" strike="noStrike" kern="1200" baseline="0" dirty="0" smtClean="0">
                <a:solidFill>
                  <a:schemeClr val="tx1"/>
                </a:solidFill>
                <a:latin typeface="+mn-lt"/>
                <a:ea typeface="+mn-ea"/>
                <a:cs typeface="+mn-cs"/>
              </a:rPr>
              <a:t>Shakespeare </a:t>
            </a:r>
          </a:p>
          <a:p>
            <a:r>
              <a:rPr lang="en-ZA" sz="1200" b="0" i="0" u="none" strike="noStrike" kern="1200" baseline="0" dirty="0" smtClean="0">
                <a:solidFill>
                  <a:schemeClr val="tx1"/>
                </a:solidFill>
                <a:latin typeface="+mn-lt"/>
                <a:ea typeface="+mn-ea"/>
                <a:cs typeface="+mn-cs"/>
              </a:rPr>
              <a:t>http://www.bl.uk/treasures/shakespeare/homepage.html </a:t>
            </a:r>
            <a:endParaRPr lang="en-US" sz="1200" b="0" i="0" u="none" strike="noStrike" kern="1200" baseline="0" dirty="0" smtClean="0">
              <a:solidFill>
                <a:schemeClr val="tx1"/>
              </a:solidFill>
              <a:latin typeface="+mn-lt"/>
              <a:ea typeface="+mn-ea"/>
              <a:cs typeface="+mn-cs"/>
            </a:endParaRPr>
          </a:p>
          <a:p>
            <a:endParaRPr lang="en-ZA" dirty="0"/>
          </a:p>
        </p:txBody>
      </p:sp>
      <p:sp>
        <p:nvSpPr>
          <p:cNvPr id="4" name="Slide Number Placeholder 3"/>
          <p:cNvSpPr>
            <a:spLocks noGrp="1"/>
          </p:cNvSpPr>
          <p:nvPr>
            <p:ph type="sldNum" sz="quarter" idx="10"/>
          </p:nvPr>
        </p:nvSpPr>
        <p:spPr/>
        <p:txBody>
          <a:bodyPr/>
          <a:lstStyle/>
          <a:p>
            <a:fld id="{649F539D-E886-4F29-A31A-7B181F18DB17}" type="slidenum">
              <a:rPr lang="en-ZA" smtClean="0"/>
              <a:t>5</a:t>
            </a:fld>
            <a:endParaRPr lang="en-ZA"/>
          </a:p>
        </p:txBody>
      </p:sp>
    </p:spTree>
    <p:extLst>
      <p:ext uri="{BB962C8B-B14F-4D97-AF65-F5344CB8AC3E}">
        <p14:creationId xmlns:p14="http://schemas.microsoft.com/office/powerpoint/2010/main" val="288780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baseline="0" dirty="0" smtClean="0">
                <a:solidFill>
                  <a:schemeClr val="tx1"/>
                </a:solidFill>
                <a:latin typeface="+mn-lt"/>
                <a:ea typeface="+mn-ea"/>
                <a:cs typeface="+mn-cs"/>
              </a:rPr>
              <a:t>Suggested sources </a:t>
            </a:r>
          </a:p>
          <a:p>
            <a:r>
              <a:rPr lang="en-US" sz="1200" b="0" i="0" u="none" strike="noStrike" kern="1200" baseline="0" dirty="0" smtClean="0">
                <a:solidFill>
                  <a:schemeClr val="tx1"/>
                </a:solidFill>
                <a:latin typeface="+mn-lt"/>
                <a:ea typeface="+mn-ea"/>
                <a:cs typeface="+mn-cs"/>
              </a:rPr>
              <a:t>The First Folio collection of Shakespeare’s plays (1623) </a:t>
            </a:r>
          </a:p>
          <a:p>
            <a:r>
              <a:rPr lang="en-ZA" sz="1200" b="0" i="0" u="none" strike="noStrike" kern="1200" baseline="0" dirty="0" smtClean="0">
                <a:solidFill>
                  <a:schemeClr val="tx1"/>
                </a:solidFill>
                <a:latin typeface="+mn-lt"/>
                <a:ea typeface="+mn-ea"/>
                <a:cs typeface="+mn-cs"/>
              </a:rPr>
              <a:t>John Donne’s poetry (1633) </a:t>
            </a:r>
          </a:p>
          <a:p>
            <a:r>
              <a:rPr lang="en-ZA" sz="1200" b="0" i="0" u="none" strike="noStrike" kern="1200" baseline="0" dirty="0" smtClean="0">
                <a:solidFill>
                  <a:schemeClr val="tx1"/>
                </a:solidFill>
                <a:latin typeface="+mn-lt"/>
                <a:ea typeface="+mn-ea"/>
                <a:cs typeface="+mn-cs"/>
              </a:rPr>
              <a:t>Ben Jonson’s </a:t>
            </a:r>
            <a:r>
              <a:rPr lang="en-ZA" sz="1200" b="0" i="1" u="none" strike="noStrike" kern="1200" baseline="0" dirty="0" smtClean="0">
                <a:solidFill>
                  <a:schemeClr val="tx1"/>
                </a:solidFill>
                <a:latin typeface="+mn-lt"/>
                <a:ea typeface="+mn-ea"/>
                <a:cs typeface="+mn-cs"/>
              </a:rPr>
              <a:t>Grammar </a:t>
            </a:r>
            <a:r>
              <a:rPr lang="en-ZA" sz="1200" b="0" i="0" u="none" strike="noStrike" kern="1200" baseline="0" dirty="0" smtClean="0">
                <a:solidFill>
                  <a:schemeClr val="tx1"/>
                </a:solidFill>
                <a:latin typeface="+mn-lt"/>
                <a:ea typeface="+mn-ea"/>
                <a:cs typeface="+mn-cs"/>
              </a:rPr>
              <a:t>(1640) </a:t>
            </a:r>
          </a:p>
          <a:p>
            <a:r>
              <a:rPr lang="en-US" sz="1200" b="0" i="1" u="none" strike="noStrike" kern="1200" baseline="0" dirty="0" err="1" smtClean="0">
                <a:solidFill>
                  <a:schemeClr val="tx1"/>
                </a:solidFill>
                <a:latin typeface="+mn-lt"/>
                <a:ea typeface="+mn-ea"/>
                <a:cs typeface="+mn-cs"/>
              </a:rPr>
              <a:t>Areopagitica</a:t>
            </a:r>
            <a:r>
              <a:rPr lang="en-US" sz="1200" b="0" i="1"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by John Milton (1644) </a:t>
            </a:r>
          </a:p>
          <a:p>
            <a:r>
              <a:rPr lang="en-US" sz="1200" b="0" i="0" u="none" strike="noStrike" kern="1200" baseline="0" dirty="0" smtClean="0">
                <a:solidFill>
                  <a:schemeClr val="tx1"/>
                </a:solidFill>
                <a:latin typeface="+mn-lt"/>
                <a:ea typeface="+mn-ea"/>
                <a:cs typeface="+mn-cs"/>
              </a:rPr>
              <a:t>Confessions of Charles I’s executioner (1640s) </a:t>
            </a:r>
          </a:p>
          <a:p>
            <a:r>
              <a:rPr lang="en-US" sz="1200" b="0" i="0" u="none" strike="noStrike" kern="1200" baseline="0" dirty="0" smtClean="0">
                <a:solidFill>
                  <a:schemeClr val="tx1"/>
                </a:solidFill>
                <a:latin typeface="+mn-lt"/>
                <a:ea typeface="+mn-ea"/>
                <a:cs typeface="+mn-cs"/>
              </a:rPr>
              <a:t>Advert for a quack doctor (1650s) </a:t>
            </a:r>
          </a:p>
          <a:p>
            <a:r>
              <a:rPr lang="en-US" sz="1200" b="0" i="0" u="none" strike="noStrike" kern="1200" baseline="0" dirty="0" smtClean="0">
                <a:solidFill>
                  <a:schemeClr val="tx1"/>
                </a:solidFill>
                <a:latin typeface="+mn-lt"/>
                <a:ea typeface="+mn-ea"/>
                <a:cs typeface="+mn-cs"/>
              </a:rPr>
              <a:t>Early A-Z of London (1650s) </a:t>
            </a:r>
          </a:p>
          <a:p>
            <a:r>
              <a:rPr lang="en-US" sz="1200" b="0" i="1" u="none" strike="noStrike" kern="1200" baseline="0" dirty="0" smtClean="0">
                <a:solidFill>
                  <a:schemeClr val="tx1"/>
                </a:solidFill>
                <a:latin typeface="+mn-lt"/>
                <a:ea typeface="+mn-ea"/>
                <a:cs typeface="+mn-cs"/>
              </a:rPr>
              <a:t>An </a:t>
            </a:r>
            <a:r>
              <a:rPr lang="en-US" sz="1200" b="0" i="1" u="none" strike="noStrike" kern="1200" baseline="0" dirty="0" err="1" smtClean="0">
                <a:solidFill>
                  <a:schemeClr val="tx1"/>
                </a:solidFill>
                <a:latin typeface="+mn-lt"/>
                <a:ea typeface="+mn-ea"/>
                <a:cs typeface="+mn-cs"/>
              </a:rPr>
              <a:t>Horatian</a:t>
            </a:r>
            <a:r>
              <a:rPr lang="en-US" sz="1200" b="0" i="1" u="none" strike="noStrike" kern="1200" baseline="0" dirty="0" smtClean="0">
                <a:solidFill>
                  <a:schemeClr val="tx1"/>
                </a:solidFill>
                <a:latin typeface="+mn-lt"/>
                <a:ea typeface="+mn-ea"/>
                <a:cs typeface="+mn-cs"/>
              </a:rPr>
              <a:t> Ode </a:t>
            </a:r>
            <a:r>
              <a:rPr lang="en-US" sz="1200" b="0" i="0" u="none" strike="noStrike" kern="1200" baseline="0" dirty="0" smtClean="0">
                <a:solidFill>
                  <a:schemeClr val="tx1"/>
                </a:solidFill>
                <a:latin typeface="+mn-lt"/>
                <a:ea typeface="+mn-ea"/>
                <a:cs typeface="+mn-cs"/>
              </a:rPr>
              <a:t>by Andrew Marvell (1650) </a:t>
            </a:r>
          </a:p>
          <a:p>
            <a:r>
              <a:rPr lang="en-US" sz="1200" b="0" i="0" u="none" strike="noStrike" kern="1200" baseline="0" dirty="0" smtClean="0">
                <a:solidFill>
                  <a:schemeClr val="tx1"/>
                </a:solidFill>
                <a:latin typeface="+mn-lt"/>
                <a:ea typeface="+mn-ea"/>
                <a:cs typeface="+mn-cs"/>
              </a:rPr>
              <a:t>A Cure for the plague (1660s) </a:t>
            </a:r>
          </a:p>
          <a:p>
            <a:r>
              <a:rPr lang="en-US" sz="1200" b="0" i="1" u="none" strike="noStrike" kern="1200" baseline="0" dirty="0" smtClean="0">
                <a:solidFill>
                  <a:schemeClr val="tx1"/>
                </a:solidFill>
                <a:latin typeface="+mn-lt"/>
                <a:ea typeface="+mn-ea"/>
                <a:cs typeface="+mn-cs"/>
              </a:rPr>
              <a:t>The London Gazette </a:t>
            </a:r>
            <a:r>
              <a:rPr lang="en-US" sz="1200" b="0" i="0" u="none" strike="noStrike" kern="1200" baseline="0" dirty="0" smtClean="0">
                <a:solidFill>
                  <a:schemeClr val="tx1"/>
                </a:solidFill>
                <a:latin typeface="+mn-lt"/>
                <a:ea typeface="+mn-ea"/>
                <a:cs typeface="+mn-cs"/>
              </a:rPr>
              <a:t>– Fire of London (1666) </a:t>
            </a:r>
          </a:p>
          <a:p>
            <a:r>
              <a:rPr lang="en-ZA" sz="1200" b="0" i="0" u="none" strike="noStrike" kern="1200" baseline="0" dirty="0" smtClean="0">
                <a:solidFill>
                  <a:schemeClr val="tx1"/>
                </a:solidFill>
                <a:latin typeface="+mn-lt"/>
                <a:ea typeface="+mn-ea"/>
                <a:cs typeface="+mn-cs"/>
              </a:rPr>
              <a:t>Coffee houses (1660s) </a:t>
            </a:r>
          </a:p>
          <a:p>
            <a:r>
              <a:rPr lang="en-US" sz="1200" b="0" i="1" u="none" strike="noStrike" kern="1200" baseline="0" dirty="0" smtClean="0">
                <a:solidFill>
                  <a:schemeClr val="tx1"/>
                </a:solidFill>
                <a:latin typeface="+mn-lt"/>
                <a:ea typeface="+mn-ea"/>
                <a:cs typeface="+mn-cs"/>
              </a:rPr>
              <a:t>Paradise Lost </a:t>
            </a:r>
            <a:r>
              <a:rPr lang="en-US" sz="1200" b="0" i="0" u="none" strike="noStrike" kern="1200" baseline="0" dirty="0" smtClean="0">
                <a:solidFill>
                  <a:schemeClr val="tx1"/>
                </a:solidFill>
                <a:latin typeface="+mn-lt"/>
                <a:ea typeface="+mn-ea"/>
                <a:cs typeface="+mn-cs"/>
              </a:rPr>
              <a:t>by John Milton (1668) </a:t>
            </a:r>
          </a:p>
          <a:p>
            <a:r>
              <a:rPr lang="en-ZA" sz="1200" b="0" i="0" u="none" strike="noStrike" kern="1200" baseline="0" dirty="0" smtClean="0">
                <a:solidFill>
                  <a:schemeClr val="tx1"/>
                </a:solidFill>
                <a:latin typeface="+mn-lt"/>
                <a:ea typeface="+mn-ea"/>
                <a:cs typeface="+mn-cs"/>
              </a:rPr>
              <a:t>Games and Pastimes (1670s) </a:t>
            </a:r>
          </a:p>
          <a:p>
            <a:r>
              <a:rPr lang="en-ZA" sz="1200" b="0" i="0" u="none" strike="noStrike" kern="1200" baseline="0" dirty="0" smtClean="0">
                <a:solidFill>
                  <a:schemeClr val="tx1"/>
                </a:solidFill>
                <a:latin typeface="+mn-lt"/>
                <a:ea typeface="+mn-ea"/>
                <a:cs typeface="+mn-cs"/>
              </a:rPr>
              <a:t>Criminal Slang (1674) </a:t>
            </a:r>
          </a:p>
          <a:p>
            <a:r>
              <a:rPr lang="en-US" sz="1200" b="0" i="1" u="none" strike="noStrike" kern="1200" baseline="0" dirty="0" smtClean="0">
                <a:solidFill>
                  <a:schemeClr val="tx1"/>
                </a:solidFill>
                <a:latin typeface="+mn-lt"/>
                <a:ea typeface="+mn-ea"/>
                <a:cs typeface="+mn-cs"/>
              </a:rPr>
              <a:t>The Rover </a:t>
            </a:r>
            <a:r>
              <a:rPr lang="en-US" sz="1200" b="0" i="0" u="none" strike="noStrike" kern="1200" baseline="0" dirty="0" smtClean="0">
                <a:solidFill>
                  <a:schemeClr val="tx1"/>
                </a:solidFill>
                <a:latin typeface="+mn-lt"/>
                <a:ea typeface="+mn-ea"/>
                <a:cs typeface="+mn-cs"/>
              </a:rPr>
              <a:t>by </a:t>
            </a:r>
            <a:r>
              <a:rPr lang="en-US" sz="1200" b="0" i="0" u="none" strike="noStrike" kern="1200" baseline="0" dirty="0" err="1" smtClean="0">
                <a:solidFill>
                  <a:schemeClr val="tx1"/>
                </a:solidFill>
                <a:latin typeface="+mn-lt"/>
                <a:ea typeface="+mn-ea"/>
                <a:cs typeface="+mn-cs"/>
              </a:rPr>
              <a:t>Aphra</a:t>
            </a:r>
            <a:r>
              <a:rPr lang="en-US" sz="1200" b="0" i="0" u="none" strike="noStrike" kern="1200" baseline="0" dirty="0" smtClean="0">
                <a:solidFill>
                  <a:schemeClr val="tx1"/>
                </a:solidFill>
                <a:latin typeface="+mn-lt"/>
                <a:ea typeface="+mn-ea"/>
                <a:cs typeface="+mn-cs"/>
              </a:rPr>
              <a:t> Benn (1677) </a:t>
            </a:r>
          </a:p>
          <a:p>
            <a:r>
              <a:rPr lang="en-US" sz="1200" b="0" i="0" u="none" strike="noStrike" kern="1200" baseline="0" dirty="0" smtClean="0">
                <a:solidFill>
                  <a:schemeClr val="tx1"/>
                </a:solidFill>
                <a:latin typeface="+mn-lt"/>
                <a:ea typeface="+mn-ea"/>
                <a:cs typeface="+mn-cs"/>
              </a:rPr>
              <a:t>The Habeas Corpus Act (1679) </a:t>
            </a:r>
          </a:p>
          <a:p>
            <a:r>
              <a:rPr lang="en-US" sz="1200" b="0" i="0" u="none" strike="noStrike" kern="1200" baseline="0" dirty="0" smtClean="0">
                <a:solidFill>
                  <a:schemeClr val="tx1"/>
                </a:solidFill>
                <a:latin typeface="+mn-lt"/>
                <a:ea typeface="+mn-ea"/>
                <a:cs typeface="+mn-cs"/>
              </a:rPr>
              <a:t>Advertisement for the London Rhinoceros (1684) </a:t>
            </a:r>
          </a:p>
          <a:p>
            <a:r>
              <a:rPr lang="en-US" sz="1200" b="0" i="1" u="none" strike="noStrike" kern="1200" baseline="0" dirty="0" smtClean="0">
                <a:solidFill>
                  <a:schemeClr val="tx1"/>
                </a:solidFill>
                <a:latin typeface="+mn-lt"/>
                <a:ea typeface="+mn-ea"/>
                <a:cs typeface="+mn-cs"/>
              </a:rPr>
              <a:t>The Way of the World </a:t>
            </a:r>
            <a:r>
              <a:rPr lang="en-US" sz="1200" b="0" i="0" u="none" strike="noStrike" kern="1200" baseline="0" dirty="0" smtClean="0">
                <a:solidFill>
                  <a:schemeClr val="tx1"/>
                </a:solidFill>
                <a:latin typeface="+mn-lt"/>
                <a:ea typeface="+mn-ea"/>
                <a:cs typeface="+mn-cs"/>
              </a:rPr>
              <a:t>by William Congreve (1700) </a:t>
            </a:r>
          </a:p>
          <a:p>
            <a:r>
              <a:rPr lang="en-US" sz="1200" b="0" i="0" u="none" strike="noStrike" kern="1200" baseline="0" dirty="0" smtClean="0">
                <a:solidFill>
                  <a:schemeClr val="tx1"/>
                </a:solidFill>
                <a:latin typeface="+mn-lt"/>
                <a:ea typeface="+mn-ea"/>
                <a:cs typeface="+mn-cs"/>
              </a:rPr>
              <a:t>The East India Company’s porcelain sales (1704)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Suggested questions to use as a starting point </a:t>
            </a:r>
          </a:p>
          <a:p>
            <a:r>
              <a:rPr lang="en-US" sz="1200" b="0" i="0" u="none" strike="noStrike" kern="1200" baseline="0" dirty="0" smtClean="0">
                <a:solidFill>
                  <a:schemeClr val="tx1"/>
                </a:solidFill>
                <a:latin typeface="+mn-lt"/>
                <a:ea typeface="+mn-ea"/>
                <a:cs typeface="+mn-cs"/>
              </a:rPr>
              <a:t>Consider the following questions as starting points for research; encourage students to bring in their knowledge from other sources and disciplines; follow the links to other material online and in books. </a:t>
            </a:r>
          </a:p>
          <a:p>
            <a:r>
              <a:rPr lang="en-US" sz="1200" b="0" i="0" u="none" strike="noStrike" kern="1200" baseline="0" dirty="0" smtClean="0">
                <a:solidFill>
                  <a:schemeClr val="tx1"/>
                </a:solidFill>
                <a:latin typeface="+mn-lt"/>
                <a:ea typeface="+mn-ea"/>
                <a:cs typeface="+mn-cs"/>
              </a:rPr>
              <a:t>How did the political events affect what people were able to write and read? </a:t>
            </a:r>
          </a:p>
          <a:p>
            <a:r>
              <a:rPr lang="en-US" sz="1200" b="0" i="0" u="none" strike="noStrike" kern="1200" baseline="0" dirty="0" smtClean="0">
                <a:solidFill>
                  <a:schemeClr val="tx1"/>
                </a:solidFill>
                <a:latin typeface="+mn-lt"/>
                <a:ea typeface="+mn-ea"/>
                <a:cs typeface="+mn-cs"/>
              </a:rPr>
              <a:t>How did the different forms of literature reflect what was happening politically? </a:t>
            </a:r>
          </a:p>
          <a:p>
            <a:r>
              <a:rPr lang="en-US" sz="1200" b="0" i="0" u="none" strike="noStrike" kern="1200" baseline="0" dirty="0" smtClean="0">
                <a:solidFill>
                  <a:schemeClr val="tx1"/>
                </a:solidFill>
                <a:latin typeface="+mn-lt"/>
                <a:ea typeface="+mn-ea"/>
                <a:cs typeface="+mn-cs"/>
              </a:rPr>
              <a:t>How did the development of different genres reflect increased literacy? </a:t>
            </a:r>
          </a:p>
          <a:p>
            <a:r>
              <a:rPr lang="en-US" sz="1200" b="0" i="0" u="none" strike="noStrike" kern="1200" baseline="0" dirty="0" smtClean="0">
                <a:solidFill>
                  <a:schemeClr val="tx1"/>
                </a:solidFill>
                <a:latin typeface="+mn-lt"/>
                <a:ea typeface="+mn-ea"/>
                <a:cs typeface="+mn-cs"/>
              </a:rPr>
              <a:t>What kinds of words into English came into the language because of trade? (Check the ‘</a:t>
            </a:r>
            <a:r>
              <a:rPr lang="en-US" sz="1200" b="0" i="1" u="none" strike="noStrike" kern="1200" baseline="0" dirty="0" smtClean="0">
                <a:solidFill>
                  <a:schemeClr val="tx1"/>
                </a:solidFill>
                <a:latin typeface="+mn-lt"/>
                <a:ea typeface="+mn-ea"/>
                <a:cs typeface="+mn-cs"/>
              </a:rPr>
              <a:t>Language Change</a:t>
            </a:r>
            <a:r>
              <a:rPr lang="en-US" sz="1200" b="0" i="0" u="none" strike="noStrike" kern="1200" baseline="0" dirty="0" smtClean="0">
                <a:solidFill>
                  <a:schemeClr val="tx1"/>
                </a:solidFill>
                <a:latin typeface="+mn-lt"/>
                <a:ea typeface="+mn-ea"/>
                <a:cs typeface="+mn-cs"/>
              </a:rPr>
              <a:t>’ panels). </a:t>
            </a:r>
          </a:p>
          <a:p>
            <a:r>
              <a:rPr lang="en-US" sz="1200" b="0" i="0" u="none" strike="noStrike" kern="1200" baseline="0" dirty="0" smtClean="0">
                <a:solidFill>
                  <a:schemeClr val="tx1"/>
                </a:solidFill>
                <a:latin typeface="+mn-lt"/>
                <a:ea typeface="+mn-ea"/>
                <a:cs typeface="+mn-cs"/>
              </a:rPr>
              <a:t>What was Milton’s intention in </a:t>
            </a:r>
            <a:r>
              <a:rPr lang="en-US" sz="1200" b="0" i="1" u="none" strike="noStrike" kern="1200" baseline="0" dirty="0" err="1" smtClean="0">
                <a:solidFill>
                  <a:schemeClr val="tx1"/>
                </a:solidFill>
                <a:latin typeface="+mn-lt"/>
                <a:ea typeface="+mn-ea"/>
                <a:cs typeface="+mn-cs"/>
              </a:rPr>
              <a:t>Areopagitica</a:t>
            </a:r>
            <a:r>
              <a:rPr lang="en-US" sz="1200" b="0" i="0" u="none" strike="noStrike" kern="1200" baseline="0" dirty="0" smtClean="0">
                <a:solidFill>
                  <a:schemeClr val="tx1"/>
                </a:solidFill>
                <a:latin typeface="+mn-lt"/>
                <a:ea typeface="+mn-ea"/>
                <a:cs typeface="+mn-cs"/>
              </a:rPr>
              <a:t>? </a:t>
            </a:r>
          </a:p>
          <a:p>
            <a:r>
              <a:rPr lang="en-US" sz="1200" b="0" i="0" u="none" strike="noStrike" kern="1200" baseline="0" dirty="0" smtClean="0">
                <a:solidFill>
                  <a:schemeClr val="tx1"/>
                </a:solidFill>
                <a:latin typeface="+mn-lt"/>
                <a:ea typeface="+mn-ea"/>
                <a:cs typeface="+mn-cs"/>
              </a:rPr>
              <a:t>How is drama at the end of the period different from drama in the early 17th century? </a:t>
            </a:r>
          </a:p>
          <a:p>
            <a:r>
              <a:rPr lang="en-US" sz="1200" b="0" i="0" u="none" strike="noStrike" kern="1200" baseline="0" dirty="0" smtClean="0">
                <a:solidFill>
                  <a:schemeClr val="tx1"/>
                </a:solidFill>
                <a:latin typeface="+mn-lt"/>
                <a:ea typeface="+mn-ea"/>
                <a:cs typeface="+mn-cs"/>
              </a:rPr>
              <a:t>What kinds of non-fiction writing can you find on the timeline during this period? </a:t>
            </a:r>
          </a:p>
          <a:p>
            <a:r>
              <a:rPr lang="en-US" sz="1200" b="0" i="0" u="none" strike="noStrike" kern="1200" baseline="0" dirty="0" smtClean="0">
                <a:solidFill>
                  <a:schemeClr val="tx1"/>
                </a:solidFill>
                <a:latin typeface="+mn-lt"/>
                <a:ea typeface="+mn-ea"/>
                <a:cs typeface="+mn-cs"/>
              </a:rPr>
              <a:t>Apart from the wealthy, how were other strata of society affected by printed material? </a:t>
            </a:r>
          </a:p>
          <a:p>
            <a:r>
              <a:rPr lang="en-US" sz="1200" b="0" i="0" u="none" strike="noStrike" kern="1200" baseline="0" dirty="0" smtClean="0">
                <a:solidFill>
                  <a:schemeClr val="tx1"/>
                </a:solidFill>
                <a:latin typeface="+mn-lt"/>
                <a:ea typeface="+mn-ea"/>
                <a:cs typeface="+mn-cs"/>
              </a:rPr>
              <a:t>How did the English language change during the period? </a:t>
            </a:r>
          </a:p>
          <a:p>
            <a:r>
              <a:rPr lang="en-ZA" sz="1200" b="0" i="0" u="none" strike="noStrike" kern="1200" baseline="0" dirty="0" smtClean="0">
                <a:solidFill>
                  <a:schemeClr val="tx1"/>
                </a:solidFill>
                <a:latin typeface="+mn-lt"/>
                <a:ea typeface="+mn-ea"/>
                <a:cs typeface="+mn-cs"/>
              </a:rPr>
              <a:t>What aspects </a:t>
            </a:r>
            <a:r>
              <a:rPr lang="en-US" sz="1200" b="0" i="0" u="none" strike="noStrike" kern="1200" baseline="0" dirty="0" smtClean="0">
                <a:solidFill>
                  <a:schemeClr val="tx1"/>
                </a:solidFill>
                <a:latin typeface="+mn-lt"/>
                <a:ea typeface="+mn-ea"/>
                <a:cs typeface="+mn-cs"/>
              </a:rPr>
              <a:t>of the English language interested scholars during the period?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More information</a:t>
            </a:r>
          </a:p>
          <a:p>
            <a:endParaRPr lang="en-US" sz="1200" b="0" i="0" u="none" strike="noStrike" kern="1200" baseline="0" dirty="0" smtClean="0">
              <a:solidFill>
                <a:schemeClr val="tx1"/>
              </a:solidFill>
              <a:latin typeface="+mn-lt"/>
              <a:ea typeface="+mn-ea"/>
              <a:cs typeface="+mn-cs"/>
            </a:endParaRPr>
          </a:p>
          <a:p>
            <a:r>
              <a:rPr lang="en-ZA" sz="1200" b="0" i="0" u="none" strike="noStrike" kern="1200" baseline="0" dirty="0" smtClean="0">
                <a:solidFill>
                  <a:schemeClr val="tx1"/>
                </a:solidFill>
                <a:latin typeface="+mn-lt"/>
                <a:ea typeface="+mn-ea"/>
                <a:cs typeface="+mn-cs"/>
              </a:rPr>
              <a:t>www.bl.uk/learning/histcitizen/uk/cromwell/olivercromwell.html </a:t>
            </a:r>
          </a:p>
          <a:p>
            <a:r>
              <a:rPr lang="en-US" sz="1200" b="0" i="0" u="none" strike="noStrike" kern="1200" baseline="0" dirty="0" smtClean="0">
                <a:solidFill>
                  <a:schemeClr val="tx1"/>
                </a:solidFill>
                <a:latin typeface="+mn-lt"/>
                <a:ea typeface="+mn-ea"/>
                <a:cs typeface="+mn-cs"/>
              </a:rPr>
              <a:t>and Freedom of Speech and Belief </a:t>
            </a:r>
          </a:p>
          <a:p>
            <a:r>
              <a:rPr lang="en-ZA" sz="1200" b="0" i="0" u="none" strike="noStrike" kern="1200" baseline="0" dirty="0" smtClean="0">
                <a:solidFill>
                  <a:schemeClr val="tx1"/>
                </a:solidFill>
                <a:latin typeface="+mn-lt"/>
                <a:ea typeface="+mn-ea"/>
                <a:cs typeface="+mn-cs"/>
              </a:rPr>
              <a:t>http://www.bl.uk/onlinegallery/takingliberties/staritemsfreedomofspeech.html </a:t>
            </a:r>
          </a:p>
          <a:p>
            <a:r>
              <a:rPr lang="en-ZA" sz="1200" b="0" i="0" u="none" strike="noStrike" kern="1200" baseline="0" dirty="0" smtClean="0">
                <a:solidFill>
                  <a:schemeClr val="tx1"/>
                </a:solidFill>
                <a:latin typeface="+mn-lt"/>
                <a:ea typeface="+mn-ea"/>
                <a:cs typeface="+mn-cs"/>
              </a:rPr>
              <a:t>and the Putney Debates </a:t>
            </a:r>
          </a:p>
          <a:p>
            <a:r>
              <a:rPr lang="en-ZA" sz="1200" b="0" i="0" u="none" strike="noStrike" kern="1200" baseline="0" dirty="0" smtClean="0">
                <a:solidFill>
                  <a:schemeClr val="tx1"/>
                </a:solidFill>
                <a:latin typeface="+mn-lt"/>
                <a:ea typeface="+mn-ea"/>
                <a:cs typeface="+mn-cs"/>
              </a:rPr>
              <a:t>http://www.bl.uk/onlinegallery/takingliberties/staritems/54putneydebates.html </a:t>
            </a:r>
          </a:p>
          <a:p>
            <a:r>
              <a:rPr lang="en-ZA" sz="1200" b="0" i="0" u="none" strike="noStrike" kern="1200" baseline="0" dirty="0" smtClean="0">
                <a:solidFill>
                  <a:schemeClr val="tx1"/>
                </a:solidFill>
                <a:latin typeface="+mn-lt"/>
                <a:ea typeface="+mn-ea"/>
                <a:cs typeface="+mn-cs"/>
              </a:rPr>
              <a:t>and Hobbes Leviathan </a:t>
            </a:r>
          </a:p>
          <a:p>
            <a:r>
              <a:rPr lang="en-ZA" sz="1200" b="0" i="0" u="none" strike="noStrike" kern="1200" baseline="0" dirty="0" smtClean="0">
                <a:solidFill>
                  <a:schemeClr val="tx1"/>
                </a:solidFill>
                <a:latin typeface="+mn-lt"/>
                <a:ea typeface="+mn-ea"/>
                <a:cs typeface="+mn-cs"/>
              </a:rPr>
              <a:t>www.bl.uk/onlinegallery/takingliberties/staritems/55hobbesleviathan.html </a:t>
            </a:r>
          </a:p>
          <a:p>
            <a:r>
              <a:rPr lang="en-US" sz="1200" b="0" i="0" u="none" strike="noStrike" kern="1200" baseline="0" dirty="0" smtClean="0">
                <a:solidFill>
                  <a:schemeClr val="tx1"/>
                </a:solidFill>
                <a:latin typeface="+mn-lt"/>
                <a:ea typeface="+mn-ea"/>
                <a:cs typeface="+mn-cs"/>
              </a:rPr>
              <a:t>and the Bill of Rights </a:t>
            </a:r>
          </a:p>
          <a:p>
            <a:r>
              <a:rPr lang="en-ZA" sz="1200" b="0" i="0" u="none" strike="noStrike" kern="1200" baseline="0" dirty="0" smtClean="0">
                <a:solidFill>
                  <a:schemeClr val="tx1"/>
                </a:solidFill>
                <a:latin typeface="+mn-lt"/>
                <a:ea typeface="+mn-ea"/>
                <a:cs typeface="+mn-cs"/>
              </a:rPr>
              <a:t>www.bl.uk/onlinegallery/takingliberties/staritems/510billofrights.html </a:t>
            </a:r>
            <a:endParaRPr lang="en-ZA" dirty="0"/>
          </a:p>
        </p:txBody>
      </p:sp>
      <p:sp>
        <p:nvSpPr>
          <p:cNvPr id="4" name="Slide Number Placeholder 3"/>
          <p:cNvSpPr>
            <a:spLocks noGrp="1"/>
          </p:cNvSpPr>
          <p:nvPr>
            <p:ph type="sldNum" sz="quarter" idx="10"/>
          </p:nvPr>
        </p:nvSpPr>
        <p:spPr/>
        <p:txBody>
          <a:bodyPr/>
          <a:lstStyle/>
          <a:p>
            <a:fld id="{649F539D-E886-4F29-A31A-7B181F18DB17}" type="slidenum">
              <a:rPr lang="en-ZA" smtClean="0"/>
              <a:t>6</a:t>
            </a:fld>
            <a:endParaRPr lang="en-ZA"/>
          </a:p>
        </p:txBody>
      </p:sp>
    </p:spTree>
    <p:extLst>
      <p:ext uri="{BB962C8B-B14F-4D97-AF65-F5344CB8AC3E}">
        <p14:creationId xmlns:p14="http://schemas.microsoft.com/office/powerpoint/2010/main" val="2135206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baseline="0" dirty="0" smtClean="0">
                <a:solidFill>
                  <a:schemeClr val="tx1"/>
                </a:solidFill>
                <a:latin typeface="+mn-lt"/>
                <a:ea typeface="+mn-ea"/>
                <a:cs typeface="+mn-cs"/>
              </a:rPr>
              <a:t>Suggested sources </a:t>
            </a:r>
          </a:p>
          <a:p>
            <a:r>
              <a:rPr lang="en-US" sz="1200" b="0" i="1" u="none" strike="noStrike" kern="1200" baseline="0" dirty="0" smtClean="0">
                <a:solidFill>
                  <a:schemeClr val="tx1"/>
                </a:solidFill>
                <a:latin typeface="+mn-lt"/>
                <a:ea typeface="+mn-ea"/>
                <a:cs typeface="+mn-cs"/>
              </a:rPr>
              <a:t>The Queen’s Royal Cookery </a:t>
            </a:r>
            <a:r>
              <a:rPr lang="en-US" sz="1200" b="0" i="0" u="none" strike="noStrike" kern="1200" baseline="0" dirty="0" smtClean="0">
                <a:solidFill>
                  <a:schemeClr val="tx1"/>
                </a:solidFill>
                <a:latin typeface="+mn-lt"/>
                <a:ea typeface="+mn-ea"/>
                <a:cs typeface="+mn-cs"/>
              </a:rPr>
              <a:t>(1709) </a:t>
            </a:r>
          </a:p>
          <a:p>
            <a:r>
              <a:rPr lang="en-ZA" sz="1200" b="0" i="1" u="none" strike="noStrike" kern="1200" baseline="0" dirty="0" smtClean="0">
                <a:solidFill>
                  <a:schemeClr val="tx1"/>
                </a:solidFill>
                <a:latin typeface="+mn-lt"/>
                <a:ea typeface="+mn-ea"/>
                <a:cs typeface="+mn-cs"/>
              </a:rPr>
              <a:t>The Spectator </a:t>
            </a:r>
            <a:r>
              <a:rPr lang="en-ZA" sz="1200" b="0" i="0" u="none" strike="noStrike" kern="1200" baseline="0" dirty="0" smtClean="0">
                <a:solidFill>
                  <a:schemeClr val="tx1"/>
                </a:solidFill>
                <a:latin typeface="+mn-lt"/>
                <a:ea typeface="+mn-ea"/>
                <a:cs typeface="+mn-cs"/>
              </a:rPr>
              <a:t>(1711) </a:t>
            </a:r>
          </a:p>
          <a:p>
            <a:r>
              <a:rPr lang="en-US" sz="1200" b="0" i="1" u="none" strike="noStrike" kern="1200" baseline="0" dirty="0" smtClean="0">
                <a:solidFill>
                  <a:schemeClr val="tx1"/>
                </a:solidFill>
                <a:latin typeface="+mn-lt"/>
                <a:ea typeface="+mn-ea"/>
                <a:cs typeface="+mn-cs"/>
              </a:rPr>
              <a:t>A Proposal </a:t>
            </a:r>
            <a:r>
              <a:rPr lang="en-US" sz="1200" b="0" i="0" u="none" strike="noStrike" kern="1200" baseline="0" dirty="0" smtClean="0">
                <a:solidFill>
                  <a:schemeClr val="tx1"/>
                </a:solidFill>
                <a:latin typeface="+mn-lt"/>
                <a:ea typeface="+mn-ea"/>
                <a:cs typeface="+mn-cs"/>
              </a:rPr>
              <a:t>by Jonathan Swift (1712) </a:t>
            </a:r>
          </a:p>
          <a:p>
            <a:r>
              <a:rPr lang="en-ZA" sz="1200" b="0" i="1" u="none" strike="noStrike" kern="1200" baseline="0" dirty="0" smtClean="0">
                <a:solidFill>
                  <a:schemeClr val="tx1"/>
                </a:solidFill>
                <a:latin typeface="+mn-lt"/>
                <a:ea typeface="+mn-ea"/>
                <a:cs typeface="+mn-cs"/>
              </a:rPr>
              <a:t>Robinson Crusoe </a:t>
            </a:r>
            <a:r>
              <a:rPr lang="en-ZA" sz="1200" b="0" i="0" u="none" strike="noStrike" kern="1200" baseline="0" dirty="0" smtClean="0">
                <a:solidFill>
                  <a:schemeClr val="tx1"/>
                </a:solidFill>
                <a:latin typeface="+mn-lt"/>
                <a:ea typeface="+mn-ea"/>
                <a:cs typeface="+mn-cs"/>
              </a:rPr>
              <a:t>by Daniel Defoe (1720) </a:t>
            </a:r>
          </a:p>
          <a:p>
            <a:r>
              <a:rPr lang="en-ZA" sz="1200" b="0" i="0" u="none" strike="noStrike" kern="1200" baseline="0" dirty="0" smtClean="0">
                <a:solidFill>
                  <a:schemeClr val="tx1"/>
                </a:solidFill>
                <a:latin typeface="+mn-lt"/>
                <a:ea typeface="+mn-ea"/>
                <a:cs typeface="+mn-cs"/>
              </a:rPr>
              <a:t>Bartholomew fair (1721) </a:t>
            </a:r>
          </a:p>
          <a:p>
            <a:r>
              <a:rPr lang="en-ZA" sz="1200" b="0" i="0" u="none" strike="noStrike" kern="1200" baseline="0" dirty="0" smtClean="0">
                <a:solidFill>
                  <a:schemeClr val="tx1"/>
                </a:solidFill>
                <a:latin typeface="+mn-lt"/>
                <a:ea typeface="+mn-ea"/>
                <a:cs typeface="+mn-cs"/>
              </a:rPr>
              <a:t>Cargo Lists (1724) </a:t>
            </a:r>
          </a:p>
          <a:p>
            <a:r>
              <a:rPr lang="en-ZA" sz="1200" b="0" i="0" u="none" strike="noStrike" kern="1200" baseline="0" dirty="0" smtClean="0">
                <a:solidFill>
                  <a:schemeClr val="tx1"/>
                </a:solidFill>
                <a:latin typeface="+mn-lt"/>
                <a:ea typeface="+mn-ea"/>
                <a:cs typeface="+mn-cs"/>
              </a:rPr>
              <a:t>Cities in chaos (1730s) </a:t>
            </a:r>
          </a:p>
          <a:p>
            <a:r>
              <a:rPr lang="en-US" sz="1200" b="0" i="1" u="none" strike="noStrike" kern="1200" baseline="0" dirty="0" smtClean="0">
                <a:solidFill>
                  <a:schemeClr val="tx1"/>
                </a:solidFill>
                <a:latin typeface="+mn-lt"/>
                <a:ea typeface="+mn-ea"/>
                <a:cs typeface="+mn-cs"/>
              </a:rPr>
              <a:t>A Polite Conversation </a:t>
            </a:r>
            <a:r>
              <a:rPr lang="en-US" sz="1200" b="0" i="0" u="none" strike="noStrike" kern="1200" baseline="0" dirty="0" smtClean="0">
                <a:solidFill>
                  <a:schemeClr val="tx1"/>
                </a:solidFill>
                <a:latin typeface="+mn-lt"/>
                <a:ea typeface="+mn-ea"/>
                <a:cs typeface="+mn-cs"/>
              </a:rPr>
              <a:t>by Jonathan Swift (1738) </a:t>
            </a:r>
          </a:p>
          <a:p>
            <a:r>
              <a:rPr lang="en-US" sz="1200" b="0" i="0" u="none" strike="noStrike" kern="1200" baseline="0" dirty="0" smtClean="0">
                <a:solidFill>
                  <a:schemeClr val="tx1"/>
                </a:solidFill>
                <a:latin typeface="+mn-lt"/>
                <a:ea typeface="+mn-ea"/>
                <a:cs typeface="+mn-cs"/>
              </a:rPr>
              <a:t>Advert for a giant (1742) </a:t>
            </a:r>
          </a:p>
          <a:p>
            <a:r>
              <a:rPr lang="en-ZA" sz="1200" b="0" i="0" u="none" strike="noStrike" kern="1200" baseline="0" dirty="0" smtClean="0">
                <a:solidFill>
                  <a:schemeClr val="tx1"/>
                </a:solidFill>
                <a:latin typeface="+mn-lt"/>
                <a:ea typeface="+mn-ea"/>
                <a:cs typeface="+mn-cs"/>
              </a:rPr>
              <a:t>Muffin seller (1743) </a:t>
            </a:r>
          </a:p>
          <a:p>
            <a:r>
              <a:rPr lang="en-US" sz="1200" b="0" i="1" u="none" strike="noStrike" kern="1200" baseline="0" dirty="0" smtClean="0">
                <a:solidFill>
                  <a:schemeClr val="tx1"/>
                </a:solidFill>
                <a:latin typeface="+mn-lt"/>
                <a:ea typeface="+mn-ea"/>
                <a:cs typeface="+mn-cs"/>
              </a:rPr>
              <a:t>Tom Jones </a:t>
            </a:r>
            <a:r>
              <a:rPr lang="en-US" sz="1200" b="0" i="0" u="none" strike="noStrike" kern="1200" baseline="0" dirty="0" smtClean="0">
                <a:solidFill>
                  <a:schemeClr val="tx1"/>
                </a:solidFill>
                <a:latin typeface="+mn-lt"/>
                <a:ea typeface="+mn-ea"/>
                <a:cs typeface="+mn-cs"/>
              </a:rPr>
              <a:t>by Henry Fielding (1749) </a:t>
            </a:r>
          </a:p>
          <a:p>
            <a:r>
              <a:rPr lang="en-US" sz="1200" b="0" i="1" u="none" strike="noStrike" kern="1200" baseline="0" dirty="0" smtClean="0">
                <a:solidFill>
                  <a:schemeClr val="tx1"/>
                </a:solidFill>
                <a:latin typeface="+mn-lt"/>
                <a:ea typeface="+mn-ea"/>
                <a:cs typeface="+mn-cs"/>
              </a:rPr>
              <a:t>Pamela </a:t>
            </a:r>
            <a:r>
              <a:rPr lang="en-US" sz="1200" b="0" i="0" u="none" strike="noStrike" kern="1200" baseline="0" dirty="0" smtClean="0">
                <a:solidFill>
                  <a:schemeClr val="tx1"/>
                </a:solidFill>
                <a:latin typeface="+mn-lt"/>
                <a:ea typeface="+mn-ea"/>
                <a:cs typeface="+mn-cs"/>
              </a:rPr>
              <a:t>by Samuel Richardson (1740) </a:t>
            </a:r>
          </a:p>
          <a:p>
            <a:r>
              <a:rPr lang="en-US" sz="1200" b="0" i="1" u="none" strike="noStrike" kern="1200" baseline="0" dirty="0" smtClean="0">
                <a:solidFill>
                  <a:schemeClr val="tx1"/>
                </a:solidFill>
                <a:latin typeface="+mn-lt"/>
                <a:ea typeface="+mn-ea"/>
                <a:cs typeface="+mn-cs"/>
              </a:rPr>
              <a:t>The Art of Cookery </a:t>
            </a:r>
            <a:r>
              <a:rPr lang="en-US" sz="1200" b="0" i="0" u="none" strike="noStrike" kern="1200" baseline="0" dirty="0" smtClean="0">
                <a:solidFill>
                  <a:schemeClr val="tx1"/>
                </a:solidFill>
                <a:latin typeface="+mn-lt"/>
                <a:ea typeface="+mn-ea"/>
                <a:cs typeface="+mn-cs"/>
              </a:rPr>
              <a:t>by Hannah </a:t>
            </a:r>
            <a:r>
              <a:rPr lang="en-US" sz="1200" b="0" i="0" u="none" strike="noStrike" kern="1200" baseline="0" dirty="0" err="1" smtClean="0">
                <a:solidFill>
                  <a:schemeClr val="tx1"/>
                </a:solidFill>
                <a:latin typeface="+mn-lt"/>
                <a:ea typeface="+mn-ea"/>
                <a:cs typeface="+mn-cs"/>
              </a:rPr>
              <a:t>Glasse</a:t>
            </a:r>
            <a:r>
              <a:rPr lang="en-US" sz="1200" b="0" i="0" u="none" strike="noStrike" kern="1200" baseline="0" dirty="0" smtClean="0">
                <a:solidFill>
                  <a:schemeClr val="tx1"/>
                </a:solidFill>
                <a:latin typeface="+mn-lt"/>
                <a:ea typeface="+mn-ea"/>
                <a:cs typeface="+mn-cs"/>
              </a:rPr>
              <a:t> (1747) </a:t>
            </a:r>
          </a:p>
          <a:p>
            <a:r>
              <a:rPr lang="en-US" sz="1200" b="0" i="1" u="none" strike="noStrike" kern="1200" baseline="0" dirty="0" smtClean="0">
                <a:solidFill>
                  <a:schemeClr val="tx1"/>
                </a:solidFill>
                <a:latin typeface="+mn-lt"/>
                <a:ea typeface="+mn-ea"/>
                <a:cs typeface="+mn-cs"/>
              </a:rPr>
              <a:t>Dictionary </a:t>
            </a:r>
            <a:r>
              <a:rPr lang="en-US" sz="1200" b="0" i="0" u="none" strike="noStrike" kern="1200" baseline="0" dirty="0" smtClean="0">
                <a:solidFill>
                  <a:schemeClr val="tx1"/>
                </a:solidFill>
                <a:latin typeface="+mn-lt"/>
                <a:ea typeface="+mn-ea"/>
                <a:cs typeface="+mn-cs"/>
              </a:rPr>
              <a:t>by Samuel Johnson (1755) </a:t>
            </a:r>
          </a:p>
          <a:p>
            <a:r>
              <a:rPr lang="en-US" sz="1200" b="0" i="1" u="none" strike="noStrike" kern="1200" baseline="0" dirty="0" err="1" smtClean="0">
                <a:solidFill>
                  <a:schemeClr val="tx1"/>
                </a:solidFill>
                <a:latin typeface="+mn-lt"/>
                <a:ea typeface="+mn-ea"/>
                <a:cs typeface="+mn-cs"/>
              </a:rPr>
              <a:t>Tristram</a:t>
            </a:r>
            <a:r>
              <a:rPr lang="en-US" sz="1200" b="0" i="1" u="none" strike="noStrike" kern="1200" baseline="0" dirty="0" smtClean="0">
                <a:solidFill>
                  <a:schemeClr val="tx1"/>
                </a:solidFill>
                <a:latin typeface="+mn-lt"/>
                <a:ea typeface="+mn-ea"/>
                <a:cs typeface="+mn-cs"/>
              </a:rPr>
              <a:t> </a:t>
            </a:r>
            <a:r>
              <a:rPr lang="en-US" sz="1200" b="0" i="1" u="none" strike="noStrike" kern="1200" baseline="0" dirty="0" err="1" smtClean="0">
                <a:solidFill>
                  <a:schemeClr val="tx1"/>
                </a:solidFill>
                <a:latin typeface="+mn-lt"/>
                <a:ea typeface="+mn-ea"/>
                <a:cs typeface="+mn-cs"/>
              </a:rPr>
              <a:t>Shandy</a:t>
            </a:r>
            <a:r>
              <a:rPr lang="en-US" sz="1200" b="0" i="1"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by Lawrence Sterne (1759) </a:t>
            </a:r>
          </a:p>
          <a:p>
            <a:r>
              <a:rPr lang="en-US" sz="1200" b="0" i="1" u="none" strike="noStrike" kern="1200" baseline="0" dirty="0" smtClean="0">
                <a:solidFill>
                  <a:schemeClr val="tx1"/>
                </a:solidFill>
                <a:latin typeface="+mn-lt"/>
                <a:ea typeface="+mn-ea"/>
                <a:cs typeface="+mn-cs"/>
              </a:rPr>
              <a:t>Short Introduction to English Grammar </a:t>
            </a:r>
            <a:r>
              <a:rPr lang="en-US" sz="1200" b="0" i="0" u="none" strike="noStrike" kern="1200" baseline="0" dirty="0" smtClean="0">
                <a:solidFill>
                  <a:schemeClr val="tx1"/>
                </a:solidFill>
                <a:latin typeface="+mn-lt"/>
                <a:ea typeface="+mn-ea"/>
                <a:cs typeface="+mn-cs"/>
              </a:rPr>
              <a:t>by Robert </a:t>
            </a:r>
            <a:r>
              <a:rPr lang="en-US" sz="1200" b="0" i="0" u="none" strike="noStrike" kern="1200" baseline="0" dirty="0" err="1" smtClean="0">
                <a:solidFill>
                  <a:schemeClr val="tx1"/>
                </a:solidFill>
                <a:latin typeface="+mn-lt"/>
                <a:ea typeface="+mn-ea"/>
                <a:cs typeface="+mn-cs"/>
              </a:rPr>
              <a:t>Lowth</a:t>
            </a:r>
            <a:r>
              <a:rPr lang="en-US" sz="1200" b="0" i="0" u="none" strike="noStrike" kern="1200" baseline="0" dirty="0" smtClean="0">
                <a:solidFill>
                  <a:schemeClr val="tx1"/>
                </a:solidFill>
                <a:latin typeface="+mn-lt"/>
                <a:ea typeface="+mn-ea"/>
                <a:cs typeface="+mn-cs"/>
              </a:rPr>
              <a:t> (1762) </a:t>
            </a:r>
          </a:p>
          <a:p>
            <a:r>
              <a:rPr lang="fr-FR" sz="1200" b="0" i="1" u="none" strike="noStrike" kern="1200" baseline="0" dirty="0" smtClean="0">
                <a:solidFill>
                  <a:schemeClr val="tx1"/>
                </a:solidFill>
                <a:latin typeface="+mn-lt"/>
                <a:ea typeface="+mn-ea"/>
                <a:cs typeface="+mn-cs"/>
              </a:rPr>
              <a:t>The Social </a:t>
            </a:r>
            <a:r>
              <a:rPr lang="fr-FR" sz="1200" b="0" i="1" u="none" strike="noStrike" kern="1200" baseline="0" dirty="0" err="1" smtClean="0">
                <a:solidFill>
                  <a:schemeClr val="tx1"/>
                </a:solidFill>
                <a:latin typeface="+mn-lt"/>
                <a:ea typeface="+mn-ea"/>
                <a:cs typeface="+mn-cs"/>
              </a:rPr>
              <a:t>Contract</a:t>
            </a:r>
            <a:r>
              <a:rPr lang="fr-FR" sz="1200" b="0" i="1" u="none" strike="noStrike" kern="1200" baseline="0" dirty="0" smtClean="0">
                <a:solidFill>
                  <a:schemeClr val="tx1"/>
                </a:solidFill>
                <a:latin typeface="+mn-lt"/>
                <a:ea typeface="+mn-ea"/>
                <a:cs typeface="+mn-cs"/>
              </a:rPr>
              <a:t> </a:t>
            </a:r>
            <a:r>
              <a:rPr lang="fr-FR" sz="1200" b="0" i="0" u="none" strike="noStrike" kern="1200" baseline="0" dirty="0" smtClean="0">
                <a:solidFill>
                  <a:schemeClr val="tx1"/>
                </a:solidFill>
                <a:latin typeface="+mn-lt"/>
                <a:ea typeface="+mn-ea"/>
                <a:cs typeface="+mn-cs"/>
              </a:rPr>
              <a:t>by Jean-Jacques Rousseau (1762) </a:t>
            </a:r>
          </a:p>
          <a:p>
            <a:r>
              <a:rPr lang="en-US" sz="1200" b="0" i="1" u="none" strike="noStrike" kern="1200" baseline="0" dirty="0" smtClean="0">
                <a:solidFill>
                  <a:schemeClr val="tx1"/>
                </a:solidFill>
                <a:latin typeface="+mn-lt"/>
                <a:ea typeface="+mn-ea"/>
                <a:cs typeface="+mn-cs"/>
              </a:rPr>
              <a:t>The Castle of Otranto </a:t>
            </a:r>
            <a:r>
              <a:rPr lang="en-US" sz="1200" b="0" i="0" u="none" strike="noStrike" kern="1200" baseline="0" dirty="0" smtClean="0">
                <a:solidFill>
                  <a:schemeClr val="tx1"/>
                </a:solidFill>
                <a:latin typeface="+mn-lt"/>
                <a:ea typeface="+mn-ea"/>
                <a:cs typeface="+mn-cs"/>
              </a:rPr>
              <a:t>by Horace Walpole (1765) </a:t>
            </a:r>
          </a:p>
          <a:p>
            <a:r>
              <a:rPr lang="en-ZA" sz="1200" b="0" i="0" u="none" strike="noStrike" kern="1200" baseline="0" dirty="0" err="1" smtClean="0">
                <a:solidFill>
                  <a:schemeClr val="tx1"/>
                </a:solidFill>
                <a:latin typeface="+mn-lt"/>
                <a:ea typeface="+mn-ea"/>
                <a:cs typeface="+mn-cs"/>
              </a:rPr>
              <a:t>Olaudah</a:t>
            </a:r>
            <a:r>
              <a:rPr lang="en-ZA" sz="1200" b="0" i="0" u="none" strike="noStrike" kern="1200" baseline="0" dirty="0" smtClean="0">
                <a:solidFill>
                  <a:schemeClr val="tx1"/>
                </a:solidFill>
                <a:latin typeface="+mn-lt"/>
                <a:ea typeface="+mn-ea"/>
                <a:cs typeface="+mn-cs"/>
              </a:rPr>
              <a:t> </a:t>
            </a:r>
            <a:r>
              <a:rPr lang="en-ZA" sz="1200" b="0" i="0" u="none" strike="noStrike" kern="1200" baseline="0" dirty="0" err="1" smtClean="0">
                <a:solidFill>
                  <a:schemeClr val="tx1"/>
                </a:solidFill>
                <a:latin typeface="+mn-lt"/>
                <a:ea typeface="+mn-ea"/>
                <a:cs typeface="+mn-cs"/>
              </a:rPr>
              <a:t>Equiano</a:t>
            </a:r>
            <a:r>
              <a:rPr lang="en-ZA" sz="1200" b="0" i="0" u="none" strike="noStrike" kern="1200" baseline="0" dirty="0" smtClean="0">
                <a:solidFill>
                  <a:schemeClr val="tx1"/>
                </a:solidFill>
                <a:latin typeface="+mn-lt"/>
                <a:ea typeface="+mn-ea"/>
                <a:cs typeface="+mn-cs"/>
              </a:rPr>
              <a:t> (1789) </a:t>
            </a:r>
          </a:p>
          <a:p>
            <a:r>
              <a:rPr lang="en-US" sz="1200" b="0" i="1" u="none" strike="noStrike" kern="1200" baseline="0" dirty="0" smtClean="0">
                <a:solidFill>
                  <a:schemeClr val="tx1"/>
                </a:solidFill>
                <a:latin typeface="+mn-lt"/>
                <a:ea typeface="+mn-ea"/>
                <a:cs typeface="+mn-cs"/>
              </a:rPr>
              <a:t>Songs of Innocence and Experience </a:t>
            </a:r>
            <a:r>
              <a:rPr lang="en-US" sz="1200" b="0" i="0" u="none" strike="noStrike" kern="1200" baseline="0" dirty="0" smtClean="0">
                <a:solidFill>
                  <a:schemeClr val="tx1"/>
                </a:solidFill>
                <a:latin typeface="+mn-lt"/>
                <a:ea typeface="+mn-ea"/>
                <a:cs typeface="+mn-cs"/>
              </a:rPr>
              <a:t>by William Blake (1794) </a:t>
            </a:r>
          </a:p>
          <a:p>
            <a:r>
              <a:rPr lang="en-ZA" sz="1200" b="0" i="0" u="none" strike="noStrike" kern="1200" baseline="0" dirty="0" smtClean="0">
                <a:solidFill>
                  <a:schemeClr val="tx1"/>
                </a:solidFill>
                <a:latin typeface="+mn-lt"/>
                <a:ea typeface="+mn-ea"/>
                <a:cs typeface="+mn-cs"/>
              </a:rPr>
              <a:t>William Blake’s notebook (1790s) </a:t>
            </a:r>
          </a:p>
          <a:p>
            <a:r>
              <a:rPr lang="en-US" sz="1200" b="0" i="1" u="none" strike="noStrike" kern="1200" baseline="0" dirty="0" smtClean="0">
                <a:solidFill>
                  <a:schemeClr val="tx1"/>
                </a:solidFill>
                <a:latin typeface="+mn-lt"/>
                <a:ea typeface="+mn-ea"/>
                <a:cs typeface="+mn-cs"/>
              </a:rPr>
              <a:t>The Rights of Man </a:t>
            </a:r>
            <a:r>
              <a:rPr lang="en-US" sz="1200" b="0" i="0" u="none" strike="noStrike" kern="1200" baseline="0" dirty="0" smtClean="0">
                <a:solidFill>
                  <a:schemeClr val="tx1"/>
                </a:solidFill>
                <a:latin typeface="+mn-lt"/>
                <a:ea typeface="+mn-ea"/>
                <a:cs typeface="+mn-cs"/>
              </a:rPr>
              <a:t>by Thomas Paine (1791) </a:t>
            </a:r>
          </a:p>
          <a:p>
            <a:r>
              <a:rPr lang="en-US" sz="1200" b="0" i="1" u="none" strike="noStrike" kern="1200" baseline="0" dirty="0" smtClean="0">
                <a:solidFill>
                  <a:schemeClr val="tx1"/>
                </a:solidFill>
                <a:latin typeface="+mn-lt"/>
                <a:ea typeface="+mn-ea"/>
                <a:cs typeface="+mn-cs"/>
              </a:rPr>
              <a:t>A Vindication of the Rights of Women </a:t>
            </a:r>
            <a:r>
              <a:rPr lang="en-US" sz="1200" b="0" i="0" u="none" strike="noStrike" kern="1200" baseline="0" dirty="0" smtClean="0">
                <a:solidFill>
                  <a:schemeClr val="tx1"/>
                </a:solidFill>
                <a:latin typeface="+mn-lt"/>
                <a:ea typeface="+mn-ea"/>
                <a:cs typeface="+mn-cs"/>
              </a:rPr>
              <a:t>by Mary Wollstonecraft (1792) </a:t>
            </a:r>
          </a:p>
          <a:p>
            <a:r>
              <a:rPr lang="en-US" sz="1200" b="0" i="1" u="none" strike="noStrike" kern="1200" baseline="0" dirty="0" smtClean="0">
                <a:solidFill>
                  <a:schemeClr val="tx1"/>
                </a:solidFill>
                <a:latin typeface="+mn-lt"/>
                <a:ea typeface="+mn-ea"/>
                <a:cs typeface="+mn-cs"/>
              </a:rPr>
              <a:t>Critical Pronouncing Dictionary </a:t>
            </a:r>
            <a:r>
              <a:rPr lang="en-US" sz="1200" b="0" i="0" u="none" strike="noStrike" kern="1200" baseline="0" dirty="0" smtClean="0">
                <a:solidFill>
                  <a:schemeClr val="tx1"/>
                </a:solidFill>
                <a:latin typeface="+mn-lt"/>
                <a:ea typeface="+mn-ea"/>
                <a:cs typeface="+mn-cs"/>
              </a:rPr>
              <a:t>by John Walker (1791) </a:t>
            </a:r>
          </a:p>
          <a:p>
            <a:r>
              <a:rPr lang="en-US" sz="1200" b="0" i="1" u="none" strike="noStrike" kern="1200" baseline="0" dirty="0" smtClean="0">
                <a:solidFill>
                  <a:schemeClr val="tx1"/>
                </a:solidFill>
                <a:latin typeface="+mn-lt"/>
                <a:ea typeface="+mn-ea"/>
                <a:cs typeface="+mn-cs"/>
              </a:rPr>
              <a:t>I wandered lonely as a cloud </a:t>
            </a:r>
            <a:r>
              <a:rPr lang="en-US" sz="1200" b="0" i="0" u="none" strike="noStrike" kern="1200" baseline="0" dirty="0" smtClean="0">
                <a:solidFill>
                  <a:schemeClr val="tx1"/>
                </a:solidFill>
                <a:latin typeface="+mn-lt"/>
                <a:ea typeface="+mn-ea"/>
                <a:cs typeface="+mn-cs"/>
              </a:rPr>
              <a:t>by William Wordsworth (1804) </a:t>
            </a:r>
          </a:p>
          <a:p>
            <a:r>
              <a:rPr lang="en-US" sz="1200" b="0" i="1" u="none" strike="noStrike" kern="1200" baseline="0" dirty="0" smtClean="0">
                <a:solidFill>
                  <a:schemeClr val="tx1"/>
                </a:solidFill>
                <a:latin typeface="+mn-lt"/>
                <a:ea typeface="+mn-ea"/>
                <a:cs typeface="+mn-cs"/>
              </a:rPr>
              <a:t>Exhibition of a rhinoceros and a zebra </a:t>
            </a:r>
            <a:r>
              <a:rPr lang="en-US" sz="1200" b="0" i="0" u="none" strike="noStrike" kern="1200" baseline="0" dirty="0" smtClean="0">
                <a:solidFill>
                  <a:schemeClr val="tx1"/>
                </a:solidFill>
                <a:latin typeface="+mn-lt"/>
                <a:ea typeface="+mn-ea"/>
                <a:cs typeface="+mn-cs"/>
              </a:rPr>
              <a:t>(1810) </a:t>
            </a:r>
          </a:p>
          <a:p>
            <a:r>
              <a:rPr lang="en-ZA" sz="1200" b="0" i="0" u="none" strike="noStrike" kern="1200" baseline="0" dirty="0" smtClean="0">
                <a:solidFill>
                  <a:schemeClr val="tx1"/>
                </a:solidFill>
                <a:latin typeface="+mn-lt"/>
                <a:ea typeface="+mn-ea"/>
                <a:cs typeface="+mn-cs"/>
              </a:rPr>
              <a:t>Jane Austen letter to her sister (1811) </a:t>
            </a:r>
          </a:p>
          <a:p>
            <a:r>
              <a:rPr lang="en-US" sz="1200" b="0" i="0" u="none" strike="noStrike" kern="1200" baseline="0" dirty="0" smtClean="0">
                <a:solidFill>
                  <a:schemeClr val="tx1"/>
                </a:solidFill>
                <a:latin typeface="+mn-lt"/>
                <a:ea typeface="+mn-ea"/>
                <a:cs typeface="+mn-cs"/>
              </a:rPr>
              <a:t>Persuasion by Jane Austen (1816) </a:t>
            </a:r>
          </a:p>
          <a:p>
            <a:r>
              <a:rPr lang="en-US" sz="1200" b="0" i="0" u="none" strike="noStrike" kern="1200" baseline="0" dirty="0" smtClean="0">
                <a:solidFill>
                  <a:schemeClr val="tx1"/>
                </a:solidFill>
                <a:latin typeface="+mn-lt"/>
                <a:ea typeface="+mn-ea"/>
                <a:cs typeface="+mn-cs"/>
              </a:rPr>
              <a:t>Guide to ladies’ fashion and etiquette’ (1810s) </a:t>
            </a:r>
          </a:p>
          <a:p>
            <a:r>
              <a:rPr lang="en-US" sz="1200" b="0" i="0" u="none" strike="noStrike" kern="1200" baseline="0" dirty="0" smtClean="0">
                <a:solidFill>
                  <a:schemeClr val="tx1"/>
                </a:solidFill>
                <a:latin typeface="+mn-lt"/>
                <a:ea typeface="+mn-ea"/>
                <a:cs typeface="+mn-cs"/>
              </a:rPr>
              <a:t>Coleridge’s Lectures on Shakespeare (1810s) </a:t>
            </a:r>
          </a:p>
          <a:p>
            <a:r>
              <a:rPr lang="en-US" sz="1200" b="0" i="0" u="none" strike="noStrike" kern="1200" baseline="0" dirty="0" smtClean="0">
                <a:solidFill>
                  <a:schemeClr val="tx1"/>
                </a:solidFill>
                <a:latin typeface="+mn-lt"/>
                <a:ea typeface="+mn-ea"/>
                <a:cs typeface="+mn-cs"/>
              </a:rPr>
              <a:t>Soldier's letter: Battle of Waterloo (1815) </a:t>
            </a:r>
          </a:p>
          <a:p>
            <a:r>
              <a:rPr lang="en-US" sz="1200" b="0" i="1" u="none" strike="noStrike" kern="1200" baseline="0" dirty="0" smtClean="0">
                <a:solidFill>
                  <a:schemeClr val="tx1"/>
                </a:solidFill>
                <a:latin typeface="+mn-lt"/>
                <a:ea typeface="+mn-ea"/>
                <a:cs typeface="+mn-cs"/>
              </a:rPr>
              <a:t>Ode to a Nightingale </a:t>
            </a:r>
            <a:r>
              <a:rPr lang="en-US" sz="1200" b="0" i="0" u="none" strike="noStrike" kern="1200" baseline="0" dirty="0" smtClean="0">
                <a:solidFill>
                  <a:schemeClr val="tx1"/>
                </a:solidFill>
                <a:latin typeface="+mn-lt"/>
                <a:ea typeface="+mn-ea"/>
                <a:cs typeface="+mn-cs"/>
              </a:rPr>
              <a:t>by John Keats (1819) </a:t>
            </a:r>
          </a:p>
          <a:p>
            <a:r>
              <a:rPr lang="en-US" sz="1200" b="0" i="1" u="none" strike="noStrike" kern="1200" baseline="0" dirty="0" smtClean="0">
                <a:solidFill>
                  <a:schemeClr val="tx1"/>
                </a:solidFill>
                <a:latin typeface="+mn-lt"/>
                <a:ea typeface="+mn-ea"/>
                <a:cs typeface="+mn-cs"/>
              </a:rPr>
              <a:t>Frankenstein </a:t>
            </a:r>
            <a:r>
              <a:rPr lang="en-US" sz="1200" b="0" i="0" u="none" strike="noStrike" kern="1200" baseline="0" dirty="0" smtClean="0">
                <a:solidFill>
                  <a:schemeClr val="tx1"/>
                </a:solidFill>
                <a:latin typeface="+mn-lt"/>
                <a:ea typeface="+mn-ea"/>
                <a:cs typeface="+mn-cs"/>
              </a:rPr>
              <a:t>by Mary Shelley (1818) </a:t>
            </a:r>
          </a:p>
          <a:p>
            <a:r>
              <a:rPr lang="en-ZA" sz="1200" b="0" i="1" u="none" strike="noStrike" kern="1200" baseline="0" dirty="0" err="1" smtClean="0">
                <a:solidFill>
                  <a:schemeClr val="tx1"/>
                </a:solidFill>
                <a:latin typeface="+mn-lt"/>
                <a:ea typeface="+mn-ea"/>
                <a:cs typeface="+mn-cs"/>
              </a:rPr>
              <a:t>Ozymandias</a:t>
            </a:r>
            <a:r>
              <a:rPr lang="en-ZA" sz="1200" b="0" i="1" u="none" strike="noStrike" kern="1200" baseline="0" dirty="0" smtClean="0">
                <a:solidFill>
                  <a:schemeClr val="tx1"/>
                </a:solidFill>
                <a:latin typeface="+mn-lt"/>
                <a:ea typeface="+mn-ea"/>
                <a:cs typeface="+mn-cs"/>
              </a:rPr>
              <a:t> </a:t>
            </a:r>
            <a:r>
              <a:rPr lang="en-ZA" sz="1200" b="0" i="0" u="none" strike="noStrike" kern="1200" baseline="0" dirty="0" smtClean="0">
                <a:solidFill>
                  <a:schemeClr val="tx1"/>
                </a:solidFill>
                <a:latin typeface="+mn-lt"/>
                <a:ea typeface="+mn-ea"/>
                <a:cs typeface="+mn-cs"/>
              </a:rPr>
              <a:t>by Percy Shelley (1818) </a:t>
            </a:r>
          </a:p>
          <a:p>
            <a:r>
              <a:rPr lang="en-US" sz="1200" b="0" i="1" u="none" strike="noStrike" kern="1200" baseline="0" dirty="0" smtClean="0">
                <a:solidFill>
                  <a:schemeClr val="tx1"/>
                </a:solidFill>
                <a:latin typeface="+mn-lt"/>
                <a:ea typeface="+mn-ea"/>
                <a:cs typeface="+mn-cs"/>
              </a:rPr>
              <a:t>Don Juan </a:t>
            </a:r>
            <a:r>
              <a:rPr lang="en-US" sz="1200" b="0" i="0" u="none" strike="noStrike" kern="1200" baseline="0" dirty="0" smtClean="0">
                <a:solidFill>
                  <a:schemeClr val="tx1"/>
                </a:solidFill>
                <a:latin typeface="+mn-lt"/>
                <a:ea typeface="+mn-ea"/>
                <a:cs typeface="+mn-cs"/>
              </a:rPr>
              <a:t>by George Gordon, Lord Byron (1819) </a:t>
            </a:r>
          </a:p>
          <a:p>
            <a:r>
              <a:rPr lang="en-US" sz="1200" b="0" i="1" u="none" strike="noStrike" kern="1200" baseline="0" dirty="0" smtClean="0">
                <a:solidFill>
                  <a:schemeClr val="tx1"/>
                </a:solidFill>
                <a:latin typeface="+mn-lt"/>
                <a:ea typeface="+mn-ea"/>
                <a:cs typeface="+mn-cs"/>
              </a:rPr>
              <a:t>Confessions of an English Opium-Eater </a:t>
            </a:r>
            <a:r>
              <a:rPr lang="en-US" sz="1200" b="0" i="0" u="none" strike="noStrike" kern="1200" baseline="0" dirty="0" smtClean="0">
                <a:solidFill>
                  <a:schemeClr val="tx1"/>
                </a:solidFill>
                <a:latin typeface="+mn-lt"/>
                <a:ea typeface="+mn-ea"/>
                <a:cs typeface="+mn-cs"/>
              </a:rPr>
              <a:t>by Thomas De Quincy (1821)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Suggested questions: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Richardson’s </a:t>
            </a:r>
            <a:r>
              <a:rPr lang="en-US" sz="1200" b="0" i="1" u="none" strike="noStrike" kern="1200" baseline="0" dirty="0" smtClean="0">
                <a:solidFill>
                  <a:schemeClr val="tx1"/>
                </a:solidFill>
                <a:latin typeface="+mn-lt"/>
                <a:ea typeface="+mn-ea"/>
                <a:cs typeface="+mn-cs"/>
              </a:rPr>
              <a:t>Pamela </a:t>
            </a:r>
            <a:r>
              <a:rPr lang="en-US" sz="1200" b="0" i="0" u="none" strike="noStrike" kern="1200" baseline="0" dirty="0" smtClean="0">
                <a:solidFill>
                  <a:schemeClr val="tx1"/>
                </a:solidFill>
                <a:latin typeface="+mn-lt"/>
                <a:ea typeface="+mn-ea"/>
                <a:cs typeface="+mn-cs"/>
              </a:rPr>
              <a:t>is written in the form of letters; </a:t>
            </a:r>
            <a:r>
              <a:rPr lang="en-US" sz="1200" b="0" i="1" u="none" strike="noStrike" kern="1200" baseline="0" dirty="0" smtClean="0">
                <a:solidFill>
                  <a:schemeClr val="tx1"/>
                </a:solidFill>
                <a:latin typeface="+mn-lt"/>
                <a:ea typeface="+mn-ea"/>
                <a:cs typeface="+mn-cs"/>
              </a:rPr>
              <a:t>Robinson Crusoe </a:t>
            </a:r>
            <a:r>
              <a:rPr lang="en-US" sz="1200" b="0" i="0" u="none" strike="noStrike" kern="1200" baseline="0" dirty="0" smtClean="0">
                <a:solidFill>
                  <a:schemeClr val="tx1"/>
                </a:solidFill>
                <a:latin typeface="+mn-lt"/>
                <a:ea typeface="+mn-ea"/>
                <a:cs typeface="+mn-cs"/>
              </a:rPr>
              <a:t>has characteristics of a diary. What different formats did writers use for the novel? </a:t>
            </a:r>
          </a:p>
          <a:p>
            <a:r>
              <a:rPr lang="en-US" sz="1200" b="0" i="0" u="none" strike="noStrike" kern="1200" baseline="0" dirty="0" smtClean="0">
                <a:solidFill>
                  <a:schemeClr val="tx1"/>
                </a:solidFill>
                <a:latin typeface="+mn-lt"/>
                <a:ea typeface="+mn-ea"/>
                <a:cs typeface="+mn-cs"/>
              </a:rPr>
              <a:t>How does Swift’s </a:t>
            </a:r>
            <a:r>
              <a:rPr lang="en-US" sz="1200" b="0" i="1" u="none" strike="noStrike" kern="1200" baseline="0" dirty="0" smtClean="0">
                <a:solidFill>
                  <a:schemeClr val="tx1"/>
                </a:solidFill>
                <a:latin typeface="+mn-lt"/>
                <a:ea typeface="+mn-ea"/>
                <a:cs typeface="+mn-cs"/>
              </a:rPr>
              <a:t>Polite Conversation </a:t>
            </a:r>
            <a:r>
              <a:rPr lang="en-US" sz="1200" b="0" i="0" u="none" strike="noStrike" kern="1200" baseline="0" dirty="0" smtClean="0">
                <a:solidFill>
                  <a:schemeClr val="tx1"/>
                </a:solidFill>
                <a:latin typeface="+mn-lt"/>
                <a:ea typeface="+mn-ea"/>
                <a:cs typeface="+mn-cs"/>
              </a:rPr>
              <a:t>indicate how people spoke at the time? </a:t>
            </a:r>
          </a:p>
          <a:p>
            <a:r>
              <a:rPr lang="en-US" sz="1200" b="0" i="0" u="none" strike="noStrike" kern="1200" baseline="0" dirty="0" smtClean="0">
                <a:solidFill>
                  <a:schemeClr val="tx1"/>
                </a:solidFill>
                <a:latin typeface="+mn-lt"/>
                <a:ea typeface="+mn-ea"/>
                <a:cs typeface="+mn-cs"/>
              </a:rPr>
              <a:t>How did literature reflect the changes in British society during this period? </a:t>
            </a:r>
          </a:p>
          <a:p>
            <a:r>
              <a:rPr lang="en-US" sz="1200" b="0" i="0" u="none" strike="noStrike" kern="1200" baseline="0" dirty="0" smtClean="0">
                <a:solidFill>
                  <a:schemeClr val="tx1"/>
                </a:solidFill>
                <a:latin typeface="+mn-lt"/>
                <a:ea typeface="+mn-ea"/>
                <a:cs typeface="+mn-cs"/>
              </a:rPr>
              <a:t>How did literature reflect or react to political turmoil (</a:t>
            </a:r>
            <a:r>
              <a:rPr lang="en-US" sz="1200" b="0" i="0" u="none" strike="noStrike" kern="1200" baseline="0" dirty="0" err="1" smtClean="0">
                <a:solidFill>
                  <a:schemeClr val="tx1"/>
                </a:solidFill>
                <a:latin typeface="+mn-lt"/>
                <a:ea typeface="+mn-ea"/>
                <a:cs typeface="+mn-cs"/>
              </a:rPr>
              <a:t>eg</a:t>
            </a:r>
            <a:r>
              <a:rPr lang="en-US" sz="1200" b="0" i="0" u="none" strike="noStrike" kern="1200" baseline="0" dirty="0" smtClean="0">
                <a:solidFill>
                  <a:schemeClr val="tx1"/>
                </a:solidFill>
                <a:latin typeface="+mn-lt"/>
                <a:ea typeface="+mn-ea"/>
                <a:cs typeface="+mn-cs"/>
              </a:rPr>
              <a:t> the French revolution and the industrial revolution? </a:t>
            </a:r>
          </a:p>
          <a:p>
            <a:r>
              <a:rPr lang="en-US" sz="1200" b="0" i="0" u="none" strike="noStrike" kern="1200" baseline="0" dirty="0" smtClean="0">
                <a:solidFill>
                  <a:schemeClr val="tx1"/>
                </a:solidFill>
                <a:latin typeface="+mn-lt"/>
                <a:ea typeface="+mn-ea"/>
                <a:cs typeface="+mn-cs"/>
              </a:rPr>
              <a:t>How did the role of women change during the period, and how is this reflected in the literature? </a:t>
            </a:r>
          </a:p>
          <a:p>
            <a:r>
              <a:rPr lang="en-US" sz="1200" b="0" i="0" u="none" strike="noStrike" kern="1200" baseline="0" dirty="0" smtClean="0">
                <a:solidFill>
                  <a:schemeClr val="tx1"/>
                </a:solidFill>
                <a:latin typeface="+mn-lt"/>
                <a:ea typeface="+mn-ea"/>
                <a:cs typeface="+mn-cs"/>
              </a:rPr>
              <a:t>To what extent was the Romantic movement a reaction to the previous style of writing? </a:t>
            </a:r>
          </a:p>
          <a:p>
            <a:r>
              <a:rPr lang="en-US" sz="1200" b="0" i="0" u="none" strike="noStrike" kern="1200" baseline="0" dirty="0" smtClean="0">
                <a:solidFill>
                  <a:schemeClr val="tx1"/>
                </a:solidFill>
                <a:latin typeface="+mn-lt"/>
                <a:ea typeface="+mn-ea"/>
                <a:cs typeface="+mn-cs"/>
              </a:rPr>
              <a:t>To what extent was the Romantic movement a reaction to the politics of the time? </a:t>
            </a:r>
          </a:p>
          <a:p>
            <a:r>
              <a:rPr lang="en-US" sz="1200" b="0" i="0" u="none" strike="noStrike" kern="1200" baseline="0" dirty="0" smtClean="0">
                <a:solidFill>
                  <a:schemeClr val="tx1"/>
                </a:solidFill>
                <a:latin typeface="+mn-lt"/>
                <a:ea typeface="+mn-ea"/>
                <a:cs typeface="+mn-cs"/>
              </a:rPr>
              <a:t>What do the items of ephemera (i.e. the letters, adverts and other non literary texts) tell us about life during this period? </a:t>
            </a:r>
          </a:p>
          <a:p>
            <a:r>
              <a:rPr lang="en-US" sz="1200" b="0" i="0" u="none" strike="noStrike" kern="1200" baseline="0" dirty="0" smtClean="0">
                <a:solidFill>
                  <a:schemeClr val="tx1"/>
                </a:solidFill>
                <a:latin typeface="+mn-lt"/>
                <a:ea typeface="+mn-ea"/>
                <a:cs typeface="+mn-cs"/>
              </a:rPr>
              <a:t>In what ways do the items of ephemera attempt to argue or persuade their audience, and to describe their subject matter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How did people’s attitudes towards slavery change during the period, and how is this reflected in the literature? </a:t>
            </a:r>
          </a:p>
          <a:p>
            <a:r>
              <a:rPr lang="en-US" sz="1200" b="0" i="0" u="none" strike="noStrike" kern="1200" baseline="0" dirty="0" smtClean="0">
                <a:solidFill>
                  <a:schemeClr val="tx1"/>
                </a:solidFill>
                <a:latin typeface="+mn-lt"/>
                <a:ea typeface="+mn-ea"/>
                <a:cs typeface="+mn-cs"/>
              </a:rPr>
              <a:t>What aspects of the English language interested people during the period? How were these used as tools of social improvement? </a:t>
            </a:r>
          </a:p>
          <a:p>
            <a:r>
              <a:rPr lang="en-US" sz="1200" b="0" i="0" u="none" strike="noStrike" kern="1200" baseline="0" dirty="0" smtClean="0">
                <a:solidFill>
                  <a:schemeClr val="tx1"/>
                </a:solidFill>
                <a:latin typeface="+mn-lt"/>
                <a:ea typeface="+mn-ea"/>
                <a:cs typeface="+mn-cs"/>
              </a:rPr>
              <a:t>What crisis affected the English language at the beginning of the period? How was it resolved? </a:t>
            </a:r>
          </a:p>
          <a:p>
            <a:r>
              <a:rPr lang="en-US" sz="1200" b="0" i="0" u="none" strike="noStrike" kern="1200" baseline="0" dirty="0" smtClean="0">
                <a:solidFill>
                  <a:schemeClr val="tx1"/>
                </a:solidFill>
                <a:latin typeface="+mn-lt"/>
                <a:ea typeface="+mn-ea"/>
                <a:cs typeface="+mn-cs"/>
              </a:rPr>
              <a:t>How did Britain’s international activities change the English language? </a:t>
            </a:r>
          </a:p>
          <a:p>
            <a:r>
              <a:rPr lang="en-US" sz="1200" b="0" i="0" u="none" strike="noStrike" kern="1200" baseline="0" dirty="0" smtClean="0">
                <a:solidFill>
                  <a:schemeClr val="tx1"/>
                </a:solidFill>
                <a:latin typeface="+mn-lt"/>
                <a:ea typeface="+mn-ea"/>
                <a:cs typeface="+mn-cs"/>
              </a:rPr>
              <a:t>How was the way people thought affected by events happening outside Britain?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Resources:</a:t>
            </a:r>
          </a:p>
          <a:p>
            <a:r>
              <a:rPr lang="en-ZA" sz="1200" b="0" i="0" u="none" strike="noStrike" kern="1200" baseline="0" dirty="0" smtClean="0">
                <a:solidFill>
                  <a:schemeClr val="tx1"/>
                </a:solidFill>
                <a:latin typeface="+mn-lt"/>
                <a:ea typeface="+mn-ea"/>
                <a:cs typeface="+mn-cs"/>
              </a:rPr>
              <a:t>Alexander Pope </a:t>
            </a:r>
          </a:p>
          <a:p>
            <a:r>
              <a:rPr lang="en-ZA" sz="1200" b="0" i="0" u="none" strike="noStrike" kern="1200" baseline="0" dirty="0" smtClean="0">
                <a:solidFill>
                  <a:schemeClr val="tx1"/>
                </a:solidFill>
                <a:latin typeface="+mn-lt"/>
                <a:ea typeface="+mn-ea"/>
                <a:cs typeface="+mn-cs"/>
              </a:rPr>
              <a:t>http://www.bl.uk/onlinegallery/onlineex/englit/pope/index.html </a:t>
            </a:r>
          </a:p>
          <a:p>
            <a:r>
              <a:rPr lang="en-US" sz="1200" b="0" i="0" u="none" strike="noStrike" kern="1200" baseline="0" dirty="0" smtClean="0">
                <a:solidFill>
                  <a:schemeClr val="tx1"/>
                </a:solidFill>
                <a:latin typeface="+mn-lt"/>
                <a:ea typeface="+mn-ea"/>
                <a:cs typeface="+mn-cs"/>
              </a:rPr>
              <a:t>William Blake’s notebook section in Turning the Pages on the British Library website </a:t>
            </a:r>
          </a:p>
          <a:p>
            <a:r>
              <a:rPr lang="en-ZA" sz="1200" b="0" i="0" u="none" strike="noStrike" kern="1200" baseline="0" dirty="0" smtClean="0">
                <a:solidFill>
                  <a:schemeClr val="tx1"/>
                </a:solidFill>
                <a:latin typeface="+mn-lt"/>
                <a:ea typeface="+mn-ea"/>
                <a:cs typeface="+mn-cs"/>
              </a:rPr>
              <a:t>www.bl.uk/onlinegallery/ttp/ttpbooks.html </a:t>
            </a:r>
          </a:p>
          <a:p>
            <a:r>
              <a:rPr lang="en-US" sz="1200" b="0" i="0" u="none" strike="noStrike" kern="1200" baseline="0" dirty="0" smtClean="0">
                <a:solidFill>
                  <a:schemeClr val="tx1"/>
                </a:solidFill>
                <a:latin typeface="+mn-lt"/>
                <a:ea typeface="+mn-ea"/>
                <a:cs typeface="+mn-cs"/>
              </a:rPr>
              <a:t>Other sections of the website to explore </a:t>
            </a:r>
          </a:p>
          <a:p>
            <a:endParaRPr lang="en-US" sz="1200" b="0" i="0" u="none" strike="noStrike" kern="1200" baseline="0" dirty="0" smtClean="0">
              <a:solidFill>
                <a:schemeClr val="tx1"/>
              </a:solidFill>
              <a:latin typeface="+mn-lt"/>
              <a:ea typeface="+mn-ea"/>
              <a:cs typeface="+mn-cs"/>
            </a:endParaRPr>
          </a:p>
          <a:p>
            <a:endParaRPr lang="en-ZA" dirty="0"/>
          </a:p>
        </p:txBody>
      </p:sp>
      <p:sp>
        <p:nvSpPr>
          <p:cNvPr id="4" name="Slide Number Placeholder 3"/>
          <p:cNvSpPr>
            <a:spLocks noGrp="1"/>
          </p:cNvSpPr>
          <p:nvPr>
            <p:ph type="sldNum" sz="quarter" idx="10"/>
          </p:nvPr>
        </p:nvSpPr>
        <p:spPr/>
        <p:txBody>
          <a:bodyPr/>
          <a:lstStyle/>
          <a:p>
            <a:fld id="{649F539D-E886-4F29-A31A-7B181F18DB17}" type="slidenum">
              <a:rPr lang="en-ZA" smtClean="0"/>
              <a:t>7</a:t>
            </a:fld>
            <a:endParaRPr lang="en-ZA"/>
          </a:p>
        </p:txBody>
      </p:sp>
    </p:spTree>
    <p:extLst>
      <p:ext uri="{BB962C8B-B14F-4D97-AF65-F5344CB8AC3E}">
        <p14:creationId xmlns:p14="http://schemas.microsoft.com/office/powerpoint/2010/main" val="2135206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Resources:</a:t>
            </a:r>
          </a:p>
          <a:p>
            <a:endParaRPr lang="en-US" dirty="0" smtClean="0"/>
          </a:p>
          <a:p>
            <a:r>
              <a:rPr lang="en-ZA" sz="1200" b="0" i="0" u="none" strike="noStrike" kern="1200" baseline="0" dirty="0" smtClean="0">
                <a:solidFill>
                  <a:schemeClr val="tx1"/>
                </a:solidFill>
                <a:latin typeface="+mn-lt"/>
                <a:ea typeface="+mn-ea"/>
                <a:cs typeface="+mn-cs"/>
              </a:rPr>
              <a:t>www.bl.uk/learning/histcitizen/victorians/victorianhome.html </a:t>
            </a:r>
          </a:p>
          <a:p>
            <a:r>
              <a:rPr lang="en-US" sz="1200" b="0" i="0" u="none" strike="noStrike" kern="1200" baseline="0" dirty="0" smtClean="0">
                <a:solidFill>
                  <a:schemeClr val="tx1"/>
                </a:solidFill>
                <a:latin typeface="+mn-lt"/>
                <a:ea typeface="+mn-ea"/>
                <a:cs typeface="+mn-cs"/>
              </a:rPr>
              <a:t>and the original version of </a:t>
            </a:r>
            <a:r>
              <a:rPr lang="en-US" sz="1200" b="0" i="1" u="none" strike="noStrike" kern="1200" baseline="0" dirty="0" smtClean="0">
                <a:solidFill>
                  <a:schemeClr val="tx1"/>
                </a:solidFill>
                <a:latin typeface="+mn-lt"/>
                <a:ea typeface="+mn-ea"/>
                <a:cs typeface="+mn-cs"/>
              </a:rPr>
              <a:t>Alice </a:t>
            </a:r>
            <a:r>
              <a:rPr lang="en-US" sz="1200" b="0" i="0" u="none" strike="noStrike" kern="1200" baseline="0" dirty="0" smtClean="0">
                <a:solidFill>
                  <a:schemeClr val="tx1"/>
                </a:solidFill>
                <a:latin typeface="+mn-lt"/>
                <a:ea typeface="+mn-ea"/>
                <a:cs typeface="+mn-cs"/>
              </a:rPr>
              <a:t>in the Turning The Pages section of the website </a:t>
            </a:r>
          </a:p>
          <a:p>
            <a:r>
              <a:rPr lang="en-ZA" sz="1200" b="0" i="0" u="none" strike="noStrike" kern="1200" baseline="0" dirty="0" smtClean="0">
                <a:solidFill>
                  <a:schemeClr val="tx1"/>
                </a:solidFill>
                <a:latin typeface="+mn-lt"/>
                <a:ea typeface="+mn-ea"/>
                <a:cs typeface="+mn-cs"/>
              </a:rPr>
              <a:t>www.bl.uk/onlinegallery/ttp/ttpbooks.html </a:t>
            </a:r>
          </a:p>
          <a:p>
            <a:r>
              <a:rPr lang="en-ZA" sz="1200" b="0" i="0" u="none" strike="noStrike" kern="1200" baseline="0" dirty="0" smtClean="0">
                <a:solidFill>
                  <a:schemeClr val="tx1"/>
                </a:solidFill>
                <a:latin typeface="+mn-lt"/>
                <a:ea typeface="+mn-ea"/>
                <a:cs typeface="+mn-cs"/>
              </a:rPr>
              <a:t>Charles Dickens </a:t>
            </a:r>
          </a:p>
          <a:p>
            <a:r>
              <a:rPr lang="en-ZA" sz="1200" b="0" i="0" u="none" strike="noStrike" kern="1200" baseline="0" dirty="0" smtClean="0">
                <a:solidFill>
                  <a:schemeClr val="tx1"/>
                </a:solidFill>
                <a:latin typeface="+mn-lt"/>
                <a:ea typeface="+mn-ea"/>
                <a:cs typeface="+mn-cs"/>
              </a:rPr>
              <a:t>http://www.bl.uk/learning/langlit/dickens/dickenshome.html </a:t>
            </a:r>
          </a:p>
          <a:p>
            <a:r>
              <a:rPr lang="en-ZA" sz="1200" b="0" i="0" u="none" strike="noStrike" kern="1200" baseline="0" dirty="0" smtClean="0">
                <a:solidFill>
                  <a:schemeClr val="tx1"/>
                </a:solidFill>
                <a:latin typeface="+mn-lt"/>
                <a:ea typeface="+mn-ea"/>
                <a:cs typeface="+mn-cs"/>
              </a:rPr>
              <a:t>http://www.bl.uk/onlinegallery/onlineex/englit/nickleby/index.html </a:t>
            </a:r>
          </a:p>
          <a:p>
            <a:endParaRPr lang="en-US" sz="1200" b="0" i="0" u="none" strike="noStrike" kern="1200" baseline="0" dirty="0" smtClean="0">
              <a:solidFill>
                <a:schemeClr val="tx1"/>
              </a:solidFill>
              <a:latin typeface="+mn-lt"/>
              <a:ea typeface="+mn-ea"/>
              <a:cs typeface="+mn-cs"/>
            </a:endParaRPr>
          </a:p>
          <a:p>
            <a:endParaRPr lang="en-ZA" dirty="0"/>
          </a:p>
        </p:txBody>
      </p:sp>
      <p:sp>
        <p:nvSpPr>
          <p:cNvPr id="4" name="Slide Number Placeholder 3"/>
          <p:cNvSpPr>
            <a:spLocks noGrp="1"/>
          </p:cNvSpPr>
          <p:nvPr>
            <p:ph type="sldNum" sz="quarter" idx="10"/>
          </p:nvPr>
        </p:nvSpPr>
        <p:spPr/>
        <p:txBody>
          <a:bodyPr/>
          <a:lstStyle/>
          <a:p>
            <a:fld id="{649F539D-E886-4F29-A31A-7B181F18DB17}" type="slidenum">
              <a:rPr lang="en-ZA" smtClean="0"/>
              <a:t>8</a:t>
            </a:fld>
            <a:endParaRPr lang="en-ZA"/>
          </a:p>
        </p:txBody>
      </p:sp>
    </p:spTree>
    <p:extLst>
      <p:ext uri="{BB962C8B-B14F-4D97-AF65-F5344CB8AC3E}">
        <p14:creationId xmlns:p14="http://schemas.microsoft.com/office/powerpoint/2010/main" val="888386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Resources: </a:t>
            </a:r>
          </a:p>
          <a:p>
            <a:endParaRPr lang="en-US" dirty="0" smtClean="0"/>
          </a:p>
          <a:p>
            <a:r>
              <a:rPr lang="en-ZA" sz="1200" b="0" i="0" u="none" strike="noStrike" kern="1200" baseline="0" dirty="0" smtClean="0">
                <a:solidFill>
                  <a:schemeClr val="tx1"/>
                </a:solidFill>
                <a:latin typeface="+mn-lt"/>
                <a:ea typeface="+mn-ea"/>
                <a:cs typeface="+mn-cs"/>
              </a:rPr>
              <a:t>Sylvia Plath </a:t>
            </a:r>
          </a:p>
          <a:p>
            <a:r>
              <a:rPr lang="en-ZA" sz="1200" b="0" i="0" u="none" strike="noStrike" kern="1200" baseline="0" dirty="0" smtClean="0">
                <a:solidFill>
                  <a:schemeClr val="tx1"/>
                </a:solidFill>
                <a:latin typeface="+mn-lt"/>
                <a:ea typeface="+mn-ea"/>
                <a:cs typeface="+mn-cs"/>
              </a:rPr>
              <a:t>http://www.bl.uk/learning/langlit/poetryperformance/plath/sylviaplath.html </a:t>
            </a:r>
          </a:p>
          <a:p>
            <a:r>
              <a:rPr lang="en-ZA" sz="1200" b="0" i="0" u="none" strike="noStrike" kern="1200" baseline="0" dirty="0" smtClean="0">
                <a:solidFill>
                  <a:schemeClr val="tx1"/>
                </a:solidFill>
                <a:latin typeface="+mn-lt"/>
                <a:ea typeface="+mn-ea"/>
                <a:cs typeface="+mn-cs"/>
              </a:rPr>
              <a:t>Wilfred Owen </a:t>
            </a:r>
          </a:p>
          <a:p>
            <a:r>
              <a:rPr lang="en-ZA" sz="1200" b="0" i="0" u="none" strike="noStrike" kern="1200" baseline="0" dirty="0" smtClean="0">
                <a:solidFill>
                  <a:schemeClr val="tx1"/>
                </a:solidFill>
                <a:latin typeface="+mn-lt"/>
                <a:ea typeface="+mn-ea"/>
                <a:cs typeface="+mn-cs"/>
              </a:rPr>
              <a:t>http://www.bl.uk/onlinegallery/onlineex/englit/owen/index.html </a:t>
            </a:r>
          </a:p>
          <a:p>
            <a:r>
              <a:rPr lang="en-ZA" sz="1200" b="0" i="0" u="none" strike="noStrike" kern="1200" baseline="0" dirty="0" smtClean="0">
                <a:solidFill>
                  <a:schemeClr val="tx1"/>
                </a:solidFill>
                <a:latin typeface="+mn-lt"/>
                <a:ea typeface="+mn-ea"/>
                <a:cs typeface="+mn-cs"/>
              </a:rPr>
              <a:t>Rudyard Kipling </a:t>
            </a:r>
          </a:p>
          <a:p>
            <a:r>
              <a:rPr lang="en-ZA" sz="1200" b="0" i="0" u="none" strike="noStrike" kern="1200" baseline="0" dirty="0" smtClean="0">
                <a:solidFill>
                  <a:schemeClr val="tx1"/>
                </a:solidFill>
                <a:latin typeface="+mn-lt"/>
                <a:ea typeface="+mn-ea"/>
                <a:cs typeface="+mn-cs"/>
              </a:rPr>
              <a:t>http://www.bl.uk/onlinegallery/onlineex/englit/kipling/index.html </a:t>
            </a:r>
          </a:p>
          <a:p>
            <a:r>
              <a:rPr lang="en-ZA" sz="1200" b="0" i="0" u="none" strike="noStrike" kern="1200" baseline="0" dirty="0" smtClean="0">
                <a:solidFill>
                  <a:schemeClr val="tx1"/>
                </a:solidFill>
                <a:latin typeface="+mn-lt"/>
                <a:ea typeface="+mn-ea"/>
                <a:cs typeface="+mn-cs"/>
              </a:rPr>
              <a:t>Virginia Woolf </a:t>
            </a:r>
          </a:p>
          <a:p>
            <a:r>
              <a:rPr lang="en-ZA" sz="1200" b="0" i="0" u="none" strike="noStrike" kern="1200" baseline="0" dirty="0" smtClean="0">
                <a:solidFill>
                  <a:schemeClr val="tx1"/>
                </a:solidFill>
                <a:latin typeface="+mn-lt"/>
                <a:ea typeface="+mn-ea"/>
                <a:cs typeface="+mn-cs"/>
              </a:rPr>
              <a:t>http://www.bl.uk/onlinegallery/onlineex/englit/woolf/index.html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Suggested Readings:</a:t>
            </a:r>
          </a:p>
          <a:p>
            <a:endParaRPr lang="en-US" sz="1200" b="0" i="0" u="none" strike="noStrike" kern="1200" baseline="0" dirty="0" smtClean="0">
              <a:solidFill>
                <a:schemeClr val="tx1"/>
              </a:solidFill>
              <a:latin typeface="+mn-lt"/>
              <a:ea typeface="+mn-ea"/>
              <a:cs typeface="+mn-cs"/>
            </a:endParaRPr>
          </a:p>
          <a:p>
            <a:r>
              <a:rPr lang="en-ZA" sz="1200" b="0" i="1" u="none" strike="noStrike" kern="1200" baseline="0" dirty="0" err="1" smtClean="0">
                <a:solidFill>
                  <a:schemeClr val="tx1"/>
                </a:solidFill>
                <a:latin typeface="+mn-lt"/>
                <a:ea typeface="+mn-ea"/>
                <a:cs typeface="+mn-cs"/>
              </a:rPr>
              <a:t>Dulce</a:t>
            </a:r>
            <a:r>
              <a:rPr lang="en-ZA" sz="1200" b="0" i="1" u="none" strike="noStrike" kern="1200" baseline="0" dirty="0" smtClean="0">
                <a:solidFill>
                  <a:schemeClr val="tx1"/>
                </a:solidFill>
                <a:latin typeface="+mn-lt"/>
                <a:ea typeface="+mn-ea"/>
                <a:cs typeface="+mn-cs"/>
              </a:rPr>
              <a:t> et Decorum </a:t>
            </a:r>
            <a:r>
              <a:rPr lang="en-ZA" sz="1200" b="0" i="1" u="none" strike="noStrike" kern="1200" baseline="0" dirty="0" err="1" smtClean="0">
                <a:solidFill>
                  <a:schemeClr val="tx1"/>
                </a:solidFill>
                <a:latin typeface="+mn-lt"/>
                <a:ea typeface="+mn-ea"/>
                <a:cs typeface="+mn-cs"/>
              </a:rPr>
              <a:t>Est</a:t>
            </a:r>
            <a:r>
              <a:rPr lang="en-ZA" sz="1200" b="0" i="1" u="none" strike="noStrike" kern="1200" baseline="0" dirty="0" smtClean="0">
                <a:solidFill>
                  <a:schemeClr val="tx1"/>
                </a:solidFill>
                <a:latin typeface="+mn-lt"/>
                <a:ea typeface="+mn-ea"/>
                <a:cs typeface="+mn-cs"/>
              </a:rPr>
              <a:t> </a:t>
            </a:r>
            <a:r>
              <a:rPr lang="en-ZA" sz="1200" b="0" i="0" u="none" strike="noStrike" kern="1200" baseline="0" dirty="0" smtClean="0">
                <a:solidFill>
                  <a:schemeClr val="tx1"/>
                </a:solidFill>
                <a:latin typeface="+mn-lt"/>
                <a:ea typeface="+mn-ea"/>
                <a:cs typeface="+mn-cs"/>
              </a:rPr>
              <a:t>by Wilfred Owen (1917) </a:t>
            </a:r>
          </a:p>
          <a:p>
            <a:r>
              <a:rPr lang="en-US" sz="1200" b="0" i="1" u="none" strike="noStrike" kern="1200" baseline="0" dirty="0" smtClean="0">
                <a:solidFill>
                  <a:schemeClr val="tx1"/>
                </a:solidFill>
                <a:latin typeface="+mn-lt"/>
                <a:ea typeface="+mn-ea"/>
                <a:cs typeface="+mn-cs"/>
              </a:rPr>
              <a:t>Pygmalion </a:t>
            </a:r>
            <a:r>
              <a:rPr lang="en-US" sz="1200" b="0" i="0" u="none" strike="noStrike" kern="1200" baseline="0" dirty="0" smtClean="0">
                <a:solidFill>
                  <a:schemeClr val="tx1"/>
                </a:solidFill>
                <a:latin typeface="+mn-lt"/>
                <a:ea typeface="+mn-ea"/>
                <a:cs typeface="+mn-cs"/>
              </a:rPr>
              <a:t>by George Bernard Shaw (1913) </a:t>
            </a:r>
          </a:p>
          <a:p>
            <a:r>
              <a:rPr lang="en-US" sz="1200" b="0" i="1" u="none" strike="noStrike" kern="1200" baseline="0" dirty="0" smtClean="0">
                <a:solidFill>
                  <a:schemeClr val="tx1"/>
                </a:solidFill>
                <a:latin typeface="+mn-lt"/>
                <a:ea typeface="+mn-ea"/>
                <a:cs typeface="+mn-cs"/>
              </a:rPr>
              <a:t>The Collier’s Wife </a:t>
            </a:r>
            <a:r>
              <a:rPr lang="en-US" sz="1200" b="0" i="0" u="none" strike="noStrike" kern="1200" baseline="0" dirty="0" smtClean="0">
                <a:solidFill>
                  <a:schemeClr val="tx1"/>
                </a:solidFill>
                <a:latin typeface="+mn-lt"/>
                <a:ea typeface="+mn-ea"/>
                <a:cs typeface="+mn-cs"/>
              </a:rPr>
              <a:t>by D H Lawrence (1928) </a:t>
            </a:r>
          </a:p>
          <a:p>
            <a:r>
              <a:rPr lang="en-US" sz="1200" b="0" i="0" u="none" strike="noStrike" kern="1200" baseline="0" dirty="0" smtClean="0">
                <a:solidFill>
                  <a:schemeClr val="tx1"/>
                </a:solidFill>
                <a:latin typeface="+mn-lt"/>
                <a:ea typeface="+mn-ea"/>
                <a:cs typeface="+mn-cs"/>
              </a:rPr>
              <a:t>The BBC Advisory Committee on Spoken English (1928) </a:t>
            </a:r>
          </a:p>
          <a:p>
            <a:r>
              <a:rPr lang="en-ZA" sz="1200" b="0" i="0" u="none" strike="noStrike" kern="1200" baseline="0" dirty="0" smtClean="0">
                <a:solidFill>
                  <a:schemeClr val="tx1"/>
                </a:solidFill>
                <a:latin typeface="+mn-lt"/>
                <a:ea typeface="+mn-ea"/>
                <a:cs typeface="+mn-cs"/>
              </a:rPr>
              <a:t>Paul Robeson’s </a:t>
            </a:r>
            <a:r>
              <a:rPr lang="en-ZA" sz="1200" b="0" i="1" u="none" strike="noStrike" kern="1200" baseline="0" dirty="0" smtClean="0">
                <a:solidFill>
                  <a:schemeClr val="tx1"/>
                </a:solidFill>
                <a:latin typeface="+mn-lt"/>
                <a:ea typeface="+mn-ea"/>
                <a:cs typeface="+mn-cs"/>
              </a:rPr>
              <a:t>Othello </a:t>
            </a:r>
            <a:r>
              <a:rPr lang="en-ZA" sz="1200" b="0" i="0" u="none" strike="noStrike" kern="1200" baseline="0" dirty="0" smtClean="0">
                <a:solidFill>
                  <a:schemeClr val="tx1"/>
                </a:solidFill>
                <a:latin typeface="+mn-lt"/>
                <a:ea typeface="+mn-ea"/>
                <a:cs typeface="+mn-cs"/>
              </a:rPr>
              <a:t>(1958) </a:t>
            </a:r>
          </a:p>
          <a:p>
            <a:r>
              <a:rPr lang="en-US" sz="1200" b="0" i="0" u="none" strike="noStrike" kern="1200" baseline="0" dirty="0" smtClean="0">
                <a:solidFill>
                  <a:schemeClr val="tx1"/>
                </a:solidFill>
                <a:latin typeface="+mn-lt"/>
                <a:ea typeface="+mn-ea"/>
                <a:cs typeface="+mn-cs"/>
              </a:rPr>
              <a:t>The Beatles arrive in the USA (1965) </a:t>
            </a:r>
          </a:p>
          <a:p>
            <a:r>
              <a:rPr lang="en-ZA" sz="1200" b="0" i="0" u="none" strike="noStrike" kern="1200" baseline="0" dirty="0" smtClean="0">
                <a:solidFill>
                  <a:schemeClr val="tx1"/>
                </a:solidFill>
                <a:latin typeface="+mn-lt"/>
                <a:ea typeface="+mn-ea"/>
                <a:cs typeface="+mn-cs"/>
              </a:rPr>
              <a:t>Punk fanzine (1976) </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ZA" dirty="0"/>
          </a:p>
        </p:txBody>
      </p:sp>
      <p:sp>
        <p:nvSpPr>
          <p:cNvPr id="4" name="Slide Number Placeholder 3"/>
          <p:cNvSpPr>
            <a:spLocks noGrp="1"/>
          </p:cNvSpPr>
          <p:nvPr>
            <p:ph type="sldNum" sz="quarter" idx="10"/>
          </p:nvPr>
        </p:nvSpPr>
        <p:spPr/>
        <p:txBody>
          <a:bodyPr/>
          <a:lstStyle/>
          <a:p>
            <a:fld id="{649F539D-E886-4F29-A31A-7B181F18DB17}" type="slidenum">
              <a:rPr lang="en-ZA" smtClean="0"/>
              <a:t>9</a:t>
            </a:fld>
            <a:endParaRPr lang="en-ZA"/>
          </a:p>
        </p:txBody>
      </p:sp>
    </p:spTree>
    <p:extLst>
      <p:ext uri="{BB962C8B-B14F-4D97-AF65-F5344CB8AC3E}">
        <p14:creationId xmlns:p14="http://schemas.microsoft.com/office/powerpoint/2010/main" val="1592441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Language change: </a:t>
            </a:r>
          </a:p>
          <a:p>
            <a:endParaRPr lang="en-US" dirty="0" smtClean="0"/>
          </a:p>
          <a:p>
            <a:r>
              <a:rPr lang="en-ZA" sz="1200" b="1" i="0" u="none" strike="noStrike" kern="1200" baseline="0" dirty="0" smtClean="0">
                <a:solidFill>
                  <a:schemeClr val="tx1"/>
                </a:solidFill>
                <a:latin typeface="+mn-lt"/>
                <a:ea typeface="+mn-ea"/>
                <a:cs typeface="+mn-cs"/>
              </a:rPr>
              <a:t>Language change </a:t>
            </a:r>
            <a:endParaRPr lang="en-ZA"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Over the past thousand years English has changed from being a largely Germanic inflexion-based isolated language to one that embraces words from hundreds of languages spoken around the world and is spoken round the world. Successive waves of influence include the influx of words from French in the Medieval period, the debate over ‘inkhorn terms’ in the later Renaissance, the invention of words for the fields of science and technology, worldwide trade in goods and foodstuffs, the colonial ventures in Africa, Asia and the Pacific. With over a million words, English is now being developed in separate ways around the world. </a:t>
            </a:r>
            <a:endParaRPr lang="en-US" dirty="0" smtClean="0"/>
          </a:p>
          <a:p>
            <a:endParaRPr lang="en-ZA" dirty="0"/>
          </a:p>
        </p:txBody>
      </p:sp>
      <p:sp>
        <p:nvSpPr>
          <p:cNvPr id="4" name="Slide Number Placeholder 3"/>
          <p:cNvSpPr>
            <a:spLocks noGrp="1"/>
          </p:cNvSpPr>
          <p:nvPr>
            <p:ph type="sldNum" sz="quarter" idx="10"/>
          </p:nvPr>
        </p:nvSpPr>
        <p:spPr/>
        <p:txBody>
          <a:bodyPr/>
          <a:lstStyle/>
          <a:p>
            <a:fld id="{649F539D-E886-4F29-A31A-7B181F18DB17}" type="slidenum">
              <a:rPr lang="en-ZA" smtClean="0"/>
              <a:t>10</a:t>
            </a:fld>
            <a:endParaRPr lang="en-ZA"/>
          </a:p>
        </p:txBody>
      </p:sp>
    </p:spTree>
    <p:extLst>
      <p:ext uri="{BB962C8B-B14F-4D97-AF65-F5344CB8AC3E}">
        <p14:creationId xmlns:p14="http://schemas.microsoft.com/office/powerpoint/2010/main" val="3024864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Questions to consider:</a:t>
            </a:r>
          </a:p>
          <a:p>
            <a:endParaRPr lang="en-US" dirty="0" smtClean="0"/>
          </a:p>
          <a:p>
            <a:r>
              <a:rPr lang="en-US" sz="1200" b="0" i="0" u="none" strike="noStrike" kern="1200" baseline="0" dirty="0" smtClean="0">
                <a:solidFill>
                  <a:schemeClr val="tx1"/>
                </a:solidFill>
                <a:latin typeface="+mn-lt"/>
                <a:ea typeface="+mn-ea"/>
                <a:cs typeface="+mn-cs"/>
              </a:rPr>
              <a:t>How do the subjects of poetry change? </a:t>
            </a:r>
          </a:p>
          <a:p>
            <a:r>
              <a:rPr lang="en-US" sz="1200" b="0" i="0" u="none" strike="noStrike" kern="1200" baseline="0" dirty="0" smtClean="0">
                <a:solidFill>
                  <a:schemeClr val="tx1"/>
                </a:solidFill>
                <a:latin typeface="+mn-lt"/>
                <a:ea typeface="+mn-ea"/>
                <a:cs typeface="+mn-cs"/>
              </a:rPr>
              <a:t>How do the forms of poetry change? </a:t>
            </a:r>
          </a:p>
          <a:p>
            <a:r>
              <a:rPr lang="en-US" sz="1200" b="0" i="0" u="none" strike="noStrike" kern="1200" baseline="0" dirty="0" smtClean="0">
                <a:solidFill>
                  <a:schemeClr val="tx1"/>
                </a:solidFill>
                <a:latin typeface="+mn-lt"/>
                <a:ea typeface="+mn-ea"/>
                <a:cs typeface="+mn-cs"/>
              </a:rPr>
              <a:t>How do rhyme and rhythm change? </a:t>
            </a:r>
          </a:p>
          <a:p>
            <a:r>
              <a:rPr lang="en-US" sz="1200" b="0" i="0" u="none" strike="noStrike" kern="1200" baseline="0" dirty="0" smtClean="0">
                <a:solidFill>
                  <a:schemeClr val="tx1"/>
                </a:solidFill>
                <a:latin typeface="+mn-lt"/>
                <a:ea typeface="+mn-ea"/>
                <a:cs typeface="+mn-cs"/>
              </a:rPr>
              <a:t>When do people read poetry? What sort of poetry? </a:t>
            </a:r>
          </a:p>
          <a:p>
            <a:r>
              <a:rPr lang="en-US" sz="1200" b="0" i="0" u="none" strike="noStrike" kern="1200" baseline="0" dirty="0" smtClean="0">
                <a:solidFill>
                  <a:schemeClr val="tx1"/>
                </a:solidFill>
                <a:latin typeface="+mn-lt"/>
                <a:ea typeface="+mn-ea"/>
                <a:cs typeface="+mn-cs"/>
              </a:rPr>
              <a:t>Why do publishers publish poetry? When did you last buy some poetry? </a:t>
            </a:r>
          </a:p>
          <a:p>
            <a:r>
              <a:rPr lang="en-US" sz="1200" b="0" i="0" u="none" strike="noStrike" kern="1200" baseline="0" dirty="0" smtClean="0">
                <a:solidFill>
                  <a:schemeClr val="tx1"/>
                </a:solidFill>
                <a:latin typeface="+mn-lt"/>
                <a:ea typeface="+mn-ea"/>
                <a:cs typeface="+mn-cs"/>
              </a:rPr>
              <a:t>How has the ‘language of poetry’ changed over time? </a:t>
            </a:r>
          </a:p>
          <a:p>
            <a:endParaRPr lang="en-US" sz="1200" b="0" i="0" u="none" strike="noStrike" kern="1200" baseline="0" dirty="0" smtClean="0">
              <a:solidFill>
                <a:schemeClr val="tx1"/>
              </a:solidFill>
              <a:latin typeface="+mn-lt"/>
              <a:ea typeface="+mn-ea"/>
              <a:cs typeface="+mn-cs"/>
            </a:endParaRPr>
          </a:p>
          <a:p>
            <a:r>
              <a:rPr lang="en-ZA" sz="1200" b="0" i="0" u="none" strike="noStrike" kern="1200" baseline="0" dirty="0" smtClean="0">
                <a:solidFill>
                  <a:schemeClr val="tx1"/>
                </a:solidFill>
                <a:latin typeface="+mn-lt"/>
                <a:ea typeface="+mn-ea"/>
                <a:cs typeface="+mn-cs"/>
              </a:rPr>
              <a:t>www.bl.uk/learning/langlit/poetryperformance/poetryhome.html</a:t>
            </a:r>
            <a:endParaRPr lang="en-ZA" dirty="0"/>
          </a:p>
        </p:txBody>
      </p:sp>
      <p:sp>
        <p:nvSpPr>
          <p:cNvPr id="4" name="Slide Number Placeholder 3"/>
          <p:cNvSpPr>
            <a:spLocks noGrp="1"/>
          </p:cNvSpPr>
          <p:nvPr>
            <p:ph type="sldNum" sz="quarter" idx="10"/>
          </p:nvPr>
        </p:nvSpPr>
        <p:spPr/>
        <p:txBody>
          <a:bodyPr/>
          <a:lstStyle/>
          <a:p>
            <a:fld id="{649F539D-E886-4F29-A31A-7B181F18DB17}" type="slidenum">
              <a:rPr lang="en-ZA" smtClean="0"/>
              <a:t>11</a:t>
            </a:fld>
            <a:endParaRPr lang="en-ZA"/>
          </a:p>
        </p:txBody>
      </p:sp>
    </p:spTree>
    <p:extLst>
      <p:ext uri="{BB962C8B-B14F-4D97-AF65-F5344CB8AC3E}">
        <p14:creationId xmlns:p14="http://schemas.microsoft.com/office/powerpoint/2010/main" val="1651218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9F539D-E886-4F29-A31A-7B181F18DB17}" type="slidenum">
              <a:rPr lang="en-ZA" smtClean="0"/>
              <a:t>12</a:t>
            </a:fld>
            <a:endParaRPr lang="en-ZA"/>
          </a:p>
        </p:txBody>
      </p:sp>
    </p:spTree>
    <p:extLst>
      <p:ext uri="{BB962C8B-B14F-4D97-AF65-F5344CB8AC3E}">
        <p14:creationId xmlns:p14="http://schemas.microsoft.com/office/powerpoint/2010/main" val="203454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9F539D-E886-4F29-A31A-7B181F18DB17}" type="slidenum">
              <a:rPr lang="en-ZA" smtClean="0"/>
              <a:t>13</a:t>
            </a:fld>
            <a:endParaRPr lang="en-ZA"/>
          </a:p>
        </p:txBody>
      </p:sp>
    </p:spTree>
    <p:extLst>
      <p:ext uri="{BB962C8B-B14F-4D97-AF65-F5344CB8AC3E}">
        <p14:creationId xmlns:p14="http://schemas.microsoft.com/office/powerpoint/2010/main" val="3336911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9F539D-E886-4F29-A31A-7B181F18DB17}" type="slidenum">
              <a:rPr lang="en-ZA" smtClean="0"/>
              <a:t>14</a:t>
            </a:fld>
            <a:endParaRPr lang="en-ZA"/>
          </a:p>
        </p:txBody>
      </p:sp>
    </p:spTree>
    <p:extLst>
      <p:ext uri="{BB962C8B-B14F-4D97-AF65-F5344CB8AC3E}">
        <p14:creationId xmlns:p14="http://schemas.microsoft.com/office/powerpoint/2010/main" val="7491846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9F539D-E886-4F29-A31A-7B181F18DB17}" type="slidenum">
              <a:rPr lang="en-ZA" smtClean="0"/>
              <a:t>16</a:t>
            </a:fld>
            <a:endParaRPr lang="en-ZA"/>
          </a:p>
        </p:txBody>
      </p:sp>
    </p:spTree>
    <p:extLst>
      <p:ext uri="{BB962C8B-B14F-4D97-AF65-F5344CB8AC3E}">
        <p14:creationId xmlns:p14="http://schemas.microsoft.com/office/powerpoint/2010/main" val="14096648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Title 15"/>
          <p:cNvSpPr>
            <a:spLocks noGrp="1"/>
          </p:cNvSpPr>
          <p:nvPr>
            <p:ph type="title"/>
          </p:nvPr>
        </p:nvSpPr>
        <p:spPr>
          <a:xfrm>
            <a:off x="2438400" y="1447800"/>
            <a:ext cx="3962400" cy="2133600"/>
          </a:xfrm>
        </p:spPr>
        <p:txBody>
          <a:bodyPr anchor="b"/>
          <a:lstStyle/>
          <a:p>
            <a:r>
              <a:rPr lang="en-US" smtClean="0"/>
              <a:t>Click to edit Master title style</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80545E00-30BE-4039-A421-B7A8B4C171C3}" type="datetimeFigureOut">
              <a:rPr lang="en-ZA" smtClean="0"/>
              <a:t>2013/09/04</a:t>
            </a:fld>
            <a:endParaRPr lang="en-ZA"/>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99F97EC4-28C6-4FFA-927C-4079E8914050}" type="slidenum">
              <a:rPr lang="en-ZA" smtClean="0"/>
              <a:t>‹#›</a:t>
            </a:fld>
            <a:endParaRPr lang="en-ZA"/>
          </a:p>
        </p:txBody>
      </p:sp>
      <p:sp>
        <p:nvSpPr>
          <p:cNvPr id="15" name="Footer Placeholder 14"/>
          <p:cNvSpPr>
            <a:spLocks noGrp="1"/>
          </p:cNvSpPr>
          <p:nvPr>
            <p:ph type="ftr" sz="quarter" idx="12"/>
          </p:nvPr>
        </p:nvSpPr>
        <p:spPr>
          <a:xfrm>
            <a:off x="3581400" y="6296248"/>
            <a:ext cx="2820987" cy="152400"/>
          </a:xfrm>
        </p:spPr>
        <p:txBody>
          <a:bodyPr/>
          <a:lstStyle/>
          <a:p>
            <a:endParaRPr lang="en-ZA"/>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itle 15"/>
          <p:cNvSpPr>
            <a:spLocks noGrp="1"/>
          </p:cNvSpPr>
          <p:nvPr>
            <p:ph type="title"/>
          </p:nvPr>
        </p:nvSpPr>
        <p:spPr/>
        <p:txBody>
          <a:bodyPr/>
          <a:lstStyle/>
          <a:p>
            <a:r>
              <a:rPr lang="en-US" smtClean="0"/>
              <a:t>Click to edit Master title style</a:t>
            </a:r>
            <a:endParaRPr lang="en-US"/>
          </a:p>
        </p:txBody>
      </p:sp>
      <p:sp>
        <p:nvSpPr>
          <p:cNvPr id="10" name="Date Placeholder 9"/>
          <p:cNvSpPr>
            <a:spLocks noGrp="1"/>
          </p:cNvSpPr>
          <p:nvPr>
            <p:ph type="dt" sz="half" idx="10"/>
          </p:nvPr>
        </p:nvSpPr>
        <p:spPr/>
        <p:txBody>
          <a:bodyPr/>
          <a:lstStyle/>
          <a:p>
            <a:fld id="{80545E00-30BE-4039-A421-B7A8B4C171C3}" type="datetimeFigureOut">
              <a:rPr lang="en-ZA" smtClean="0"/>
              <a:t>2013/09/04</a:t>
            </a:fld>
            <a:endParaRPr lang="en-ZA"/>
          </a:p>
        </p:txBody>
      </p:sp>
      <p:sp>
        <p:nvSpPr>
          <p:cNvPr id="11" name="Slide Number Placeholder 10"/>
          <p:cNvSpPr>
            <a:spLocks noGrp="1"/>
          </p:cNvSpPr>
          <p:nvPr>
            <p:ph type="sldNum" sz="quarter" idx="11"/>
          </p:nvPr>
        </p:nvSpPr>
        <p:spPr/>
        <p:txBody>
          <a:bodyPr/>
          <a:lstStyle/>
          <a:p>
            <a:fld id="{99F97EC4-28C6-4FFA-927C-4079E8914050}" type="slidenum">
              <a:rPr lang="en-ZA" smtClean="0"/>
              <a:t>‹#›</a:t>
            </a:fld>
            <a:endParaRPr lang="en-ZA"/>
          </a:p>
        </p:txBody>
      </p:sp>
      <p:sp>
        <p:nvSpPr>
          <p:cNvPr id="12" name="Footer Placeholder 11"/>
          <p:cNvSpPr>
            <a:spLocks noGrp="1"/>
          </p:cNvSpPr>
          <p:nvPr>
            <p:ph type="ftr" sz="quarter" idx="12"/>
          </p:nvPr>
        </p:nvSpPr>
        <p:spPr/>
        <p:txBody>
          <a:bodyPr/>
          <a:lstStyle/>
          <a:p>
            <a:endParaRPr lang="en-ZA"/>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80545E00-30BE-4039-A421-B7A8B4C171C3}" type="datetimeFigureOut">
              <a:rPr lang="en-ZA" smtClean="0"/>
              <a:t>2013/09/04</a:t>
            </a:fld>
            <a:endParaRPr lang="en-ZA"/>
          </a:p>
        </p:txBody>
      </p:sp>
      <p:sp>
        <p:nvSpPr>
          <p:cNvPr id="13" name="Slide Number Placeholder 12"/>
          <p:cNvSpPr>
            <a:spLocks noGrp="1"/>
          </p:cNvSpPr>
          <p:nvPr>
            <p:ph type="sldNum" sz="quarter" idx="11"/>
          </p:nvPr>
        </p:nvSpPr>
        <p:spPr>
          <a:xfrm>
            <a:off x="4116388" y="6400800"/>
            <a:ext cx="533400" cy="152400"/>
          </a:xfrm>
        </p:spPr>
        <p:txBody>
          <a:bodyPr/>
          <a:lstStyle/>
          <a:p>
            <a:fld id="{99F97EC4-28C6-4FFA-927C-4079E8914050}" type="slidenum">
              <a:rPr lang="en-ZA" smtClean="0"/>
              <a:t>‹#›</a:t>
            </a:fld>
            <a:endParaRPr lang="en-ZA"/>
          </a:p>
        </p:txBody>
      </p:sp>
      <p:sp>
        <p:nvSpPr>
          <p:cNvPr id="14" name="Footer Placeholder 13"/>
          <p:cNvSpPr>
            <a:spLocks noGrp="1"/>
          </p:cNvSpPr>
          <p:nvPr>
            <p:ph type="ftr" sz="quarter" idx="12"/>
          </p:nvPr>
        </p:nvSpPr>
        <p:spPr>
          <a:xfrm>
            <a:off x="838200" y="6296248"/>
            <a:ext cx="2820987" cy="152400"/>
          </a:xfrm>
        </p:spPr>
        <p:txBody>
          <a:bodyPr/>
          <a:lstStyle/>
          <a:p>
            <a:endParaRPr lang="en-ZA"/>
          </a:p>
        </p:txBody>
      </p:sp>
      <p:sp>
        <p:nvSpPr>
          <p:cNvPr id="15" name="Title 14"/>
          <p:cNvSpPr>
            <a:spLocks noGrp="1"/>
          </p:cNvSpPr>
          <p:nvPr>
            <p:ph type="title"/>
          </p:nvPr>
        </p:nvSpPr>
        <p:spPr>
          <a:xfrm>
            <a:off x="457200" y="1828800"/>
            <a:ext cx="3200400" cy="1752600"/>
          </a:xfrm>
        </p:spPr>
        <p:txBody>
          <a:bodyPr anchor="b"/>
          <a:lstStyle/>
          <a:p>
            <a:r>
              <a:rPr lang="en-US" smtClean="0"/>
              <a:t>Click to edit Master title style</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fld id="{80545E00-30BE-4039-A421-B7A8B4C171C3}" type="datetimeFigureOut">
              <a:rPr lang="en-ZA" smtClean="0"/>
              <a:t>2013/09/04</a:t>
            </a:fld>
            <a:endParaRPr lang="en-ZA"/>
          </a:p>
        </p:txBody>
      </p:sp>
      <p:sp>
        <p:nvSpPr>
          <p:cNvPr id="13" name="Slide Number Placeholder 12"/>
          <p:cNvSpPr>
            <a:spLocks noGrp="1"/>
          </p:cNvSpPr>
          <p:nvPr>
            <p:ph type="sldNum" sz="quarter" idx="11"/>
          </p:nvPr>
        </p:nvSpPr>
        <p:spPr/>
        <p:txBody>
          <a:bodyPr/>
          <a:lstStyle/>
          <a:p>
            <a:fld id="{99F97EC4-28C6-4FFA-927C-4079E8914050}" type="slidenum">
              <a:rPr lang="en-ZA" smtClean="0"/>
              <a:t>‹#›</a:t>
            </a:fld>
            <a:endParaRPr lang="en-ZA"/>
          </a:p>
        </p:txBody>
      </p:sp>
      <p:sp>
        <p:nvSpPr>
          <p:cNvPr id="14" name="Footer Placeholder 13"/>
          <p:cNvSpPr>
            <a:spLocks noGrp="1"/>
          </p:cNvSpPr>
          <p:nvPr>
            <p:ph type="ftr" sz="quarter" idx="12"/>
          </p:nvPr>
        </p:nvSpPr>
        <p:spPr/>
        <p:txBody>
          <a:bodyPr/>
          <a:lstStyle/>
          <a:p>
            <a:endParaRPr lang="en-ZA"/>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12" name="Date Placeholder 11"/>
          <p:cNvSpPr>
            <a:spLocks noGrp="1"/>
          </p:cNvSpPr>
          <p:nvPr>
            <p:ph type="dt" sz="half" idx="10"/>
          </p:nvPr>
        </p:nvSpPr>
        <p:spPr/>
        <p:txBody>
          <a:bodyPr/>
          <a:lstStyle/>
          <a:p>
            <a:fld id="{80545E00-30BE-4039-A421-B7A8B4C171C3}" type="datetimeFigureOut">
              <a:rPr lang="en-ZA" smtClean="0"/>
              <a:t>2013/09/04</a:t>
            </a:fld>
            <a:endParaRPr lang="en-ZA"/>
          </a:p>
        </p:txBody>
      </p:sp>
      <p:sp>
        <p:nvSpPr>
          <p:cNvPr id="14" name="Slide Number Placeholder 13"/>
          <p:cNvSpPr>
            <a:spLocks noGrp="1"/>
          </p:cNvSpPr>
          <p:nvPr>
            <p:ph type="sldNum" sz="quarter" idx="11"/>
          </p:nvPr>
        </p:nvSpPr>
        <p:spPr/>
        <p:txBody>
          <a:bodyPr/>
          <a:lstStyle/>
          <a:p>
            <a:fld id="{99F97EC4-28C6-4FFA-927C-4079E8914050}" type="slidenum">
              <a:rPr lang="en-ZA" smtClean="0"/>
              <a:t>‹#›</a:t>
            </a:fld>
            <a:endParaRPr lang="en-ZA"/>
          </a:p>
        </p:txBody>
      </p:sp>
      <p:sp>
        <p:nvSpPr>
          <p:cNvPr id="16" name="Footer Placeholder 15"/>
          <p:cNvSpPr>
            <a:spLocks noGrp="1"/>
          </p:cNvSpPr>
          <p:nvPr>
            <p:ph type="ftr" sz="quarter" idx="12"/>
          </p:nvPr>
        </p:nvSpPr>
        <p:spPr/>
        <p:txBody>
          <a:bodyPr/>
          <a:lstStyle/>
          <a:p>
            <a:endParaRPr lang="en-ZA"/>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en-US" smtClean="0"/>
              <a:t>Click to edit Master title style</a:t>
            </a:r>
            <a:endParaRPr lang="en-US" dirty="0"/>
          </a:p>
        </p:txBody>
      </p:sp>
      <p:sp>
        <p:nvSpPr>
          <p:cNvPr id="9" name="Date Placeholder 8"/>
          <p:cNvSpPr>
            <a:spLocks noGrp="1"/>
          </p:cNvSpPr>
          <p:nvPr>
            <p:ph type="dt" sz="half" idx="10"/>
          </p:nvPr>
        </p:nvSpPr>
        <p:spPr/>
        <p:txBody>
          <a:bodyPr/>
          <a:lstStyle/>
          <a:p>
            <a:fld id="{80545E00-30BE-4039-A421-B7A8B4C171C3}" type="datetimeFigureOut">
              <a:rPr lang="en-ZA" smtClean="0"/>
              <a:t>2013/09/04</a:t>
            </a:fld>
            <a:endParaRPr lang="en-ZA"/>
          </a:p>
        </p:txBody>
      </p:sp>
      <p:sp>
        <p:nvSpPr>
          <p:cNvPr id="10" name="Slide Number Placeholder 9"/>
          <p:cNvSpPr>
            <a:spLocks noGrp="1"/>
          </p:cNvSpPr>
          <p:nvPr>
            <p:ph type="sldNum" sz="quarter" idx="11"/>
          </p:nvPr>
        </p:nvSpPr>
        <p:spPr/>
        <p:txBody>
          <a:bodyPr/>
          <a:lstStyle/>
          <a:p>
            <a:fld id="{99F97EC4-28C6-4FFA-927C-4079E8914050}" type="slidenum">
              <a:rPr lang="en-ZA" smtClean="0"/>
              <a:t>‹#›</a:t>
            </a:fld>
            <a:endParaRPr lang="en-ZA"/>
          </a:p>
        </p:txBody>
      </p:sp>
      <p:sp>
        <p:nvSpPr>
          <p:cNvPr id="11" name="Footer Placeholder 10"/>
          <p:cNvSpPr>
            <a:spLocks noGrp="1"/>
          </p:cNvSpPr>
          <p:nvPr>
            <p:ph type="ftr" sz="quarter" idx="12"/>
          </p:nvPr>
        </p:nvSpPr>
        <p:spPr/>
        <p:txBody>
          <a:bodyPr/>
          <a:lstStyle/>
          <a:p>
            <a:endParaRPr lang="en-ZA"/>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80545E00-30BE-4039-A421-B7A8B4C171C3}" type="datetimeFigureOut">
              <a:rPr lang="en-ZA" smtClean="0"/>
              <a:t>2013/09/04</a:t>
            </a:fld>
            <a:endParaRPr lang="en-ZA"/>
          </a:p>
        </p:txBody>
      </p:sp>
      <p:sp>
        <p:nvSpPr>
          <p:cNvPr id="9" name="Slide Number Placeholder 8"/>
          <p:cNvSpPr>
            <a:spLocks noGrp="1"/>
          </p:cNvSpPr>
          <p:nvPr>
            <p:ph type="sldNum" sz="quarter" idx="11"/>
          </p:nvPr>
        </p:nvSpPr>
        <p:spPr/>
        <p:txBody>
          <a:bodyPr/>
          <a:lstStyle/>
          <a:p>
            <a:fld id="{99F97EC4-28C6-4FFA-927C-4079E8914050}" type="slidenum">
              <a:rPr lang="en-ZA" smtClean="0"/>
              <a:t>‹#›</a:t>
            </a:fld>
            <a:endParaRPr lang="en-ZA"/>
          </a:p>
        </p:txBody>
      </p:sp>
      <p:sp>
        <p:nvSpPr>
          <p:cNvPr id="10" name="Footer Placeholder 9"/>
          <p:cNvSpPr>
            <a:spLocks noGrp="1"/>
          </p:cNvSpPr>
          <p:nvPr>
            <p:ph type="ftr" sz="quarter" idx="12"/>
          </p:nvPr>
        </p:nvSpPr>
        <p:spPr/>
        <p:txBody>
          <a:bodyPr/>
          <a:lstStyle/>
          <a:p>
            <a:endParaRPr lang="en-ZA"/>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80545E00-30BE-4039-A421-B7A8B4C171C3}" type="datetimeFigureOut">
              <a:rPr lang="en-ZA" smtClean="0"/>
              <a:t>2013/09/04</a:t>
            </a:fld>
            <a:endParaRPr lang="en-ZA"/>
          </a:p>
        </p:txBody>
      </p:sp>
      <p:sp>
        <p:nvSpPr>
          <p:cNvPr id="16" name="Slide Number Placeholder 15"/>
          <p:cNvSpPr>
            <a:spLocks noGrp="1"/>
          </p:cNvSpPr>
          <p:nvPr>
            <p:ph type="sldNum" sz="quarter" idx="11"/>
          </p:nvPr>
        </p:nvSpPr>
        <p:spPr/>
        <p:txBody>
          <a:bodyPr/>
          <a:lstStyle/>
          <a:p>
            <a:fld id="{99F97EC4-28C6-4FFA-927C-4079E8914050}" type="slidenum">
              <a:rPr lang="en-ZA" smtClean="0"/>
              <a:t>‹#›</a:t>
            </a:fld>
            <a:endParaRPr lang="en-ZA"/>
          </a:p>
        </p:txBody>
      </p:sp>
      <p:sp>
        <p:nvSpPr>
          <p:cNvPr id="17" name="Footer Placeholder 16"/>
          <p:cNvSpPr>
            <a:spLocks noGrp="1"/>
          </p:cNvSpPr>
          <p:nvPr>
            <p:ph type="ftr" sz="quarter" idx="12"/>
          </p:nvPr>
        </p:nvSpPr>
        <p:spPr/>
        <p:txBody>
          <a:bodyPr/>
          <a:lstStyle/>
          <a:p>
            <a:endParaRPr lang="en-ZA"/>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en-US" smtClean="0"/>
              <a:t>Click to edit Master title style</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Date Placeholder 15"/>
          <p:cNvSpPr>
            <a:spLocks noGrp="1"/>
          </p:cNvSpPr>
          <p:nvPr>
            <p:ph type="dt" sz="half" idx="10"/>
          </p:nvPr>
        </p:nvSpPr>
        <p:spPr/>
        <p:txBody>
          <a:bodyPr/>
          <a:lstStyle/>
          <a:p>
            <a:fld id="{80545E00-30BE-4039-A421-B7A8B4C171C3}" type="datetimeFigureOut">
              <a:rPr lang="en-ZA" smtClean="0"/>
              <a:t>2013/09/04</a:t>
            </a:fld>
            <a:endParaRPr lang="en-ZA"/>
          </a:p>
        </p:txBody>
      </p:sp>
      <p:sp>
        <p:nvSpPr>
          <p:cNvPr id="17" name="Slide Number Placeholder 16"/>
          <p:cNvSpPr>
            <a:spLocks noGrp="1"/>
          </p:cNvSpPr>
          <p:nvPr>
            <p:ph type="sldNum" sz="quarter" idx="11"/>
          </p:nvPr>
        </p:nvSpPr>
        <p:spPr/>
        <p:txBody>
          <a:bodyPr/>
          <a:lstStyle/>
          <a:p>
            <a:fld id="{99F97EC4-28C6-4FFA-927C-4079E8914050}" type="slidenum">
              <a:rPr lang="en-ZA" smtClean="0"/>
              <a:t>‹#›</a:t>
            </a:fld>
            <a:endParaRPr lang="en-ZA"/>
          </a:p>
        </p:txBody>
      </p:sp>
      <p:sp>
        <p:nvSpPr>
          <p:cNvPr id="18" name="Footer Placeholder 17"/>
          <p:cNvSpPr>
            <a:spLocks noGrp="1"/>
          </p:cNvSpPr>
          <p:nvPr>
            <p:ph type="ftr" sz="quarter" idx="12"/>
          </p:nvPr>
        </p:nvSpPr>
        <p:spPr/>
        <p:txBody>
          <a:bodyPr/>
          <a:lstStyle/>
          <a:p>
            <a:endParaRPr lang="en-ZA"/>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80545E00-30BE-4039-A421-B7A8B4C171C3}" type="datetimeFigureOut">
              <a:rPr lang="en-ZA" smtClean="0"/>
              <a:t>2013/09/04</a:t>
            </a:fld>
            <a:endParaRPr lang="en-ZA"/>
          </a:p>
        </p:txBody>
      </p:sp>
      <p:sp>
        <p:nvSpPr>
          <p:cNvPr id="14" name="Slide Number Placeholder 13"/>
          <p:cNvSpPr>
            <a:spLocks noGrp="1"/>
          </p:cNvSpPr>
          <p:nvPr>
            <p:ph type="sldNum" sz="quarter" idx="11"/>
          </p:nvPr>
        </p:nvSpPr>
        <p:spPr/>
        <p:txBody>
          <a:bodyPr/>
          <a:lstStyle/>
          <a:p>
            <a:fld id="{99F97EC4-28C6-4FFA-927C-4079E8914050}" type="slidenum">
              <a:rPr lang="en-ZA" smtClean="0"/>
              <a:t>‹#›</a:t>
            </a:fld>
            <a:endParaRPr lang="en-ZA"/>
          </a:p>
        </p:txBody>
      </p:sp>
      <p:sp>
        <p:nvSpPr>
          <p:cNvPr id="15" name="Footer Placeholder 14"/>
          <p:cNvSpPr>
            <a:spLocks noGrp="1"/>
          </p:cNvSpPr>
          <p:nvPr>
            <p:ph type="ftr" sz="quarter" idx="12"/>
          </p:nvPr>
        </p:nvSpPr>
        <p:spPr/>
        <p:txBody>
          <a:bodyPr/>
          <a:lstStyle/>
          <a:p>
            <a:endParaRPr lang="en-ZA"/>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80545E00-30BE-4039-A421-B7A8B4C171C3}" type="datetimeFigureOut">
              <a:rPr lang="en-ZA" smtClean="0"/>
              <a:t>2013/09/04</a:t>
            </a:fld>
            <a:endParaRPr lang="en-ZA"/>
          </a:p>
        </p:txBody>
      </p:sp>
      <p:sp>
        <p:nvSpPr>
          <p:cNvPr id="14" name="Slide Number Placeholder 13"/>
          <p:cNvSpPr>
            <a:spLocks noGrp="1"/>
          </p:cNvSpPr>
          <p:nvPr>
            <p:ph type="sldNum" sz="quarter" idx="11"/>
          </p:nvPr>
        </p:nvSpPr>
        <p:spPr/>
        <p:txBody>
          <a:bodyPr/>
          <a:lstStyle/>
          <a:p>
            <a:fld id="{99F97EC4-28C6-4FFA-927C-4079E8914050}" type="slidenum">
              <a:rPr lang="en-ZA" smtClean="0"/>
              <a:t>‹#›</a:t>
            </a:fld>
            <a:endParaRPr lang="en-ZA"/>
          </a:p>
        </p:txBody>
      </p:sp>
      <p:sp>
        <p:nvSpPr>
          <p:cNvPr id="15" name="Footer Placeholder 14"/>
          <p:cNvSpPr>
            <a:spLocks noGrp="1"/>
          </p:cNvSpPr>
          <p:nvPr>
            <p:ph type="ftr" sz="quarter" idx="12"/>
          </p:nvPr>
        </p:nvSpPr>
        <p:spPr/>
        <p:txBody>
          <a:bodyPr/>
          <a:lstStyle/>
          <a:p>
            <a:endParaRPr lang="en-ZA"/>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99F97EC4-28C6-4FFA-927C-4079E8914050}" type="slidenum">
              <a:rPr lang="en-ZA" smtClean="0"/>
              <a:t>‹#›</a:t>
            </a:fld>
            <a:endParaRPr lang="en-ZA"/>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80545E00-30BE-4039-A421-B7A8B4C171C3}" type="datetimeFigureOut">
              <a:rPr lang="en-ZA" smtClean="0"/>
              <a:t>2013/09/04</a:t>
            </a:fld>
            <a:endParaRPr lang="en-ZA"/>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en-ZA"/>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style>
          <a:lnRef idx="1">
            <a:schemeClr val="accent1"/>
          </a:lnRef>
          <a:fillRef idx="2">
            <a:schemeClr val="accent1"/>
          </a:fillRef>
          <a:effectRef idx="1">
            <a:schemeClr val="accent1"/>
          </a:effectRef>
          <a:fontRef idx="minor">
            <a:schemeClr val="dk1"/>
          </a:fontRef>
        </p:style>
        <p:txBody>
          <a:bodyPr>
            <a:normAutofit/>
          </a:bodyPr>
          <a:lstStyle/>
          <a:p>
            <a:r>
              <a:rPr lang="en-US" sz="2800" dirty="0" smtClean="0"/>
              <a:t>ENG1501</a:t>
            </a:r>
          </a:p>
          <a:p>
            <a:r>
              <a:rPr lang="en-US" sz="2800" dirty="0" smtClean="0"/>
              <a:t>Mrs. Lynne April</a:t>
            </a:r>
          </a:p>
          <a:p>
            <a:r>
              <a:rPr lang="en-US" sz="2800" dirty="0" smtClean="0"/>
              <a:t>QALitCT@unisa.ac.za</a:t>
            </a:r>
          </a:p>
          <a:p>
            <a:endParaRPr lang="en-ZA" dirty="0"/>
          </a:p>
        </p:txBody>
      </p:sp>
      <p:sp>
        <p:nvSpPr>
          <p:cNvPr id="2" name="Title 1"/>
          <p:cNvSpPr>
            <a:spLocks noGrp="1"/>
          </p:cNvSpPr>
          <p:nvPr>
            <p:ph type="title"/>
          </p:nvPr>
        </p:nvSpPr>
        <p:spPr/>
        <p:txBody>
          <a:bodyPr>
            <a:normAutofit/>
          </a:bodyPr>
          <a:lstStyle/>
          <a:p>
            <a:r>
              <a:rPr lang="en-US" dirty="0" smtClean="0"/>
              <a:t>ELEMENTS OF  POETRY</a:t>
            </a:r>
            <a:br>
              <a:rPr lang="en-US" dirty="0" smtClean="0"/>
            </a:br>
            <a:r>
              <a:rPr lang="en-US" dirty="0" smtClean="0"/>
              <a:t>AND </a:t>
            </a:r>
            <a:br>
              <a:rPr lang="en-US" dirty="0" smtClean="0"/>
            </a:br>
            <a:r>
              <a:rPr lang="en-US" dirty="0" smtClean="0"/>
              <a:t>THE LITERARY TIME LINE</a:t>
            </a:r>
            <a:endParaRPr lang="en-ZA" dirty="0"/>
          </a:p>
        </p:txBody>
      </p:sp>
    </p:spTree>
    <p:extLst>
      <p:ext uri="{BB962C8B-B14F-4D97-AF65-F5344CB8AC3E}">
        <p14:creationId xmlns:p14="http://schemas.microsoft.com/office/powerpoint/2010/main" val="36414711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Understand the importance of the Literary Period Timeline and how it contributes to analysis within context.</a:t>
            </a:r>
          </a:p>
          <a:p>
            <a:r>
              <a:rPr lang="en-US" dirty="0" smtClean="0"/>
              <a:t>Be mindful of the language change of poetry throughout the various periods.</a:t>
            </a:r>
          </a:p>
          <a:p>
            <a:r>
              <a:rPr lang="en-US" dirty="0" smtClean="0"/>
              <a:t>Understand how this contributes to the style of poetry and how meaning is created</a:t>
            </a:r>
          </a:p>
          <a:p>
            <a:endParaRPr lang="en-ZA" dirty="0"/>
          </a:p>
        </p:txBody>
      </p:sp>
      <p:sp>
        <p:nvSpPr>
          <p:cNvPr id="2" name="Title 1"/>
          <p:cNvSpPr>
            <a:spLocks noGrp="1"/>
          </p:cNvSpPr>
          <p:nvPr>
            <p:ph type="title"/>
          </p:nvPr>
        </p:nvSpPr>
        <p:spPr/>
        <p:txBody>
          <a:bodyPr/>
          <a:lstStyle/>
          <a:p>
            <a:r>
              <a:rPr lang="en-US" dirty="0" smtClean="0"/>
              <a:t>Outcomes</a:t>
            </a:r>
            <a:endParaRPr lang="en-ZA" dirty="0"/>
          </a:p>
        </p:txBody>
      </p:sp>
    </p:spTree>
    <p:extLst>
      <p:ext uri="{BB962C8B-B14F-4D97-AF65-F5344CB8AC3E}">
        <p14:creationId xmlns:p14="http://schemas.microsoft.com/office/powerpoint/2010/main" val="15176371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Know your Literary Period Timeline</a:t>
            </a:r>
          </a:p>
          <a:p>
            <a:r>
              <a:rPr lang="en-US" dirty="0" smtClean="0"/>
              <a:t>This is important for you to understand the historical background of the poem</a:t>
            </a:r>
          </a:p>
          <a:p>
            <a:r>
              <a:rPr lang="en-US" dirty="0" smtClean="0"/>
              <a:t>This provides the context or the parameters in which you have to analyze your poem. </a:t>
            </a:r>
          </a:p>
          <a:p>
            <a:endParaRPr lang="en-ZA" dirty="0"/>
          </a:p>
        </p:txBody>
      </p:sp>
      <p:sp>
        <p:nvSpPr>
          <p:cNvPr id="2" name="Title 1"/>
          <p:cNvSpPr>
            <a:spLocks noGrp="1"/>
          </p:cNvSpPr>
          <p:nvPr>
            <p:ph type="title"/>
          </p:nvPr>
        </p:nvSpPr>
        <p:spPr/>
        <p:txBody>
          <a:bodyPr>
            <a:normAutofit/>
          </a:bodyPr>
          <a:lstStyle/>
          <a:p>
            <a:r>
              <a:rPr lang="en-US" dirty="0" smtClean="0"/>
              <a:t>What Do I need to Know to Analyze a Poem?</a:t>
            </a:r>
            <a:endParaRPr lang="en-ZA" dirty="0"/>
          </a:p>
        </p:txBody>
      </p:sp>
    </p:spTree>
    <p:extLst>
      <p:ext uri="{BB962C8B-B14F-4D97-AF65-F5344CB8AC3E}">
        <p14:creationId xmlns:p14="http://schemas.microsoft.com/office/powerpoint/2010/main" val="8434667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4258816" cy="6192688"/>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r>
              <a:rPr lang="en-US" sz="2800" b="1" dirty="0"/>
              <a:t>The Medieval period to the introduction of printing </a:t>
            </a:r>
            <a:endParaRPr lang="en-US" sz="2800" dirty="0"/>
          </a:p>
          <a:p>
            <a:pPr marL="0" indent="0">
              <a:buNone/>
            </a:pPr>
            <a:r>
              <a:rPr lang="en-US" dirty="0"/>
              <a:t>This period runs from 1000 to the arrival of printed books in England in 1473. The timeline includes the only surviving manuscript of the Anglo Saxon poem </a:t>
            </a:r>
            <a:r>
              <a:rPr lang="en-US" i="1" dirty="0"/>
              <a:t>Beowulf</a:t>
            </a:r>
            <a:r>
              <a:rPr lang="en-US" dirty="0"/>
              <a:t>, one of the most famous poems in Old English, the language spoken in Anglo-Saxon England before the Norman Conquest. The manuscript is believed to have been written at the beginning of the 11th century, although the story had probably been passed down orally over many previous generations. </a:t>
            </a:r>
          </a:p>
          <a:p>
            <a:pPr marL="0" indent="0">
              <a:buNone/>
            </a:pPr>
            <a:r>
              <a:rPr lang="en-US" dirty="0"/>
              <a:t>From the Norman Conquest it took about 200 years for English to re-assert itself as a literary language, and the period 1000-1476 sees the development of the language from Old English, through Middle English, to the beginnings of Modern English. Low literacy rates meant that reading and writing were the province of few people, and much literature was delivered orally. Though the first book printed in English was produced in Bruges or Ghent in 1473, it was three years before William Caxton set up his printing press in Westminster </a:t>
            </a:r>
            <a:endParaRPr lang="en-ZA" dirty="0"/>
          </a:p>
        </p:txBody>
      </p:sp>
      <p:sp>
        <p:nvSpPr>
          <p:cNvPr id="2" name="Title 1"/>
          <p:cNvSpPr>
            <a:spLocks noGrp="1"/>
          </p:cNvSpPr>
          <p:nvPr>
            <p:ph type="title"/>
          </p:nvPr>
        </p:nvSpPr>
        <p:spPr/>
        <p:txBody>
          <a:bodyPr/>
          <a:lstStyle/>
          <a:p>
            <a:r>
              <a:rPr lang="en-US" dirty="0" smtClean="0"/>
              <a:t>Examples of Literary Periods</a:t>
            </a:r>
            <a:endParaRPr lang="en-ZA" dirty="0"/>
          </a:p>
        </p:txBody>
      </p:sp>
    </p:spTree>
    <p:extLst>
      <p:ext uri="{BB962C8B-B14F-4D97-AF65-F5344CB8AC3E}">
        <p14:creationId xmlns:p14="http://schemas.microsoft.com/office/powerpoint/2010/main" val="32362449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4474840" cy="6192688"/>
          </a:xfrm>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r>
              <a:rPr lang="en-US" sz="3200" b="1" dirty="0"/>
              <a:t>From Caxton until the death of Shakespeare </a:t>
            </a:r>
            <a:endParaRPr lang="en-US" sz="3200" dirty="0"/>
          </a:p>
          <a:p>
            <a:pPr marL="0" indent="0">
              <a:buNone/>
            </a:pPr>
            <a:r>
              <a:rPr lang="en-US" dirty="0"/>
              <a:t>This period covers the emergence of Modern English. Drama moves from the stalls in the marketplace to purpose-built theatres, producing some of the world’s greatest literature. The English language becomes the subject of study, and attempts are made to regulate grammar and spelling. New genres emerge: the sonnet, influenced by Italian Renaissance forms; the essay; and the first steps towards what will become the novel. The Reformation of the Church brings the translation of the Bible into English and the Book of Common Prayer in English. The comparative political stability at the beginning of the reign of Henry VIII and at end of Elizabeth’s reign sees the dominant role of music and literature at Court; Henry himself composed songs, while Elizabeth’s Protestant court saw the blossoming of cultural life. In the earlier context, More’s </a:t>
            </a:r>
            <a:r>
              <a:rPr lang="en-US" i="1" dirty="0"/>
              <a:t>Utopia </a:t>
            </a:r>
            <a:r>
              <a:rPr lang="en-US" dirty="0"/>
              <a:t>is illustrative of the type of intellectual argument encouraged by Henry’s own publication, </a:t>
            </a:r>
            <a:r>
              <a:rPr lang="en-US" i="1" dirty="0"/>
              <a:t>The </a:t>
            </a:r>
            <a:r>
              <a:rPr lang="en-US" i="1" dirty="0" err="1"/>
              <a:t>Defence</a:t>
            </a:r>
            <a:r>
              <a:rPr lang="en-US" i="1" dirty="0"/>
              <a:t> </a:t>
            </a:r>
            <a:r>
              <a:rPr lang="en-US" i="1" dirty="0" err="1"/>
              <a:t>ot</a:t>
            </a:r>
            <a:r>
              <a:rPr lang="en-US" i="1" dirty="0"/>
              <a:t> the Seven Sacraments, </a:t>
            </a:r>
            <a:r>
              <a:rPr lang="en-US" dirty="0"/>
              <a:t>the first publication by a reigning monarch for 650 years, while at Elizabeth’s court poetry and drama flourished. The growth of grammar schools led to an increase in general literacy. </a:t>
            </a:r>
            <a:endParaRPr lang="en-ZA" dirty="0"/>
          </a:p>
        </p:txBody>
      </p:sp>
      <p:sp>
        <p:nvSpPr>
          <p:cNvPr id="2" name="Title 1"/>
          <p:cNvSpPr>
            <a:spLocks noGrp="1"/>
          </p:cNvSpPr>
          <p:nvPr>
            <p:ph type="title"/>
          </p:nvPr>
        </p:nvSpPr>
        <p:spPr/>
        <p:txBody>
          <a:bodyPr/>
          <a:lstStyle/>
          <a:p>
            <a:r>
              <a:rPr lang="en-US" dirty="0" smtClean="0"/>
              <a:t>Examples of Literary Periods</a:t>
            </a:r>
            <a:endParaRPr lang="en-ZA" dirty="0"/>
          </a:p>
        </p:txBody>
      </p:sp>
    </p:spTree>
    <p:extLst>
      <p:ext uri="{BB962C8B-B14F-4D97-AF65-F5344CB8AC3E}">
        <p14:creationId xmlns:p14="http://schemas.microsoft.com/office/powerpoint/2010/main" val="32128918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4690864" cy="6192688"/>
          </a:xfrm>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r>
              <a:rPr lang="en-ZA" sz="3200" b="1" dirty="0"/>
              <a:t>The 17th century </a:t>
            </a:r>
            <a:endParaRPr lang="en-ZA" sz="3200" dirty="0"/>
          </a:p>
          <a:p>
            <a:pPr marL="0" indent="0">
              <a:buNone/>
            </a:pPr>
            <a:r>
              <a:rPr lang="en-US" dirty="0"/>
              <a:t>This section covers the turbulent period of the Civil War, the Restoration of the monarchy, and the 1688 revolution that severely curtailed the power of the Crown. Drama following Shakespeare flourishes, and following the suppression of the theatres during the Commonwealth, is revived during the Restoration. Metaphysical poetry explored the language’s potential for extended metaphors and witty paradoxes. Expressing the turmoil of the conflict between Crown and Parliament, pamphleteers express the range of political views of the time, and after the Restoration, journalists continue the debate. Milton’s epic poem </a:t>
            </a:r>
            <a:r>
              <a:rPr lang="en-US" i="1" dirty="0"/>
              <a:t>Paradise Lost </a:t>
            </a:r>
            <a:r>
              <a:rPr lang="en-US" dirty="0"/>
              <a:t>explores the intense personal religious experience which set Puritan against Anglican against Catholic. </a:t>
            </a:r>
          </a:p>
          <a:p>
            <a:pPr marL="0" indent="0">
              <a:buNone/>
            </a:pPr>
            <a:r>
              <a:rPr lang="en-US" dirty="0"/>
              <a:t>The novel form is developed in the works of John Bunyan and </a:t>
            </a:r>
            <a:r>
              <a:rPr lang="en-US" dirty="0" err="1"/>
              <a:t>Aphra</a:t>
            </a:r>
            <a:r>
              <a:rPr lang="en-US" dirty="0"/>
              <a:t> Benn. Dictionary-writers look at different kinds of English, and begin to explore the idea of standardization and ‘correct’ spelling. English is fully established as the language of literature and government, and reading becomes more widespread, with Samuel Pepys describing seeing a shepherd and his son reading from the Bible; foreign trade brings many new words into the language. London is rocked by plague and fire. Coffee becomes the country’s most fashionable drink, and coffee houses become hubs of social and cultural activity. </a:t>
            </a:r>
            <a:endParaRPr lang="en-ZA" dirty="0"/>
          </a:p>
        </p:txBody>
      </p:sp>
      <p:sp>
        <p:nvSpPr>
          <p:cNvPr id="2" name="Title 1"/>
          <p:cNvSpPr>
            <a:spLocks noGrp="1"/>
          </p:cNvSpPr>
          <p:nvPr>
            <p:ph type="title"/>
          </p:nvPr>
        </p:nvSpPr>
        <p:spPr/>
        <p:txBody>
          <a:bodyPr/>
          <a:lstStyle/>
          <a:p>
            <a:r>
              <a:rPr lang="en-US" dirty="0" smtClean="0"/>
              <a:t>Examples of Literary Periods</a:t>
            </a:r>
            <a:endParaRPr lang="en-ZA" dirty="0"/>
          </a:p>
        </p:txBody>
      </p:sp>
    </p:spTree>
    <p:extLst>
      <p:ext uri="{BB962C8B-B14F-4D97-AF65-F5344CB8AC3E}">
        <p14:creationId xmlns:p14="http://schemas.microsoft.com/office/powerpoint/2010/main" val="16319825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4690864" cy="6048672"/>
          </a:xfrm>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r>
              <a:rPr lang="en-US" sz="4600" dirty="0" smtClean="0"/>
              <a:t>18</a:t>
            </a:r>
            <a:r>
              <a:rPr lang="en-US" sz="4600" baseline="30000" dirty="0" smtClean="0"/>
              <a:t>th</a:t>
            </a:r>
            <a:r>
              <a:rPr lang="en-US" sz="4600" dirty="0" smtClean="0"/>
              <a:t> Century and The Romantics</a:t>
            </a:r>
          </a:p>
          <a:p>
            <a:endParaRPr lang="en-US" dirty="0"/>
          </a:p>
          <a:p>
            <a:pPr marL="0" indent="0">
              <a:buNone/>
            </a:pPr>
            <a:r>
              <a:rPr lang="en-US" dirty="0" smtClean="0"/>
              <a:t>Political </a:t>
            </a:r>
            <a:r>
              <a:rPr lang="en-US" dirty="0"/>
              <a:t>stability at home, apart from the mid-century Jacobean rebellion, protected by the growth of naval power, allowed increased economic and industrial activity, and increased trade abroad. While drama became less important, the novel form emerged, and began to explore social, philosophical and political themes. Vast social differences existed: the period saw the rise of slavery, the growth of criminal underclasses, and the rewriting of social codes. The beginnings of the industrial revolution moved people away from agricultural work and into factory </a:t>
            </a:r>
            <a:r>
              <a:rPr lang="en-US" dirty="0" err="1"/>
              <a:t>labour</a:t>
            </a:r>
            <a:r>
              <a:rPr lang="en-US" dirty="0"/>
              <a:t>. Towards the end of the period, radical thought influenced by the French Revolution brought the end of slavery, the rise of unionism, and challenges to the limitations of the voting system. The Romantic poets, much influenced by the political turmoil of the late 18th century, took as their subjects imagination, nature, social observation and mysticism. Literary criticism grew, aspects of English such as grammar, spelling and pronunciation became major subjects of study, and the essay form was used to discuss social and philosophical matters. </a:t>
            </a:r>
            <a:endParaRPr lang="en-ZA" dirty="0"/>
          </a:p>
        </p:txBody>
      </p:sp>
      <p:sp>
        <p:nvSpPr>
          <p:cNvPr id="2" name="Title 1"/>
          <p:cNvSpPr>
            <a:spLocks noGrp="1"/>
          </p:cNvSpPr>
          <p:nvPr>
            <p:ph type="title"/>
          </p:nvPr>
        </p:nvSpPr>
        <p:spPr/>
        <p:txBody>
          <a:bodyPr/>
          <a:lstStyle/>
          <a:p>
            <a:r>
              <a:rPr lang="en-US" dirty="0" smtClean="0"/>
              <a:t>Examples of Literary Periods</a:t>
            </a:r>
            <a:endParaRPr lang="en-ZA" dirty="0"/>
          </a:p>
        </p:txBody>
      </p:sp>
    </p:spTree>
    <p:extLst>
      <p:ext uri="{BB962C8B-B14F-4D97-AF65-F5344CB8AC3E}">
        <p14:creationId xmlns:p14="http://schemas.microsoft.com/office/powerpoint/2010/main" val="3577669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5122912" cy="6264696"/>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r>
              <a:rPr lang="en-ZA" sz="5300" b="1" dirty="0"/>
              <a:t>The 19th century </a:t>
            </a:r>
            <a:endParaRPr lang="en-ZA" sz="5300" dirty="0"/>
          </a:p>
          <a:p>
            <a:pPr marL="0" indent="0">
              <a:buNone/>
            </a:pPr>
            <a:r>
              <a:rPr lang="en-US" dirty="0"/>
              <a:t>The 19th century saw the growth of the novel as a medium of social criticism and psychological exploration of the individual. Historical and detective novels became popular, and from mid-century many works were published in installments in magazines. Women writers pushed the possibilities of the novel forward, particularly considering the position of women in a society where marriage largely governed women’s roles and possibilities. At the end of the century there was a resurgence in drama, with works exploring social and political themes. Journalism and advertising grew rapidly, with the vast increase in improved communications and manufactured goods. With greater travel people became aware of identities within the British Isles, and the use of dialect in literature became more widespread. Mass entertainment required mass publicity; and political awareness, sometimes violent, was supported by a greater market for political writing. With the growth of the British Empire, English was being taken to every area of the globe, while the beginning of what would be the Oxford English Dictionary shows the language being studied scientifically and comprehensively at home. </a:t>
            </a:r>
            <a:endParaRPr lang="en-ZA" dirty="0"/>
          </a:p>
        </p:txBody>
      </p:sp>
      <p:sp>
        <p:nvSpPr>
          <p:cNvPr id="2" name="Title 1"/>
          <p:cNvSpPr>
            <a:spLocks noGrp="1"/>
          </p:cNvSpPr>
          <p:nvPr>
            <p:ph type="title"/>
          </p:nvPr>
        </p:nvSpPr>
        <p:spPr/>
        <p:txBody>
          <a:bodyPr/>
          <a:lstStyle/>
          <a:p>
            <a:r>
              <a:rPr lang="en-US" dirty="0" smtClean="0"/>
              <a:t>Examples of Literary Periods</a:t>
            </a:r>
            <a:endParaRPr lang="en-ZA" dirty="0"/>
          </a:p>
        </p:txBody>
      </p:sp>
    </p:spTree>
    <p:extLst>
      <p:ext uri="{BB962C8B-B14F-4D97-AF65-F5344CB8AC3E}">
        <p14:creationId xmlns:p14="http://schemas.microsoft.com/office/powerpoint/2010/main" val="21899713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r>
              <a:rPr lang="en-ZA" sz="3400" b="1" dirty="0"/>
              <a:t>The 20th century </a:t>
            </a:r>
            <a:endParaRPr lang="en-ZA" sz="3400" dirty="0"/>
          </a:p>
          <a:p>
            <a:pPr marL="0" indent="0">
              <a:buNone/>
            </a:pPr>
            <a:r>
              <a:rPr lang="en-US" dirty="0"/>
              <a:t>Drama after the First World War becomes an </a:t>
            </a:r>
            <a:r>
              <a:rPr lang="en-US" dirty="0" err="1"/>
              <a:t>avant</a:t>
            </a:r>
            <a:r>
              <a:rPr lang="en-US" dirty="0"/>
              <a:t> </a:t>
            </a:r>
            <a:r>
              <a:rPr lang="en-US" dirty="0" err="1"/>
              <a:t>garde</a:t>
            </a:r>
            <a:r>
              <a:rPr lang="en-US" dirty="0"/>
              <a:t> medium, pushing forward the boundaries of narrative and dialogue away from realism. The century begins with the suffragette movement, and ends with English as a medium for post-colonial writing in novels, poetry and drama. Journalism reaches everyone, through magazines, newspapers, then radio and television. Among cross-influences, film and the novel feed each other, and poets use the iconoclasm of modernist art in making visual poetry. </a:t>
            </a:r>
            <a:endParaRPr lang="en-ZA" dirty="0"/>
          </a:p>
        </p:txBody>
      </p:sp>
      <p:sp>
        <p:nvSpPr>
          <p:cNvPr id="2" name="Title 1"/>
          <p:cNvSpPr>
            <a:spLocks noGrp="1"/>
          </p:cNvSpPr>
          <p:nvPr>
            <p:ph type="title"/>
          </p:nvPr>
        </p:nvSpPr>
        <p:spPr/>
        <p:txBody>
          <a:bodyPr/>
          <a:lstStyle/>
          <a:p>
            <a:r>
              <a:rPr lang="en-US" dirty="0" smtClean="0"/>
              <a:t>Examples of Literary Periods</a:t>
            </a:r>
            <a:endParaRPr lang="en-ZA" dirty="0"/>
          </a:p>
        </p:txBody>
      </p:sp>
    </p:spTree>
    <p:extLst>
      <p:ext uri="{BB962C8B-B14F-4D97-AF65-F5344CB8AC3E}">
        <p14:creationId xmlns:p14="http://schemas.microsoft.com/office/powerpoint/2010/main" val="38994230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r>
              <a:rPr lang="en-US" dirty="0" smtClean="0"/>
              <a:t>Structure and Poetry:</a:t>
            </a:r>
          </a:p>
          <a:p>
            <a:r>
              <a:rPr lang="en-US" dirty="0" smtClean="0"/>
              <a:t>Stanza</a:t>
            </a:r>
          </a:p>
          <a:p>
            <a:r>
              <a:rPr lang="en-US" dirty="0" smtClean="0"/>
              <a:t>Form</a:t>
            </a:r>
          </a:p>
          <a:p>
            <a:r>
              <a:rPr lang="en-US" dirty="0" smtClean="0"/>
              <a:t>Sound Patterns:</a:t>
            </a:r>
          </a:p>
          <a:p>
            <a:r>
              <a:rPr lang="en-US" dirty="0" smtClean="0"/>
              <a:t>Rhyme</a:t>
            </a:r>
          </a:p>
          <a:p>
            <a:r>
              <a:rPr lang="en-US" dirty="0" smtClean="0"/>
              <a:t>Rhythm and Meter</a:t>
            </a:r>
          </a:p>
          <a:p>
            <a:r>
              <a:rPr lang="en-US" dirty="0" smtClean="0"/>
              <a:t>Number of Feet</a:t>
            </a:r>
          </a:p>
          <a:p>
            <a:r>
              <a:rPr lang="en-US" dirty="0" smtClean="0"/>
              <a:t>Irregularity</a:t>
            </a:r>
          </a:p>
          <a:p>
            <a:r>
              <a:rPr lang="en-US" dirty="0" smtClean="0"/>
              <a:t>Blank Verse</a:t>
            </a:r>
          </a:p>
          <a:p>
            <a:r>
              <a:rPr lang="en-US" dirty="0" smtClean="0"/>
              <a:t>Free Verse</a:t>
            </a:r>
          </a:p>
          <a:p>
            <a:endParaRPr lang="en-US" dirty="0" smtClean="0"/>
          </a:p>
        </p:txBody>
      </p:sp>
      <p:sp>
        <p:nvSpPr>
          <p:cNvPr id="2" name="Title 1"/>
          <p:cNvSpPr>
            <a:spLocks noGrp="1"/>
          </p:cNvSpPr>
          <p:nvPr>
            <p:ph type="title"/>
          </p:nvPr>
        </p:nvSpPr>
        <p:spPr/>
        <p:txBody>
          <a:bodyPr/>
          <a:lstStyle/>
          <a:p>
            <a:r>
              <a:rPr lang="en-US" dirty="0" smtClean="0"/>
              <a:t>Elements of Poetry </a:t>
            </a:r>
            <a:endParaRPr lang="en-ZA" dirty="0"/>
          </a:p>
        </p:txBody>
      </p:sp>
    </p:spTree>
    <p:extLst>
      <p:ext uri="{BB962C8B-B14F-4D97-AF65-F5344CB8AC3E}">
        <p14:creationId xmlns:p14="http://schemas.microsoft.com/office/powerpoint/2010/main" val="35975053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r>
              <a:rPr lang="en-US" dirty="0"/>
              <a:t>couplet (2 lines)</a:t>
            </a:r>
            <a:r>
              <a:rPr lang="en-US" dirty="0" smtClean="0"/>
              <a:t> </a:t>
            </a:r>
          </a:p>
          <a:p>
            <a:r>
              <a:rPr lang="en-US" dirty="0" err="1"/>
              <a:t>tercet</a:t>
            </a:r>
            <a:r>
              <a:rPr lang="en-US" dirty="0"/>
              <a:t> (3 lines)</a:t>
            </a:r>
            <a:r>
              <a:rPr lang="en-US" dirty="0" smtClean="0"/>
              <a:t> </a:t>
            </a:r>
          </a:p>
          <a:p>
            <a:r>
              <a:rPr lang="en-US" dirty="0"/>
              <a:t>quatrain (4 lines)</a:t>
            </a:r>
            <a:r>
              <a:rPr lang="en-US" dirty="0" smtClean="0"/>
              <a:t> </a:t>
            </a:r>
          </a:p>
          <a:p>
            <a:r>
              <a:rPr lang="en-US" dirty="0" err="1"/>
              <a:t>cinquain</a:t>
            </a:r>
            <a:r>
              <a:rPr lang="en-US" dirty="0"/>
              <a:t> (5 lines)</a:t>
            </a:r>
            <a:r>
              <a:rPr lang="en-US" dirty="0" smtClean="0"/>
              <a:t> </a:t>
            </a:r>
          </a:p>
          <a:p>
            <a:r>
              <a:rPr lang="en-US" dirty="0"/>
              <a:t>sestet (6 lines) (sometimes it's called a </a:t>
            </a:r>
            <a:r>
              <a:rPr lang="en-US" dirty="0" err="1"/>
              <a:t>sexain</a:t>
            </a:r>
            <a:r>
              <a:rPr lang="en-US" dirty="0"/>
              <a:t>)</a:t>
            </a:r>
            <a:r>
              <a:rPr lang="en-US" dirty="0" smtClean="0"/>
              <a:t> </a:t>
            </a:r>
          </a:p>
          <a:p>
            <a:r>
              <a:rPr lang="en-US" dirty="0"/>
              <a:t>septet (7 lines)</a:t>
            </a:r>
            <a:r>
              <a:rPr lang="en-US" dirty="0" smtClean="0"/>
              <a:t> </a:t>
            </a:r>
          </a:p>
          <a:p>
            <a:r>
              <a:rPr lang="en-US" dirty="0"/>
              <a:t>octave (8 lines</a:t>
            </a:r>
            <a:endParaRPr lang="en-US" dirty="0" smtClean="0"/>
          </a:p>
          <a:p>
            <a:endParaRPr lang="en-ZA" dirty="0"/>
          </a:p>
        </p:txBody>
      </p:sp>
      <p:sp>
        <p:nvSpPr>
          <p:cNvPr id="2" name="Title 1"/>
          <p:cNvSpPr>
            <a:spLocks noGrp="1"/>
          </p:cNvSpPr>
          <p:nvPr>
            <p:ph type="title"/>
          </p:nvPr>
        </p:nvSpPr>
        <p:spPr/>
        <p:txBody>
          <a:bodyPr>
            <a:normAutofit/>
          </a:bodyPr>
          <a:lstStyle/>
          <a:p>
            <a:r>
              <a:rPr lang="en-US" dirty="0" smtClean="0"/>
              <a:t>Stanzas</a:t>
            </a:r>
            <a:endParaRPr lang="en-ZA" dirty="0"/>
          </a:p>
        </p:txBody>
      </p:sp>
    </p:spTree>
    <p:extLst>
      <p:ext uri="{BB962C8B-B14F-4D97-AF65-F5344CB8AC3E}">
        <p14:creationId xmlns:p14="http://schemas.microsoft.com/office/powerpoint/2010/main" val="30188275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r>
              <a:rPr lang="en-US" b="1" dirty="0"/>
              <a:t>1. Lyric Poetry:</a:t>
            </a:r>
            <a:r>
              <a:rPr lang="en-US" dirty="0"/>
              <a:t> It is any poem with one speaker (not necessarily the poet) who expresses </a:t>
            </a:r>
            <a:r>
              <a:rPr lang="en-US" b="1" dirty="0"/>
              <a:t>strong thoughts and feelings</a:t>
            </a:r>
            <a:r>
              <a:rPr lang="en-US" dirty="0"/>
              <a:t>. Most poems, especially modern ones, are lyric poems. </a:t>
            </a:r>
            <a:br>
              <a:rPr lang="en-US" dirty="0"/>
            </a:br>
            <a:r>
              <a:rPr lang="en-US" dirty="0"/>
              <a:t/>
            </a:r>
            <a:br>
              <a:rPr lang="en-US" dirty="0"/>
            </a:br>
            <a:r>
              <a:rPr lang="en-US" dirty="0"/>
              <a:t/>
            </a:r>
            <a:br>
              <a:rPr lang="en-US" dirty="0"/>
            </a:br>
            <a:r>
              <a:rPr lang="en-US" b="1" dirty="0"/>
              <a:t>2. Narrative Poem:</a:t>
            </a:r>
            <a:r>
              <a:rPr lang="en-US" dirty="0"/>
              <a:t> It is a poem that </a:t>
            </a:r>
            <a:r>
              <a:rPr lang="en-US" b="1" dirty="0"/>
              <a:t>tells a story</a:t>
            </a:r>
            <a:r>
              <a:rPr lang="en-US" dirty="0"/>
              <a:t>; its structure resembles the plot line of a story [i.e. the introduction of conflict and characters, rising action, climax and the denouement].</a:t>
            </a:r>
            <a:br>
              <a:rPr lang="en-US" dirty="0"/>
            </a:br>
            <a:r>
              <a:rPr lang="en-US" dirty="0"/>
              <a:t/>
            </a:r>
            <a:br>
              <a:rPr lang="en-US" dirty="0"/>
            </a:br>
            <a:r>
              <a:rPr lang="en-US" dirty="0"/>
              <a:t/>
            </a:r>
            <a:br>
              <a:rPr lang="en-US" dirty="0"/>
            </a:br>
            <a:r>
              <a:rPr lang="en-US" b="1" dirty="0"/>
              <a:t>3. Descriptive Poem:</a:t>
            </a:r>
            <a:r>
              <a:rPr lang="en-US" dirty="0"/>
              <a:t> It is a poem that </a:t>
            </a:r>
            <a:r>
              <a:rPr lang="en-US" b="1" dirty="0"/>
              <a:t>describes the world</a:t>
            </a:r>
            <a:r>
              <a:rPr lang="en-US" dirty="0"/>
              <a:t> that surrounds the speaker. It uses elaborate imagery and adjectives. While emotional, it is more "outward-focused" than lyric poetry, which is more personal and introspective. </a:t>
            </a:r>
            <a:br>
              <a:rPr lang="en-US" dirty="0"/>
            </a:br>
            <a:endParaRPr lang="en-ZA" dirty="0"/>
          </a:p>
        </p:txBody>
      </p:sp>
      <p:sp>
        <p:nvSpPr>
          <p:cNvPr id="2" name="Title 1"/>
          <p:cNvSpPr>
            <a:spLocks noGrp="1"/>
          </p:cNvSpPr>
          <p:nvPr>
            <p:ph type="title"/>
          </p:nvPr>
        </p:nvSpPr>
        <p:spPr/>
        <p:txBody>
          <a:bodyPr/>
          <a:lstStyle/>
          <a:p>
            <a:r>
              <a:rPr lang="en-US" dirty="0" smtClean="0"/>
              <a:t>Form</a:t>
            </a:r>
            <a:endParaRPr lang="en-ZA" dirty="0"/>
          </a:p>
        </p:txBody>
      </p:sp>
    </p:spTree>
    <p:extLst>
      <p:ext uri="{BB962C8B-B14F-4D97-AF65-F5344CB8AC3E}">
        <p14:creationId xmlns:p14="http://schemas.microsoft.com/office/powerpoint/2010/main" val="28325261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996136"/>
          </a:xfrm>
        </p:spPr>
        <p:style>
          <a:lnRef idx="1">
            <a:schemeClr val="accent1"/>
          </a:lnRef>
          <a:fillRef idx="2">
            <a:schemeClr val="accent1"/>
          </a:fillRef>
          <a:effectRef idx="1">
            <a:schemeClr val="accent1"/>
          </a:effectRef>
          <a:fontRef idx="minor">
            <a:schemeClr val="dk1"/>
          </a:fontRef>
        </p:style>
        <p:txBody>
          <a:bodyPr>
            <a:normAutofit fontScale="62500" lnSpcReduction="20000"/>
          </a:bodyPr>
          <a:lstStyle/>
          <a:p>
            <a:r>
              <a:rPr lang="en-US" b="1" dirty="0"/>
              <a:t>Ode: </a:t>
            </a:r>
            <a:r>
              <a:rPr lang="en-US" dirty="0"/>
              <a:t>It is usually a </a:t>
            </a:r>
            <a:r>
              <a:rPr lang="en-US" b="1" dirty="0"/>
              <a:t>lyric</a:t>
            </a:r>
            <a:r>
              <a:rPr lang="en-US" dirty="0"/>
              <a:t> poem of moderate length, with a serious subject, an elevated style, and an elaborate stanza pattern.</a:t>
            </a:r>
            <a:endParaRPr lang="en-US" dirty="0" smtClean="0"/>
          </a:p>
          <a:p>
            <a:r>
              <a:rPr lang="en-US" b="1" dirty="0"/>
              <a:t>Elegy: </a:t>
            </a:r>
            <a:r>
              <a:rPr lang="en-US" dirty="0"/>
              <a:t>It is a </a:t>
            </a:r>
            <a:r>
              <a:rPr lang="en-US" b="1" dirty="0"/>
              <a:t>lyric</a:t>
            </a:r>
            <a:r>
              <a:rPr lang="en-US" dirty="0"/>
              <a:t> poem that mourns the dead. </a:t>
            </a:r>
            <a:r>
              <a:rPr lang="en-US" dirty="0" smtClean="0"/>
              <a:t>It </a:t>
            </a:r>
            <a:r>
              <a:rPr lang="en-US" dirty="0"/>
              <a:t>has no set metric or </a:t>
            </a:r>
            <a:r>
              <a:rPr lang="en-US" dirty="0" err="1"/>
              <a:t>stanzaic</a:t>
            </a:r>
            <a:r>
              <a:rPr lang="en-US" dirty="0"/>
              <a:t> pattern, but it usually begins by reminiscing about the dead person, then laments the reason for the death, and then resolves the grief by concluding that death leads to immortality. It often uses "apostrophe" (calling out to the dead person) as a literary technique. It can have a fairly formal style, and sound similar to an ode.</a:t>
            </a:r>
            <a:br>
              <a:rPr lang="en-US" dirty="0"/>
            </a:br>
            <a:r>
              <a:rPr lang="en-US" dirty="0"/>
              <a:t/>
            </a:r>
            <a:br>
              <a:rPr lang="en-US" dirty="0"/>
            </a:br>
            <a:r>
              <a:rPr lang="en-US" b="1" dirty="0"/>
              <a:t>Sonne</a:t>
            </a:r>
            <a:r>
              <a:rPr lang="en-US" dirty="0"/>
              <a:t>t: It is a </a:t>
            </a:r>
            <a:r>
              <a:rPr lang="en-US" b="1" dirty="0"/>
              <a:t>lyric</a:t>
            </a:r>
            <a:r>
              <a:rPr lang="en-US" dirty="0"/>
              <a:t> poem consisting of 14 lines and, in the English version, is usually written in iambic pentameter. There are two basic kinds of sonnets: the Italian (or Petrarchan) sonnet and the Shakespearean (or Elizabethan/English) sonnet. The Italian/Petrarchan sonnet is named after Petrarch, an Italian Renaissance poet. The Petrarchan sonnet consists of an octave (eight lines) and a sestet (six lines). The Shakespearean sonnet consists of three quatrains (four lines each) and a concluding couplet (two lines). The Petrarchan sonnet tends to divide the thought into two parts (argument and conclusion); the Shakespearean, into four (the final couplet is the summary).</a:t>
            </a:r>
            <a:br>
              <a:rPr lang="en-US" dirty="0"/>
            </a:br>
            <a:r>
              <a:rPr lang="en-US" dirty="0"/>
              <a:t/>
            </a:r>
            <a:br>
              <a:rPr lang="en-US" dirty="0"/>
            </a:br>
            <a:r>
              <a:rPr lang="en-US" b="1" dirty="0"/>
              <a:t>Ballad: </a:t>
            </a:r>
            <a:r>
              <a:rPr lang="en-US" dirty="0"/>
              <a:t>It is a </a:t>
            </a:r>
            <a:r>
              <a:rPr lang="en-US" b="1" dirty="0"/>
              <a:t>narrative</a:t>
            </a:r>
            <a:r>
              <a:rPr lang="en-US" dirty="0"/>
              <a:t> poem that has a musical rhythm and can be sung. A ballad is usually organized into quatrains or </a:t>
            </a:r>
            <a:r>
              <a:rPr lang="en-US" dirty="0" err="1"/>
              <a:t>cinquains</a:t>
            </a:r>
            <a:r>
              <a:rPr lang="en-US" dirty="0"/>
              <a:t>, has a simple rhythm structure, and tells the tales of ordinary people.</a:t>
            </a:r>
            <a:br>
              <a:rPr lang="en-US" dirty="0"/>
            </a:br>
            <a:r>
              <a:rPr lang="en-US" dirty="0"/>
              <a:t/>
            </a:r>
            <a:br>
              <a:rPr lang="en-US" dirty="0"/>
            </a:br>
            <a:r>
              <a:rPr lang="en-US" b="1" dirty="0"/>
              <a:t>Epic: </a:t>
            </a:r>
            <a:r>
              <a:rPr lang="en-US" dirty="0"/>
              <a:t>It is a long </a:t>
            </a:r>
            <a:r>
              <a:rPr lang="en-US" b="1" dirty="0"/>
              <a:t>narrative</a:t>
            </a:r>
            <a:r>
              <a:rPr lang="en-US" dirty="0"/>
              <a:t> poem in elevated style recounting the deeds of a legendary or historical hero.     </a:t>
            </a:r>
            <a:endParaRPr lang="en-US" dirty="0" smtClean="0"/>
          </a:p>
          <a:p>
            <a:endParaRPr lang="en-ZA" dirty="0"/>
          </a:p>
        </p:txBody>
      </p:sp>
      <p:sp>
        <p:nvSpPr>
          <p:cNvPr id="2" name="Title 1"/>
          <p:cNvSpPr>
            <a:spLocks noGrp="1"/>
          </p:cNvSpPr>
          <p:nvPr>
            <p:ph type="title"/>
          </p:nvPr>
        </p:nvSpPr>
        <p:spPr/>
        <p:txBody>
          <a:bodyPr/>
          <a:lstStyle/>
          <a:p>
            <a:r>
              <a:rPr lang="en-US" dirty="0" smtClean="0"/>
              <a:t>Subcategories of the 3 Styles</a:t>
            </a:r>
            <a:endParaRPr lang="en-ZA" dirty="0"/>
          </a:p>
        </p:txBody>
      </p:sp>
    </p:spTree>
    <p:extLst>
      <p:ext uri="{BB962C8B-B14F-4D97-AF65-F5344CB8AC3E}">
        <p14:creationId xmlns:p14="http://schemas.microsoft.com/office/powerpoint/2010/main" val="1513061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4834880" cy="5721499"/>
          </a:xfrm>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r>
              <a:rPr lang="en-US" dirty="0"/>
              <a:t>Three other elements of poetry are </a:t>
            </a:r>
            <a:r>
              <a:rPr lang="en-US" b="1" dirty="0"/>
              <a:t>rhyme scheme</a:t>
            </a:r>
            <a:r>
              <a:rPr lang="en-US" dirty="0"/>
              <a:t>, </a:t>
            </a:r>
            <a:r>
              <a:rPr lang="en-US" b="1" dirty="0"/>
              <a:t>meter</a:t>
            </a:r>
            <a:r>
              <a:rPr lang="en-US" dirty="0"/>
              <a:t> (</a:t>
            </a:r>
            <a:r>
              <a:rPr lang="en-US" dirty="0" err="1"/>
              <a:t>ie</a:t>
            </a:r>
            <a:r>
              <a:rPr lang="en-US" dirty="0"/>
              <a:t>. regular rhythm) and </a:t>
            </a:r>
            <a:r>
              <a:rPr lang="en-US" b="1" dirty="0"/>
              <a:t>word sounds</a:t>
            </a:r>
            <a:r>
              <a:rPr lang="en-US" dirty="0"/>
              <a:t> (like alliteration). These are sometimes collectively called </a:t>
            </a:r>
            <a:r>
              <a:rPr lang="en-US" b="1" dirty="0"/>
              <a:t>sound play</a:t>
            </a:r>
            <a:r>
              <a:rPr lang="en-US" dirty="0"/>
              <a:t> because they take advantage of the </a:t>
            </a:r>
            <a:r>
              <a:rPr lang="en-US" dirty="0" err="1"/>
              <a:t>performative</a:t>
            </a:r>
            <a:r>
              <a:rPr lang="en-US" dirty="0"/>
              <a:t>, spoken nature of poetry.</a:t>
            </a:r>
            <a:br>
              <a:rPr lang="en-US" dirty="0"/>
            </a:br>
            <a:r>
              <a:rPr lang="en-US" dirty="0"/>
              <a:t> </a:t>
            </a:r>
            <a:endParaRPr lang="en-US" dirty="0" smtClean="0"/>
          </a:p>
          <a:p>
            <a:r>
              <a:rPr lang="en-US" b="1" dirty="0"/>
              <a:t>RHYME</a:t>
            </a:r>
            <a:br>
              <a:rPr lang="en-US" b="1" dirty="0"/>
            </a:br>
            <a:r>
              <a:rPr lang="en-US" dirty="0"/>
              <a:t> </a:t>
            </a:r>
            <a:endParaRPr lang="en-US" dirty="0" smtClean="0"/>
          </a:p>
          <a:p>
            <a:r>
              <a:rPr lang="en-US" dirty="0"/>
              <a:t>Rhyme is the repetition of similar sounds. In poetry, the most common kind of rhyme is the </a:t>
            </a:r>
            <a:r>
              <a:rPr lang="en-US" b="1" dirty="0"/>
              <a:t>end rhyme</a:t>
            </a:r>
            <a:r>
              <a:rPr lang="en-US" dirty="0"/>
              <a:t>, which occurs at the end of two or more lines. It is usually identified with lower case letters, and a new letter is used to identify each new end sound. Take a look at the rhyme scheme for the following poem :</a:t>
            </a:r>
            <a:br>
              <a:rPr lang="en-US" dirty="0"/>
            </a:br>
            <a:r>
              <a:rPr lang="en-US" dirty="0"/>
              <a:t> </a:t>
            </a:r>
            <a:endParaRPr lang="en-US" dirty="0" smtClean="0"/>
          </a:p>
          <a:p>
            <a:r>
              <a:rPr lang="en-US" i="1" dirty="0"/>
              <a:t>I saw a fairy in the </a:t>
            </a:r>
            <a:r>
              <a:rPr lang="en-US" b="1" i="1" dirty="0"/>
              <a:t>wood</a:t>
            </a:r>
            <a:r>
              <a:rPr lang="en-US" i="1" dirty="0"/>
              <a:t>,</a:t>
            </a:r>
            <a:br>
              <a:rPr lang="en-US" i="1" dirty="0"/>
            </a:br>
            <a:r>
              <a:rPr lang="en-US" i="1" dirty="0"/>
              <a:t>He was dressed all in </a:t>
            </a:r>
            <a:r>
              <a:rPr lang="en-US" b="1" i="1" dirty="0"/>
              <a:t>green</a:t>
            </a:r>
            <a:r>
              <a:rPr lang="en-US" i="1" dirty="0"/>
              <a:t>.</a:t>
            </a:r>
            <a:br>
              <a:rPr lang="en-US" i="1" dirty="0"/>
            </a:br>
            <a:r>
              <a:rPr lang="en-US" i="1" dirty="0"/>
              <a:t>He drew his sword while I just </a:t>
            </a:r>
            <a:r>
              <a:rPr lang="en-US" b="1" i="1" dirty="0"/>
              <a:t>stood</a:t>
            </a:r>
            <a:r>
              <a:rPr lang="en-US" i="1" dirty="0"/>
              <a:t>,</a:t>
            </a:r>
            <a:br>
              <a:rPr lang="en-US" i="1" dirty="0"/>
            </a:br>
            <a:r>
              <a:rPr lang="en-US" i="1" dirty="0"/>
              <a:t>And realized I'd been </a:t>
            </a:r>
            <a:r>
              <a:rPr lang="en-US" b="1" i="1" dirty="0"/>
              <a:t>seen</a:t>
            </a:r>
            <a:r>
              <a:rPr lang="en-US" i="1" dirty="0"/>
              <a:t>.</a:t>
            </a:r>
            <a:br>
              <a:rPr lang="en-US" i="1" dirty="0"/>
            </a:br>
            <a:r>
              <a:rPr lang="en-US" dirty="0"/>
              <a:t> </a:t>
            </a:r>
            <a:endParaRPr lang="en-US" dirty="0" smtClean="0"/>
          </a:p>
          <a:p>
            <a:r>
              <a:rPr lang="en-US" dirty="0"/>
              <a:t>The rhyme scheme of the poem is </a:t>
            </a:r>
            <a:r>
              <a:rPr lang="en-US" b="1" dirty="0" err="1"/>
              <a:t>abab</a:t>
            </a:r>
            <a:r>
              <a:rPr lang="en-US" dirty="0"/>
              <a:t>. </a:t>
            </a:r>
            <a:endParaRPr lang="en-US" dirty="0" smtClean="0"/>
          </a:p>
          <a:p>
            <a:r>
              <a:rPr lang="en-US" dirty="0" smtClean="0"/>
              <a:t>.</a:t>
            </a:r>
          </a:p>
          <a:p>
            <a:r>
              <a:rPr lang="en-US" b="1" dirty="0"/>
              <a:t>Internal rhyme</a:t>
            </a:r>
            <a:r>
              <a:rPr lang="en-US" dirty="0"/>
              <a:t> occurs in the middle of a line, as in these lines from Coleridge, "In mist or cl</a:t>
            </a:r>
            <a:r>
              <a:rPr lang="en-US" b="1" dirty="0"/>
              <a:t>oud</a:t>
            </a:r>
            <a:r>
              <a:rPr lang="en-US" dirty="0"/>
              <a:t>, on mast or shr</a:t>
            </a:r>
            <a:r>
              <a:rPr lang="en-US" b="1" dirty="0"/>
              <a:t>oud</a:t>
            </a:r>
            <a:r>
              <a:rPr lang="en-US" dirty="0"/>
              <a:t>" or "Whiles all the n</a:t>
            </a:r>
            <a:r>
              <a:rPr lang="en-US" b="1" dirty="0"/>
              <a:t>ight</a:t>
            </a:r>
            <a:r>
              <a:rPr lang="en-US" dirty="0"/>
              <a:t> through fog-smoke wh</a:t>
            </a:r>
            <a:r>
              <a:rPr lang="en-US" b="1" dirty="0"/>
              <a:t>ite</a:t>
            </a:r>
            <a:r>
              <a:rPr lang="en-US" dirty="0"/>
              <a:t>" ("The Ancient Mariner"). Remember that most modern poems do </a:t>
            </a:r>
            <a:r>
              <a:rPr lang="en-US" b="1" dirty="0"/>
              <a:t>not </a:t>
            </a:r>
            <a:r>
              <a:rPr lang="en-US" dirty="0"/>
              <a:t>have rhyme. </a:t>
            </a:r>
            <a:endParaRPr lang="en-US" dirty="0" smtClean="0"/>
          </a:p>
          <a:p>
            <a:endParaRPr lang="en-ZA" dirty="0"/>
          </a:p>
        </p:txBody>
      </p:sp>
      <p:sp>
        <p:nvSpPr>
          <p:cNvPr id="2" name="Title 1"/>
          <p:cNvSpPr>
            <a:spLocks noGrp="1"/>
          </p:cNvSpPr>
          <p:nvPr>
            <p:ph type="title"/>
          </p:nvPr>
        </p:nvSpPr>
        <p:spPr/>
        <p:txBody>
          <a:bodyPr/>
          <a:lstStyle/>
          <a:p>
            <a:r>
              <a:rPr lang="en-US" dirty="0" smtClean="0"/>
              <a:t>Sound Patterns</a:t>
            </a:r>
            <a:endParaRPr lang="en-ZA" dirty="0"/>
          </a:p>
        </p:txBody>
      </p:sp>
    </p:spTree>
    <p:extLst>
      <p:ext uri="{BB962C8B-B14F-4D97-AF65-F5344CB8AC3E}">
        <p14:creationId xmlns:p14="http://schemas.microsoft.com/office/powerpoint/2010/main" val="32373562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r>
              <a:rPr lang="en-US" b="1" dirty="0"/>
              <a:t>Blank Verse:</a:t>
            </a:r>
            <a:r>
              <a:rPr lang="en-US" dirty="0"/>
              <a:t> Any poetry that </a:t>
            </a:r>
            <a:r>
              <a:rPr lang="en-US" b="1" u="sng" dirty="0"/>
              <a:t>does</a:t>
            </a:r>
            <a:r>
              <a:rPr lang="en-US" b="1" dirty="0"/>
              <a:t> have</a:t>
            </a:r>
            <a:r>
              <a:rPr lang="en-US" dirty="0"/>
              <a:t> a set metrical pattern (usually iambic pentameter), </a:t>
            </a:r>
            <a:r>
              <a:rPr lang="en-US" dirty="0" err="1"/>
              <a:t>but</a:t>
            </a:r>
            <a:r>
              <a:rPr lang="en-US" b="1" dirty="0" err="1"/>
              <a:t>does</a:t>
            </a:r>
            <a:r>
              <a:rPr lang="en-US" b="1" dirty="0"/>
              <a:t> </a:t>
            </a:r>
            <a:r>
              <a:rPr lang="en-US" b="1" u="sng" dirty="0"/>
              <a:t>not</a:t>
            </a:r>
            <a:r>
              <a:rPr lang="en-US" b="1" dirty="0"/>
              <a:t> have</a:t>
            </a:r>
            <a:r>
              <a:rPr lang="en-US" dirty="0"/>
              <a:t> rhyme, is blank verse. Shakespeare frequently used unrhymed iambic pentameter in his plays; his works are an early example of blank verse.</a:t>
            </a:r>
            <a:br>
              <a:rPr lang="en-US" dirty="0"/>
            </a:br>
            <a:r>
              <a:rPr lang="en-US" b="1" dirty="0"/>
              <a:t/>
            </a:r>
            <a:br>
              <a:rPr lang="en-US" b="1" dirty="0"/>
            </a:br>
            <a:r>
              <a:rPr lang="en-US" b="1" dirty="0"/>
              <a:t/>
            </a:r>
            <a:br>
              <a:rPr lang="en-US" b="1" dirty="0"/>
            </a:br>
            <a:r>
              <a:rPr lang="en-US" b="1" dirty="0"/>
              <a:t/>
            </a:r>
            <a:br>
              <a:rPr lang="en-US" b="1" dirty="0"/>
            </a:br>
            <a:r>
              <a:rPr lang="en-US" b="1" dirty="0"/>
              <a:t>5. Free Verse:</a:t>
            </a:r>
            <a:r>
              <a:rPr lang="en-US" dirty="0"/>
              <a:t> </a:t>
            </a:r>
            <a:r>
              <a:rPr lang="en-US" u="sng" dirty="0"/>
              <a:t>Most modern poetry no longer follows strict rules of meter </a:t>
            </a:r>
            <a:r>
              <a:rPr lang="en-US" b="1" u="sng" dirty="0"/>
              <a:t>or</a:t>
            </a:r>
            <a:r>
              <a:rPr lang="en-US" u="sng" dirty="0"/>
              <a:t> rhyme</a:t>
            </a:r>
            <a:r>
              <a:rPr lang="en-US" dirty="0"/>
              <a:t>, especially throughout an entire poem. Free verse, frankly, has no rules about meter </a:t>
            </a:r>
            <a:r>
              <a:rPr lang="en-US" b="1" dirty="0"/>
              <a:t>or</a:t>
            </a:r>
            <a:r>
              <a:rPr lang="en-US" dirty="0"/>
              <a:t> rhyme whatsoever! [In other words, blank verse </a:t>
            </a:r>
            <a:r>
              <a:rPr lang="en-US" b="1" dirty="0"/>
              <a:t>has</a:t>
            </a:r>
            <a:r>
              <a:rPr lang="en-US" dirty="0"/>
              <a:t> rhythm, but </a:t>
            </a:r>
            <a:r>
              <a:rPr lang="en-US" b="1" dirty="0"/>
              <a:t>no</a:t>
            </a:r>
            <a:r>
              <a:rPr lang="en-US" dirty="0"/>
              <a:t> rhyme, while free verse has </a:t>
            </a:r>
            <a:r>
              <a:rPr lang="en-US" b="1" dirty="0"/>
              <a:t>neither</a:t>
            </a:r>
            <a:r>
              <a:rPr lang="en-US" dirty="0"/>
              <a:t> rhythm </a:t>
            </a:r>
            <a:r>
              <a:rPr lang="en-US" b="1" dirty="0"/>
              <a:t>nor</a:t>
            </a:r>
            <a:r>
              <a:rPr lang="en-US" dirty="0"/>
              <a:t> rhyme.] So, you may find it difficult to find regular iambic pentameter in a modern poem, though you might find it in particular lines. Modern poets do like to throw in the occasional line or phrase of metered poetry, particularly if they’re trying to create a certain effect. Free verse can also apply to a lack of a formal verse structure.</a:t>
            </a:r>
            <a:r>
              <a:rPr lang="en-US" dirty="0"/>
              <a:t/>
            </a:r>
            <a:br>
              <a:rPr lang="en-US" dirty="0"/>
            </a:br>
            <a:r>
              <a:rPr lang="en-US" dirty="0"/>
              <a:t/>
            </a:r>
            <a:br>
              <a:rPr lang="en-US" dirty="0"/>
            </a:br>
            <a:r>
              <a:rPr lang="en-US" dirty="0"/>
              <a:t/>
            </a:r>
            <a:br>
              <a:rPr lang="en-US" dirty="0"/>
            </a:br>
            <a:endParaRPr lang="en-US" dirty="0"/>
          </a:p>
        </p:txBody>
      </p:sp>
      <p:sp>
        <p:nvSpPr>
          <p:cNvPr id="3" name="Title 2"/>
          <p:cNvSpPr>
            <a:spLocks noGrp="1"/>
          </p:cNvSpPr>
          <p:nvPr>
            <p:ph type="title"/>
          </p:nvPr>
        </p:nvSpPr>
        <p:spPr/>
        <p:txBody>
          <a:bodyPr/>
          <a:lstStyle/>
          <a:p>
            <a:r>
              <a:rPr lang="en-US" dirty="0" smtClean="0"/>
              <a:t>Blank Verse and Free Verse</a:t>
            </a:r>
            <a:endParaRPr lang="en-US" dirty="0"/>
          </a:p>
        </p:txBody>
      </p:sp>
    </p:spTree>
    <p:extLst>
      <p:ext uri="{BB962C8B-B14F-4D97-AF65-F5344CB8AC3E}">
        <p14:creationId xmlns:p14="http://schemas.microsoft.com/office/powerpoint/2010/main" val="1236687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5536" y="1412776"/>
            <a:ext cx="5112568" cy="4176464"/>
          </a:xfrm>
        </p:spPr>
      </p:pic>
      <p:sp>
        <p:nvSpPr>
          <p:cNvPr id="2" name="Title 1"/>
          <p:cNvSpPr>
            <a:spLocks noGrp="1"/>
          </p:cNvSpPr>
          <p:nvPr>
            <p:ph type="title"/>
          </p:nvPr>
        </p:nvSpPr>
        <p:spPr/>
        <p:txBody>
          <a:bodyPr/>
          <a:lstStyle/>
          <a:p>
            <a:r>
              <a:rPr lang="en-US" dirty="0" smtClean="0"/>
              <a:t>Meaning and Poetry</a:t>
            </a:r>
            <a:endParaRPr lang="en-ZA" dirty="0"/>
          </a:p>
        </p:txBody>
      </p:sp>
    </p:spTree>
    <p:extLst>
      <p:ext uri="{BB962C8B-B14F-4D97-AF65-F5344CB8AC3E}">
        <p14:creationId xmlns:p14="http://schemas.microsoft.com/office/powerpoint/2010/main" val="22132445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504" y="1052736"/>
            <a:ext cx="5688632" cy="4824536"/>
          </a:xfrm>
        </p:spPr>
      </p:pic>
      <p:sp>
        <p:nvSpPr>
          <p:cNvPr id="3" name="Title 2"/>
          <p:cNvSpPr>
            <a:spLocks noGrp="1"/>
          </p:cNvSpPr>
          <p:nvPr>
            <p:ph type="title"/>
          </p:nvPr>
        </p:nvSpPr>
        <p:spPr>
          <a:xfrm>
            <a:off x="5868144" y="457200"/>
            <a:ext cx="2376264" cy="5715000"/>
          </a:xfrm>
        </p:spPr>
        <p:txBody>
          <a:bodyPr/>
          <a:lstStyle/>
          <a:p>
            <a:r>
              <a:rPr lang="en-US" sz="4000" dirty="0" smtClean="0"/>
              <a:t>Meaning is also created by the use of:</a:t>
            </a:r>
            <a:r>
              <a:rPr lang="en-US" dirty="0" smtClean="0"/>
              <a:t> </a:t>
            </a:r>
            <a:endParaRPr lang="en-US" dirty="0"/>
          </a:p>
        </p:txBody>
      </p:sp>
    </p:spTree>
    <p:extLst>
      <p:ext uri="{BB962C8B-B14F-4D97-AF65-F5344CB8AC3E}">
        <p14:creationId xmlns:p14="http://schemas.microsoft.com/office/powerpoint/2010/main" val="3356584954"/>
      </p:ext>
    </p:extLst>
  </p:cSld>
  <p:clrMapOvr>
    <a:masterClrMapping/>
  </p:clrMapOvr>
  <p:timing>
    <p:tnLst>
      <p:par>
        <p:cTn id="1" dur="indefinite" restart="never" nodeType="tmRoot"/>
      </p:par>
    </p:tnLst>
  </p:timing>
</p:sld>
</file>

<file path=ppt/theme/theme1.xml><?xml version="1.0" encoding="utf-8"?>
<a:theme xmlns:a="http://schemas.openxmlformats.org/drawingml/2006/main" name="Composite">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Composite">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Composite</Template>
  <TotalTime>117</TotalTime>
  <Words>3604</Words>
  <Application>Microsoft Office PowerPoint</Application>
  <PresentationFormat>On-screen Show (4:3)</PresentationFormat>
  <Paragraphs>352</Paragraphs>
  <Slides>17</Slides>
  <Notes>15</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Composite</vt:lpstr>
      <vt:lpstr>ELEMENTS OF  POETRY AND  THE LITERARY TIME LINE</vt:lpstr>
      <vt:lpstr>Outcomes</vt:lpstr>
      <vt:lpstr>What Do I need to Know to Analyze a Poem?</vt:lpstr>
      <vt:lpstr>Examples of Literary Periods</vt:lpstr>
      <vt:lpstr>Examples of Literary Periods</vt:lpstr>
      <vt:lpstr>Examples of Literary Periods</vt:lpstr>
      <vt:lpstr>Examples of Literary Periods</vt:lpstr>
      <vt:lpstr>Examples of Literary Periods</vt:lpstr>
      <vt:lpstr>Examples of Literary Periods</vt:lpstr>
      <vt:lpstr>Elements of Poetry </vt:lpstr>
      <vt:lpstr>Stanzas</vt:lpstr>
      <vt:lpstr>Form</vt:lpstr>
      <vt:lpstr>Subcategories of the 3 Styles</vt:lpstr>
      <vt:lpstr>Sound Patterns</vt:lpstr>
      <vt:lpstr>Blank Verse and Free Verse</vt:lpstr>
      <vt:lpstr>Meaning and Poetry</vt:lpstr>
      <vt:lpstr>Meaning is also created by the use of: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ANALYSING POETRY</dc:title>
  <dc:creator>DynamixTrain</dc:creator>
  <cp:lastModifiedBy>April, Lynne</cp:lastModifiedBy>
  <cp:revision>11</cp:revision>
  <cp:lastPrinted>2013-09-04T13:07:03Z</cp:lastPrinted>
  <dcterms:created xsi:type="dcterms:W3CDTF">2013-09-04T09:35:57Z</dcterms:created>
  <dcterms:modified xsi:type="dcterms:W3CDTF">2013-09-04T13:54:11Z</dcterms:modified>
</cp:coreProperties>
</file>