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3" r:id="rId1"/>
  </p:sldMasterIdLst>
  <p:handoutMasterIdLst>
    <p:handoutMasterId r:id="rId89"/>
  </p:handoutMasterIdLst>
  <p:sldIdLst>
    <p:sldId id="256" r:id="rId2"/>
    <p:sldId id="257" r:id="rId3"/>
    <p:sldId id="258" r:id="rId4"/>
    <p:sldId id="259" r:id="rId5"/>
    <p:sldId id="260" r:id="rId6"/>
    <p:sldId id="261" r:id="rId7"/>
    <p:sldId id="262" r:id="rId8"/>
    <p:sldId id="263" r:id="rId9"/>
    <p:sldId id="264" r:id="rId10"/>
    <p:sldId id="265" r:id="rId11"/>
    <p:sldId id="266" r:id="rId12"/>
    <p:sldId id="325" r:id="rId13"/>
    <p:sldId id="326" r:id="rId14"/>
    <p:sldId id="329"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7" r:id="rId65"/>
    <p:sldId id="316" r:id="rId66"/>
    <p:sldId id="318" r:id="rId67"/>
    <p:sldId id="319" r:id="rId68"/>
    <p:sldId id="320" r:id="rId69"/>
    <p:sldId id="321" r:id="rId70"/>
    <p:sldId id="322" r:id="rId71"/>
    <p:sldId id="323" r:id="rId72"/>
    <p:sldId id="324"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18" autoAdjust="0"/>
    <p:restoredTop sz="94660"/>
  </p:normalViewPr>
  <p:slideViewPr>
    <p:cSldViewPr snapToGrid="0">
      <p:cViewPr varScale="1">
        <p:scale>
          <a:sx n="65" d="100"/>
          <a:sy n="65" d="100"/>
        </p:scale>
        <p:origin x="9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98475"/>
          </a:xfrm>
          <a:prstGeom prst="rect">
            <a:avLst/>
          </a:prstGeom>
        </p:spPr>
        <p:txBody>
          <a:bodyPr vert="horz" lIns="91440" tIns="45720" rIns="91440" bIns="45720" rtlCol="0"/>
          <a:lstStyle>
            <a:lvl1pPr algn="r">
              <a:defRPr sz="1200"/>
            </a:lvl1pPr>
          </a:lstStyle>
          <a:p>
            <a:fld id="{B87DBD5C-A922-4014-8B32-3B56EEB920FB}" type="datetimeFigureOut">
              <a:rPr lang="en-ZA" smtClean="0"/>
              <a:t>2017/05/31</a:t>
            </a:fld>
            <a:endParaRPr lang="en-ZA"/>
          </a:p>
        </p:txBody>
      </p:sp>
      <p:sp>
        <p:nvSpPr>
          <p:cNvPr id="4" name="Footer Placeholder 3"/>
          <p:cNvSpPr>
            <a:spLocks noGrp="1"/>
          </p:cNvSpPr>
          <p:nvPr>
            <p:ph type="ftr" sz="quarter" idx="2"/>
          </p:nvPr>
        </p:nvSpPr>
        <p:spPr>
          <a:xfrm>
            <a:off x="0" y="9447213"/>
            <a:ext cx="2971800" cy="498475"/>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9447213"/>
            <a:ext cx="2971800" cy="498475"/>
          </a:xfrm>
          <a:prstGeom prst="rect">
            <a:avLst/>
          </a:prstGeom>
        </p:spPr>
        <p:txBody>
          <a:bodyPr vert="horz" lIns="91440" tIns="45720" rIns="91440" bIns="45720" rtlCol="0" anchor="b"/>
          <a:lstStyle>
            <a:lvl1pPr algn="r">
              <a:defRPr sz="1200"/>
            </a:lvl1pPr>
          </a:lstStyle>
          <a:p>
            <a:fld id="{AA065C5F-F3F7-4089-9019-2ADF121009E5}" type="slidenum">
              <a:rPr lang="en-ZA" smtClean="0"/>
              <a:t>‹#›</a:t>
            </a:fld>
            <a:endParaRPr lang="en-ZA"/>
          </a:p>
        </p:txBody>
      </p:sp>
    </p:spTree>
    <p:extLst>
      <p:ext uri="{BB962C8B-B14F-4D97-AF65-F5344CB8AC3E}">
        <p14:creationId xmlns:p14="http://schemas.microsoft.com/office/powerpoint/2010/main" val="223355343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8136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7506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090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20839515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20574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2148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9845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213430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3398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6934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089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528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025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6299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8257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3349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501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5/31/2017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836562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Sigmund Freud	</a:t>
            </a:r>
          </a:p>
        </p:txBody>
      </p:sp>
      <p:sp>
        <p:nvSpPr>
          <p:cNvPr id="3" name="Subtitle 2"/>
          <p:cNvSpPr>
            <a:spLocks noGrp="1"/>
          </p:cNvSpPr>
          <p:nvPr>
            <p:ph type="subTitle" idx="1"/>
          </p:nvPr>
        </p:nvSpPr>
        <p:spPr/>
        <p:txBody>
          <a:bodyPr/>
          <a:lstStyle/>
          <a:p>
            <a:r>
              <a:rPr lang="en-ZA" dirty="0"/>
              <a:t>PYC 2601</a:t>
            </a:r>
          </a:p>
        </p:txBody>
      </p:sp>
    </p:spTree>
    <p:extLst>
      <p:ext uri="{BB962C8B-B14F-4D97-AF65-F5344CB8AC3E}">
        <p14:creationId xmlns:p14="http://schemas.microsoft.com/office/powerpoint/2010/main" val="2428511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08100" y="610136"/>
            <a:ext cx="9989165" cy="4708981"/>
          </a:xfrm>
          <a:prstGeom prst="rect">
            <a:avLst/>
          </a:prstGeom>
          <a:noFill/>
        </p:spPr>
        <p:txBody>
          <a:bodyPr wrap="square" rtlCol="0">
            <a:spAutoFit/>
          </a:bodyPr>
          <a:lstStyle/>
          <a:p>
            <a:r>
              <a:rPr lang="en-ZA" sz="2000" dirty="0"/>
              <a:t>Freud’s theory is based on the assumption/s that human beings</a:t>
            </a:r>
          </a:p>
          <a:p>
            <a:endParaRPr lang="en-ZA" sz="2000" dirty="0"/>
          </a:p>
          <a:p>
            <a:pPr marL="457200" indent="-457200">
              <a:buAutoNum type="alphaLcParenBoth"/>
            </a:pPr>
            <a:r>
              <a:rPr lang="en-ZA" sz="2000" dirty="0"/>
              <a:t>Determine their own personalities by the kind of moral choices they make</a:t>
            </a:r>
          </a:p>
          <a:p>
            <a:r>
              <a:rPr lang="en-ZA" sz="2000" dirty="0"/>
              <a:t>(b)	are driven by persistent forces in the psyche which 	are I	in conflict with the norms of society</a:t>
            </a:r>
          </a:p>
          <a:p>
            <a:pPr marL="457200" indent="-457200">
              <a:buAutoNum type="alphaLcParenBoth" startAt="3"/>
            </a:pPr>
            <a:r>
              <a:rPr lang="en-ZA" sz="2000" dirty="0"/>
              <a:t>function with the help of energy which is converted from a physical-biology form to psychic energy</a:t>
            </a:r>
          </a:p>
          <a:p>
            <a:pPr marL="457200" indent="-457200">
              <a:buAutoNum type="alphaLcParenBoth" startAt="3"/>
            </a:pPr>
            <a:r>
              <a:rPr lang="en-ZA" sz="2000" dirty="0"/>
              <a:t>try to experience drive satisfaction in a goal-directed and meaningful way</a:t>
            </a:r>
          </a:p>
          <a:p>
            <a:pPr marL="457200" indent="-457200">
              <a:buAutoNum type="alphaLcParenBoth" startAt="3"/>
            </a:pPr>
            <a:endParaRPr lang="en-ZA" sz="2000" dirty="0"/>
          </a:p>
          <a:p>
            <a:r>
              <a:rPr lang="en-ZA" sz="2000" dirty="0"/>
              <a:t>The correct answer is</a:t>
            </a:r>
          </a:p>
          <a:p>
            <a:endParaRPr lang="en-ZA" sz="2000" dirty="0"/>
          </a:p>
          <a:p>
            <a:pPr marL="457200" indent="-457200">
              <a:buAutoNum type="arabicParenBoth"/>
            </a:pPr>
            <a:r>
              <a:rPr lang="en-ZA" sz="2000" dirty="0"/>
              <a:t>(a)</a:t>
            </a:r>
          </a:p>
          <a:p>
            <a:pPr marL="457200" indent="-457200">
              <a:buAutoNum type="arabicParenBoth"/>
            </a:pPr>
            <a:r>
              <a:rPr lang="en-ZA" sz="2000" dirty="0"/>
              <a:t>(b)</a:t>
            </a:r>
          </a:p>
          <a:p>
            <a:pPr marL="457200" indent="-457200">
              <a:buAutoNum type="arabicParenBoth"/>
            </a:pPr>
            <a:r>
              <a:rPr lang="en-ZA" sz="2000" dirty="0"/>
              <a:t>(b) &amp; (c)</a:t>
            </a:r>
          </a:p>
          <a:p>
            <a:pPr marL="457200" indent="-457200">
              <a:buAutoNum type="arabicParenBoth"/>
            </a:pPr>
            <a:r>
              <a:rPr lang="en-ZA" sz="2000" dirty="0"/>
              <a:t>(b) &amp; (d)</a:t>
            </a:r>
          </a:p>
          <a:p>
            <a:r>
              <a:rPr lang="en-ZA" sz="2000" dirty="0"/>
              <a:t>										</a:t>
            </a:r>
          </a:p>
        </p:txBody>
      </p:sp>
      <p:sp>
        <p:nvSpPr>
          <p:cNvPr id="2" name="Rectangle 1"/>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27807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1000"/>
                                        <p:tgtEl>
                                          <p:spTgt spid="5">
                                            <p:txEl>
                                              <p:pRg st="2" end="2"/>
                                            </p:txEl>
                                          </p:spTgt>
                                        </p:tgtEl>
                                      </p:cBhvr>
                                    </p:animEffect>
                                    <p:anim calcmode="lin" valueType="num">
                                      <p:cBhvr>
                                        <p:cTn id="1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anim calcmode="lin" valueType="num">
                                      <p:cBhvr>
                                        <p:cTn id="1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1000"/>
                                        <p:tgtEl>
                                          <p:spTgt spid="5">
                                            <p:txEl>
                                              <p:pRg st="4" end="4"/>
                                            </p:txEl>
                                          </p:spTgt>
                                        </p:tgtEl>
                                      </p:cBhvr>
                                    </p:animEffect>
                                    <p:anim calcmode="lin" valueType="num">
                                      <p:cBhvr>
                                        <p:cTn id="2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1000"/>
                                        <p:tgtEl>
                                          <p:spTgt spid="5">
                                            <p:txEl>
                                              <p:pRg st="5" end="5"/>
                                            </p:txEl>
                                          </p:spTgt>
                                        </p:tgtEl>
                                      </p:cBhvr>
                                    </p:animEffect>
                                    <p:anim calcmode="lin" valueType="num">
                                      <p:cBhvr>
                                        <p:cTn id="2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1000"/>
                                        <p:tgtEl>
                                          <p:spTgt spid="5">
                                            <p:txEl>
                                              <p:pRg st="7" end="7"/>
                                            </p:txEl>
                                          </p:spTgt>
                                        </p:tgtEl>
                                      </p:cBhvr>
                                    </p:animEffect>
                                    <p:anim calcmode="lin" valueType="num">
                                      <p:cBhvr>
                                        <p:cTn id="3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1000"/>
                                        <p:tgtEl>
                                          <p:spTgt spid="5">
                                            <p:txEl>
                                              <p:pRg st="9" end="9"/>
                                            </p:txEl>
                                          </p:spTgt>
                                        </p:tgtEl>
                                      </p:cBhvr>
                                    </p:animEffect>
                                    <p:anim calcmode="lin" valueType="num">
                                      <p:cBhvr>
                                        <p:cTn id="38"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9" end="9"/>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animEffect transition="in" filter="fade">
                                      <p:cBhvr>
                                        <p:cTn id="47" dur="1000"/>
                                        <p:tgtEl>
                                          <p:spTgt spid="5">
                                            <p:txEl>
                                              <p:pRg st="11" end="11"/>
                                            </p:txEl>
                                          </p:spTgt>
                                        </p:tgtEl>
                                      </p:cBhvr>
                                    </p:animEffect>
                                    <p:anim calcmode="lin" valueType="num">
                                      <p:cBhvr>
                                        <p:cTn id="48"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49" dur="1000" fill="hold"/>
                                        <p:tgtEl>
                                          <p:spTgt spid="5">
                                            <p:txEl>
                                              <p:pRg st="11" end="11"/>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xEl>
                                              <p:pRg st="12" end="12"/>
                                            </p:txEl>
                                          </p:spTgt>
                                        </p:tgtEl>
                                        <p:attrNameLst>
                                          <p:attrName>style.visibility</p:attrName>
                                        </p:attrNameLst>
                                      </p:cBhvr>
                                      <p:to>
                                        <p:strVal val="visible"/>
                                      </p:to>
                                    </p:set>
                                    <p:animEffect transition="in" filter="fade">
                                      <p:cBhvr>
                                        <p:cTn id="52" dur="1000"/>
                                        <p:tgtEl>
                                          <p:spTgt spid="5">
                                            <p:txEl>
                                              <p:pRg st="12" end="12"/>
                                            </p:txEl>
                                          </p:spTgt>
                                        </p:tgtEl>
                                      </p:cBhvr>
                                    </p:animEffect>
                                    <p:anim calcmode="lin" valueType="num">
                                      <p:cBhvr>
                                        <p:cTn id="53"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54"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barn(inVertical)">
                                      <p:cBhvr>
                                        <p:cTn id="5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47700"/>
            <a:ext cx="9960077" cy="4401205"/>
          </a:xfrm>
          <a:prstGeom prst="rect">
            <a:avLst/>
          </a:prstGeom>
          <a:noFill/>
        </p:spPr>
        <p:txBody>
          <a:bodyPr wrap="square" rtlCol="0">
            <a:spAutoFit/>
          </a:bodyPr>
          <a:lstStyle/>
          <a:p>
            <a:r>
              <a:rPr lang="en-ZA" sz="2000" dirty="0"/>
              <a:t>Freud asserted that the id, ego and superego function on different levels of consciousness. In view of this contention, which one of the following statements is correct?</a:t>
            </a:r>
          </a:p>
          <a:p>
            <a:endParaRPr lang="en-ZA" sz="2000" dirty="0"/>
          </a:p>
          <a:p>
            <a:pPr marL="457200" indent="-457200">
              <a:buAutoNum type="arabicParenBoth"/>
            </a:pPr>
            <a:r>
              <a:rPr lang="en-ZA" sz="2000" dirty="0"/>
              <a:t>The id functions on the unconscious level, the ego on the preconscious level and the superego on the conscious level</a:t>
            </a:r>
          </a:p>
          <a:p>
            <a:pPr marL="457200" indent="-457200">
              <a:buAutoNum type="arabicParenBoth"/>
            </a:pPr>
            <a:r>
              <a:rPr lang="en-ZA" sz="2000" dirty="0"/>
              <a:t>The id functions on the unconscious and preconscious levels and the ego and superego on the conscious level</a:t>
            </a:r>
          </a:p>
          <a:p>
            <a:pPr marL="457200" indent="-457200">
              <a:buAutoNum type="arabicParenBoth"/>
            </a:pPr>
            <a:r>
              <a:rPr lang="en-ZA" sz="2000" dirty="0"/>
              <a:t>The id functions primarily on the unconscious level but also on the preconscious level, and the ego and superego function equally on all three levels consciousness</a:t>
            </a:r>
          </a:p>
          <a:p>
            <a:pPr marL="457200" indent="-457200">
              <a:buAutoNum type="arabicParenBoth"/>
            </a:pPr>
            <a:r>
              <a:rPr lang="en-ZA" sz="2000" dirty="0"/>
              <a:t>The id functions primarily on the unconscious level but also on the preconscious level, and the ego and superego function on all three levels consciousness, although not to the same extent</a:t>
            </a:r>
          </a:p>
          <a:p>
            <a:pPr marL="457200" indent="-457200">
              <a:buAutoNum type="arabicParenBoth"/>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106582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736600"/>
            <a:ext cx="10141974" cy="3477875"/>
          </a:xfrm>
          <a:prstGeom prst="rect">
            <a:avLst/>
          </a:prstGeom>
          <a:noFill/>
        </p:spPr>
        <p:txBody>
          <a:bodyPr wrap="square" rtlCol="0">
            <a:spAutoFit/>
          </a:bodyPr>
          <a:lstStyle/>
          <a:p>
            <a:r>
              <a:rPr lang="en-ZA" sz="2000" dirty="0"/>
              <a:t>In Freudian terminology, </a:t>
            </a:r>
            <a:r>
              <a:rPr lang="en-ZA" sz="2000" dirty="0" err="1"/>
              <a:t>cathexis</a:t>
            </a:r>
            <a:r>
              <a:rPr lang="en-ZA" sz="2000" dirty="0"/>
              <a:t> refers to</a:t>
            </a:r>
          </a:p>
          <a:p>
            <a:endParaRPr lang="en-ZA" sz="2000" dirty="0"/>
          </a:p>
          <a:p>
            <a:pPr marL="457200" indent="-457200">
              <a:buAutoNum type="arabicParenBoth"/>
            </a:pPr>
            <a:r>
              <a:rPr lang="en-ZA" sz="2000" dirty="0"/>
              <a:t>the psychic energy that is transferred onto appropriate objects of drive satisfaction in a way that makes these objects attractive or desirable </a:t>
            </a:r>
          </a:p>
          <a:p>
            <a:pPr marL="457200" indent="-457200">
              <a:buAutoNum type="arabicParenBoth"/>
            </a:pPr>
            <a:r>
              <a:rPr lang="en-ZA" sz="2000" dirty="0"/>
              <a:t>a sexual climax</a:t>
            </a:r>
          </a:p>
          <a:p>
            <a:pPr marL="457200" indent="-457200">
              <a:buAutoNum type="arabicParenBoth"/>
            </a:pPr>
            <a:r>
              <a:rPr lang="en-ZA" sz="2000" dirty="0"/>
              <a:t>the release the ego experiences when it is freed from the conflicting interplay of the id, the physical reality and the superego</a:t>
            </a:r>
          </a:p>
          <a:p>
            <a:pPr marL="457200" indent="-457200">
              <a:buAutoNum type="arabicParenBoth"/>
            </a:pPr>
            <a:r>
              <a:rPr lang="en-ZA" sz="2000" dirty="0"/>
              <a:t>the cathartic relief of tension after a long build-up of tension due to delayed drive satisfaction</a:t>
            </a:r>
          </a:p>
          <a:p>
            <a:pPr marL="457200" indent="-457200">
              <a:buAutoNum type="arabicParenBoth"/>
            </a:pPr>
            <a:endParaRPr lang="en-ZA" sz="2000" dirty="0"/>
          </a:p>
          <a:p>
            <a:pPr marL="457200" indent="-457200">
              <a:buAutoNum type="arabicParenBoth"/>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357783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397" y="1038470"/>
            <a:ext cx="10162874" cy="3785652"/>
          </a:xfrm>
          <a:prstGeom prst="rect">
            <a:avLst/>
          </a:prstGeom>
          <a:noFill/>
        </p:spPr>
        <p:txBody>
          <a:bodyPr wrap="square" rtlCol="0">
            <a:spAutoFit/>
          </a:bodyPr>
          <a:lstStyle/>
          <a:p>
            <a:r>
              <a:rPr lang="en-ZA" sz="2000" dirty="0"/>
              <a:t>Thabo is faced with the conflict of sexually desiring his best friend’s wife. According to Freud, the most effective strategy Thabo could employ to deal with this conflict is to?</a:t>
            </a:r>
          </a:p>
          <a:p>
            <a:endParaRPr lang="en-ZA" sz="2000" dirty="0"/>
          </a:p>
          <a:p>
            <a:pPr marL="457200" indent="-457200">
              <a:buFont typeface="+mj-lt"/>
              <a:buAutoNum type="arabicPeriod"/>
            </a:pPr>
            <a:r>
              <a:rPr lang="en-ZA" sz="2000" dirty="0"/>
              <a:t>resist the temptation and repress his drive out of loyalty to his friend</a:t>
            </a:r>
          </a:p>
          <a:p>
            <a:pPr marL="457200" indent="-457200">
              <a:buFont typeface="+mj-lt"/>
              <a:buAutoNum type="arabicPeriod"/>
            </a:pPr>
            <a:r>
              <a:rPr lang="en-ZA" sz="2000" dirty="0"/>
              <a:t>fully satisfy his desire by secretly having sex with his best friend’s wife</a:t>
            </a:r>
          </a:p>
          <a:p>
            <a:pPr marL="457200" indent="-457200">
              <a:buFont typeface="+mj-lt"/>
              <a:buAutoNum type="arabicPeriod"/>
            </a:pPr>
            <a:r>
              <a:rPr lang="en-ZA" sz="2000" dirty="0"/>
              <a:t>deny that he has any such desire by becoming convinced that his best friend’s wife is actually quite unattractive</a:t>
            </a:r>
          </a:p>
          <a:p>
            <a:pPr marL="457200" indent="-457200">
              <a:buFont typeface="+mj-lt"/>
              <a:buAutoNum type="arabicPeriod"/>
            </a:pPr>
            <a:r>
              <a:rPr lang="en-ZA" sz="2000" dirty="0"/>
              <a:t>Sublimate his desire for his best friend’s wife by having sex with his own wife</a:t>
            </a:r>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39974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3146" y="1024402"/>
            <a:ext cx="9849369" cy="4708981"/>
          </a:xfrm>
          <a:prstGeom prst="rect">
            <a:avLst/>
          </a:prstGeom>
          <a:noFill/>
        </p:spPr>
        <p:txBody>
          <a:bodyPr wrap="square" rtlCol="0">
            <a:spAutoFit/>
          </a:bodyPr>
          <a:lstStyle/>
          <a:p>
            <a:pPr algn="just"/>
            <a:r>
              <a:rPr lang="en-ZA" sz="2000" dirty="0"/>
              <a:t>After the divorce of his parents and the trauma of being left with a penniless mother while his father took off with his mistress, five year old Johnny, who was toilet trained when he was two, began wetting his bed. The Freudian analyst, whom Johnny’s mother consults for help, will most likely explain Johnny’s behaviour as</a:t>
            </a:r>
          </a:p>
          <a:p>
            <a:endParaRPr lang="en-ZA" sz="2000" dirty="0"/>
          </a:p>
          <a:p>
            <a:pPr marL="457200" indent="-457200">
              <a:buFont typeface="+mj-lt"/>
              <a:buAutoNum type="arabicPeriod"/>
            </a:pPr>
            <a:r>
              <a:rPr lang="en-ZA" sz="2000" dirty="0"/>
              <a:t>regression and fixation as a result of feeling overwhelmed by anxiety</a:t>
            </a:r>
          </a:p>
          <a:p>
            <a:pPr marL="457200" indent="-457200">
              <a:buFont typeface="+mj-lt"/>
              <a:buAutoNum type="arabicPeriod"/>
            </a:pPr>
            <a:r>
              <a:rPr lang="en-ZA" sz="2000" dirty="0"/>
              <a:t>the repression of sexual feelings towards his mother now that the rival figure of the father is out of the way</a:t>
            </a:r>
          </a:p>
          <a:p>
            <a:pPr marL="457200" indent="-457200">
              <a:buFont typeface="+mj-lt"/>
              <a:buAutoNum type="arabicPeriod"/>
            </a:pPr>
            <a:r>
              <a:rPr lang="en-ZA" sz="2000" dirty="0"/>
              <a:t>the sublimation of aggressive feelings towards the father who left them</a:t>
            </a:r>
          </a:p>
          <a:p>
            <a:pPr marL="457200" indent="-457200">
              <a:buFont typeface="+mj-lt"/>
              <a:buAutoNum type="arabicPeriod"/>
            </a:pPr>
            <a:r>
              <a:rPr lang="en-ZA" sz="2000" dirty="0"/>
              <a:t>the projection of castration anxiety in the act of wetting his bed</a:t>
            </a:r>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r>
              <a:rPr lang="en-ZA" sz="2000" dirty="0"/>
              <a:t>															</a:t>
            </a:r>
            <a:endParaRPr lang="en-ZA"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62672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3304" y="1048239"/>
            <a:ext cx="9875469" cy="4708981"/>
          </a:xfrm>
          <a:prstGeom prst="rect">
            <a:avLst/>
          </a:prstGeom>
          <a:noFill/>
        </p:spPr>
        <p:txBody>
          <a:bodyPr wrap="square" rtlCol="0">
            <a:spAutoFit/>
          </a:bodyPr>
          <a:lstStyle/>
          <a:p>
            <a:pPr algn="just"/>
            <a:r>
              <a:rPr lang="en-ZA" sz="2000" dirty="0"/>
              <a:t>A pastor has a frigid wife who refuses to have sexual relations with him. He preaches hellfire and damnation on everyone who commits adultery. He begins advocating a strict dress code for the woman in his congregation – they have to wear long skirts and high-necked blouses with long sleeves. According to Freudian theory, the defence mechanism which best explains the pastor’s behaviour is</a:t>
            </a:r>
          </a:p>
          <a:p>
            <a:endParaRPr lang="en-ZA" sz="2000" dirty="0"/>
          </a:p>
          <a:p>
            <a:pPr marL="457200" indent="-457200">
              <a:buFont typeface="+mj-lt"/>
              <a:buAutoNum type="arabicPeriod"/>
            </a:pPr>
            <a:r>
              <a:rPr lang="en-ZA" sz="2000" dirty="0"/>
              <a:t>regression</a:t>
            </a:r>
          </a:p>
          <a:p>
            <a:pPr marL="457200" indent="-457200">
              <a:buFont typeface="+mj-lt"/>
              <a:buAutoNum type="arabicPeriod"/>
            </a:pPr>
            <a:r>
              <a:rPr lang="en-ZA" sz="2000" dirty="0"/>
              <a:t>identification </a:t>
            </a:r>
          </a:p>
          <a:p>
            <a:pPr marL="457200" indent="-457200">
              <a:buFont typeface="+mj-lt"/>
              <a:buAutoNum type="arabicPeriod"/>
            </a:pPr>
            <a:r>
              <a:rPr lang="en-ZA" sz="2000" dirty="0"/>
              <a:t>rationalisation</a:t>
            </a:r>
          </a:p>
          <a:p>
            <a:pPr marL="457200" indent="-457200">
              <a:buFont typeface="+mj-lt"/>
              <a:buAutoNum type="arabicPeriod"/>
            </a:pPr>
            <a:r>
              <a:rPr lang="en-ZA" sz="2000" dirty="0"/>
              <a:t>reaction formation</a:t>
            </a:r>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r>
              <a:rPr lang="en-ZA" sz="2000" dirty="0"/>
              <a:t>													</a:t>
            </a:r>
            <a:endParaRPr lang="en-ZA"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257547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00" y="698500"/>
            <a:ext cx="10718800" cy="5016758"/>
          </a:xfrm>
          <a:prstGeom prst="rect">
            <a:avLst/>
          </a:prstGeom>
          <a:noFill/>
        </p:spPr>
        <p:txBody>
          <a:bodyPr wrap="square" rtlCol="0">
            <a:spAutoFit/>
          </a:bodyPr>
          <a:lstStyle/>
          <a:p>
            <a:r>
              <a:rPr lang="en-ZA" sz="2000" dirty="0"/>
              <a:t>Freud regards dreams as the royal road to the unconscious because</a:t>
            </a:r>
          </a:p>
          <a:p>
            <a:endParaRPr lang="en-ZA" sz="2000" dirty="0"/>
          </a:p>
          <a:p>
            <a:pPr marL="342900" indent="-342900">
              <a:buAutoNum type="alphaLcParenBoth"/>
            </a:pPr>
            <a:r>
              <a:rPr lang="en-ZA" sz="2000" dirty="0"/>
              <a:t>There is no other way that repressed material can be brought to light</a:t>
            </a:r>
          </a:p>
          <a:p>
            <a:pPr marL="342900" indent="-342900">
              <a:buAutoNum type="alphaLcParenBoth"/>
            </a:pPr>
            <a:r>
              <a:rPr lang="en-ZA" sz="2000" dirty="0"/>
              <a:t>Dreams contain disguised wishes and desires which allow the analyst, by the method of free association, to uncover the underlying problems</a:t>
            </a:r>
          </a:p>
          <a:p>
            <a:pPr marL="342900" indent="-342900">
              <a:buAutoNum type="alphaLcParenBoth"/>
            </a:pPr>
            <a:r>
              <a:rPr lang="en-ZA" sz="2000" dirty="0"/>
              <a:t>During sleep the preconscious censoring of the ego is less effective that during the waking state, allowing forbidden but disguised desires to break through to consciousness</a:t>
            </a:r>
          </a:p>
          <a:p>
            <a:pPr marL="342900" indent="-342900">
              <a:buAutoNum type="alphaLcParenBoth"/>
            </a:pPr>
            <a:endParaRPr lang="en-ZA" sz="2000" dirty="0"/>
          </a:p>
          <a:p>
            <a:r>
              <a:rPr lang="en-ZA" sz="2000" dirty="0"/>
              <a:t>The correct answer is</a:t>
            </a:r>
          </a:p>
          <a:p>
            <a:endParaRPr lang="en-ZA" sz="2000" dirty="0"/>
          </a:p>
          <a:p>
            <a:pPr marL="342900" indent="-342900">
              <a:buAutoNum type="arabicParenBoth"/>
            </a:pPr>
            <a:r>
              <a:rPr lang="en-ZA" sz="2000" dirty="0"/>
              <a:t>  (a), (b) and (c)</a:t>
            </a:r>
          </a:p>
          <a:p>
            <a:pPr marL="342900" indent="-342900">
              <a:buAutoNum type="arabicParenBoth"/>
            </a:pPr>
            <a:r>
              <a:rPr lang="en-ZA" sz="2000" dirty="0"/>
              <a:t>  (a) &amp; (c)</a:t>
            </a:r>
          </a:p>
          <a:p>
            <a:pPr marL="342900" indent="-342900">
              <a:buAutoNum type="arabicParenBoth"/>
            </a:pPr>
            <a:r>
              <a:rPr lang="en-ZA" sz="2000" dirty="0"/>
              <a:t>  (b) &amp; (c)</a:t>
            </a:r>
          </a:p>
          <a:p>
            <a:pPr marL="342900" indent="-342900">
              <a:buAutoNum type="arabicParenBoth"/>
            </a:pPr>
            <a:r>
              <a:rPr lang="en-ZA" sz="2000" dirty="0"/>
              <a:t>  (a)</a:t>
            </a:r>
          </a:p>
          <a:p>
            <a:pPr marL="342900" indent="-342900">
              <a:buAutoNum type="arabicParenBoth"/>
            </a:pPr>
            <a:endParaRPr lang="en-ZA" sz="2000" dirty="0"/>
          </a:p>
          <a:p>
            <a:r>
              <a:rPr lang="en-ZA" sz="2000" dirty="0"/>
              <a:t>															</a:t>
            </a:r>
            <a:endParaRPr lang="en-ZA"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10452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8350" y="744806"/>
            <a:ext cx="9860424" cy="5324535"/>
          </a:xfrm>
          <a:prstGeom prst="rect">
            <a:avLst/>
          </a:prstGeom>
          <a:noFill/>
        </p:spPr>
        <p:txBody>
          <a:bodyPr wrap="square" rtlCol="0">
            <a:spAutoFit/>
          </a:bodyPr>
          <a:lstStyle/>
          <a:p>
            <a:pPr algn="just"/>
            <a:r>
              <a:rPr lang="en-ZA" sz="2000" dirty="0"/>
              <a:t>A mother, who breastfed her baby, wants to return to work and starts feeding her baby from a bottle and then a cup in order to wean her. The baby begins to suck her thumb, blanket and pillow. According to psychoanalytic theory, this baby may</a:t>
            </a:r>
          </a:p>
          <a:p>
            <a:endParaRPr lang="en-ZA" sz="2000" dirty="0"/>
          </a:p>
          <a:p>
            <a:pPr marL="457200" indent="-457200">
              <a:buFont typeface="+mj-lt"/>
              <a:buAutoNum type="alphaLcPeriod"/>
            </a:pPr>
            <a:r>
              <a:rPr lang="en-ZA" sz="2000" dirty="0"/>
              <a:t>become fixated at the oral stage of development</a:t>
            </a:r>
          </a:p>
          <a:p>
            <a:pPr marL="457200" indent="-457200">
              <a:buFont typeface="+mj-lt"/>
              <a:buAutoNum type="alphaLcPeriod"/>
            </a:pPr>
            <a:r>
              <a:rPr lang="en-ZA" sz="2000" dirty="0"/>
              <a:t>develop an over dependence on other people</a:t>
            </a:r>
          </a:p>
          <a:p>
            <a:pPr marL="457200" indent="-457200">
              <a:buFont typeface="+mj-lt"/>
              <a:buAutoNum type="alphaLcPeriod"/>
            </a:pPr>
            <a:r>
              <a:rPr lang="en-ZA" sz="2000" dirty="0"/>
              <a:t>Fail to actualise her organismic potential </a:t>
            </a:r>
          </a:p>
          <a:p>
            <a:pPr marL="457200" indent="-457200">
              <a:buFont typeface="+mj-lt"/>
              <a:buAutoNum type="alphaLcPeriod"/>
            </a:pPr>
            <a:r>
              <a:rPr lang="en-ZA" sz="2000" dirty="0"/>
              <a:t>Develop a weak ego</a:t>
            </a:r>
          </a:p>
          <a:p>
            <a:endParaRPr lang="en-ZA" sz="2000" dirty="0"/>
          </a:p>
          <a:p>
            <a:r>
              <a:rPr lang="en-ZA" sz="2000" dirty="0"/>
              <a:t>The correct answer is </a:t>
            </a:r>
          </a:p>
          <a:p>
            <a:endParaRPr lang="en-ZA" sz="2000" dirty="0"/>
          </a:p>
          <a:p>
            <a:pPr marL="457200" indent="-457200">
              <a:buFont typeface="+mj-lt"/>
              <a:buAutoNum type="arabicPeriod"/>
            </a:pPr>
            <a:r>
              <a:rPr lang="en-ZA" sz="2000" dirty="0"/>
              <a:t>All of the above</a:t>
            </a:r>
          </a:p>
          <a:p>
            <a:pPr marL="457200" indent="-457200">
              <a:buFont typeface="+mj-lt"/>
              <a:buAutoNum type="arabicPeriod"/>
            </a:pPr>
            <a:r>
              <a:rPr lang="en-ZA" sz="2000" dirty="0"/>
              <a:t>(a), (b) &amp; (d)</a:t>
            </a:r>
          </a:p>
          <a:p>
            <a:pPr marL="457200" indent="-457200">
              <a:buFont typeface="+mj-lt"/>
              <a:buAutoNum type="arabicPeriod"/>
            </a:pPr>
            <a:r>
              <a:rPr lang="en-ZA" sz="2000" dirty="0"/>
              <a:t>(a) &amp; (b)</a:t>
            </a:r>
          </a:p>
          <a:p>
            <a:pPr marL="457200" indent="-457200">
              <a:buFont typeface="+mj-lt"/>
              <a:buAutoNum type="arabicPeriod"/>
            </a:pPr>
            <a:r>
              <a:rPr lang="en-ZA" sz="2000" dirty="0"/>
              <a:t>(c) &amp; (d)</a:t>
            </a:r>
          </a:p>
          <a:p>
            <a:pPr marL="342900" indent="-342900">
              <a:buAutoNum type="arabicPeriod"/>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04115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1422" y="874933"/>
            <a:ext cx="9610371" cy="5016758"/>
          </a:xfrm>
          <a:prstGeom prst="rect">
            <a:avLst/>
          </a:prstGeom>
          <a:noFill/>
        </p:spPr>
        <p:txBody>
          <a:bodyPr wrap="square" rtlCol="0">
            <a:spAutoFit/>
          </a:bodyPr>
          <a:lstStyle/>
          <a:p>
            <a:pPr algn="just"/>
            <a:r>
              <a:rPr lang="en-ZA" sz="2000" dirty="0"/>
              <a:t>The psychoanalytic description of the optimally developed personality will include characteristic such as </a:t>
            </a:r>
          </a:p>
          <a:p>
            <a:endParaRPr lang="en-ZA" sz="2000" dirty="0"/>
          </a:p>
          <a:p>
            <a:pPr marL="457200" indent="-457200">
              <a:buFont typeface="+mj-lt"/>
              <a:buAutoNum type="alphaLcPeriod"/>
            </a:pPr>
            <a:r>
              <a:rPr lang="en-ZA" sz="2000" dirty="0"/>
              <a:t>full self-actualisation</a:t>
            </a:r>
          </a:p>
          <a:p>
            <a:pPr marL="457200" indent="-457200">
              <a:buFont typeface="+mj-lt"/>
              <a:buAutoNum type="alphaLcPeriod"/>
            </a:pPr>
            <a:r>
              <a:rPr lang="en-ZA" sz="2000" dirty="0"/>
              <a:t>The freedom to find meaning and purpose in life</a:t>
            </a:r>
          </a:p>
          <a:p>
            <a:pPr marL="457200" indent="-457200">
              <a:buFont typeface="+mj-lt"/>
              <a:buAutoNum type="alphaLcPeriod"/>
            </a:pPr>
            <a:r>
              <a:rPr lang="en-ZA" sz="2000" dirty="0"/>
              <a:t>The ability to love and to work</a:t>
            </a:r>
          </a:p>
          <a:p>
            <a:pPr marL="457200" indent="-457200">
              <a:buFont typeface="+mj-lt"/>
              <a:buAutoNum type="alphaLcPeriod"/>
            </a:pPr>
            <a:r>
              <a:rPr lang="en-ZA" sz="2000" dirty="0"/>
              <a:t>An effective reality testing capability</a:t>
            </a:r>
          </a:p>
          <a:p>
            <a:pPr marL="342900" indent="-342900">
              <a:buAutoNum type="alphaLcPeriod"/>
            </a:pPr>
            <a:endParaRPr lang="en-ZA" sz="2000" dirty="0"/>
          </a:p>
          <a:p>
            <a:r>
              <a:rPr lang="en-ZA" sz="2000" dirty="0"/>
              <a:t>The correct answer is</a:t>
            </a:r>
          </a:p>
          <a:p>
            <a:endParaRPr lang="en-ZA" sz="2000" dirty="0"/>
          </a:p>
          <a:p>
            <a:pPr marL="457200" indent="-457200">
              <a:buFont typeface="+mj-lt"/>
              <a:buAutoNum type="arabicPeriod"/>
            </a:pPr>
            <a:r>
              <a:rPr lang="en-ZA" sz="2000" dirty="0"/>
              <a:t>All the above</a:t>
            </a:r>
          </a:p>
          <a:p>
            <a:pPr marL="457200" indent="-457200">
              <a:buFont typeface="+mj-lt"/>
              <a:buAutoNum type="arabicPeriod"/>
            </a:pPr>
            <a:r>
              <a:rPr lang="en-ZA" sz="2000" dirty="0"/>
              <a:t>(c) &amp; (d)</a:t>
            </a:r>
          </a:p>
          <a:p>
            <a:pPr marL="457200" indent="-457200">
              <a:buFont typeface="+mj-lt"/>
              <a:buAutoNum type="arabicPeriod"/>
            </a:pPr>
            <a:r>
              <a:rPr lang="en-ZA" sz="2000" dirty="0"/>
              <a:t>(c)</a:t>
            </a:r>
          </a:p>
          <a:p>
            <a:pPr marL="457200" indent="-457200">
              <a:buFont typeface="+mj-lt"/>
              <a:buAutoNum type="arabicPeriod"/>
            </a:pPr>
            <a:r>
              <a:rPr lang="en-ZA" sz="2000" dirty="0"/>
              <a:t>(d)</a:t>
            </a:r>
          </a:p>
          <a:p>
            <a:pPr marL="342900" indent="-342900">
              <a:buAutoNum type="arabicPeriod"/>
            </a:pPr>
            <a:endParaRPr lang="en-ZA" sz="2000" dirty="0"/>
          </a:p>
          <a:p>
            <a:r>
              <a:rPr lang="en-ZA" sz="2000" dirty="0"/>
              <a:t>														</a:t>
            </a:r>
          </a:p>
        </p:txBody>
      </p:sp>
      <p:sp>
        <p:nvSpPr>
          <p:cNvPr id="3" name="Rectangle 2"/>
          <p:cNvSpPr/>
          <p:nvPr/>
        </p:nvSpPr>
        <p:spPr>
          <a:xfrm>
            <a:off x="9512710"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25459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2652" y="963184"/>
            <a:ext cx="10016121" cy="5632311"/>
          </a:xfrm>
          <a:prstGeom prst="rect">
            <a:avLst/>
          </a:prstGeom>
          <a:noFill/>
        </p:spPr>
        <p:txBody>
          <a:bodyPr wrap="square" rtlCol="0">
            <a:spAutoFit/>
          </a:bodyPr>
          <a:lstStyle/>
          <a:p>
            <a:r>
              <a:rPr lang="en-ZA" sz="2000" dirty="0"/>
              <a:t>According to Freud, psychological disorders are</a:t>
            </a:r>
          </a:p>
          <a:p>
            <a:endParaRPr lang="en-ZA" sz="2000" dirty="0"/>
          </a:p>
          <a:p>
            <a:pPr marL="457200" indent="-457200" algn="just">
              <a:buFont typeface="+mj-lt"/>
              <a:buAutoNum type="alphaLcPeriod"/>
            </a:pPr>
            <a:r>
              <a:rPr lang="en-ZA" sz="2000" dirty="0"/>
              <a:t>caused by an imbalance in the structure of the personality</a:t>
            </a:r>
          </a:p>
          <a:p>
            <a:pPr marL="457200" indent="-457200" algn="just">
              <a:buFont typeface="+mj-lt"/>
              <a:buAutoNum type="alphaLcPeriod"/>
            </a:pPr>
            <a:r>
              <a:rPr lang="en-ZA" sz="2000" dirty="0"/>
              <a:t>an extreme, exaggerated form of normal behaviour</a:t>
            </a:r>
          </a:p>
          <a:p>
            <a:pPr marL="457200" indent="-457200" algn="just">
              <a:buFont typeface="+mj-lt"/>
              <a:buAutoNum type="alphaLcPeriod"/>
            </a:pPr>
            <a:r>
              <a:rPr lang="en-ZA" sz="2000" dirty="0"/>
              <a:t>the result of fixation in a stage</a:t>
            </a:r>
          </a:p>
          <a:p>
            <a:pPr marL="457200" indent="-457200" algn="just">
              <a:buFont typeface="+mj-lt"/>
              <a:buAutoNum type="alphaLcPeriod"/>
            </a:pPr>
            <a:r>
              <a:rPr lang="en-ZA" sz="2000" dirty="0"/>
              <a:t>the result of an ego that is too weak to handle the conflict between the id and superego effectively </a:t>
            </a:r>
          </a:p>
          <a:p>
            <a:endParaRPr lang="en-ZA" sz="2000" dirty="0"/>
          </a:p>
          <a:p>
            <a:r>
              <a:rPr lang="en-ZA" sz="2000" dirty="0"/>
              <a:t>The correct answer is</a:t>
            </a:r>
          </a:p>
          <a:p>
            <a:endParaRPr lang="en-ZA" sz="2000" dirty="0"/>
          </a:p>
          <a:p>
            <a:pPr marL="457200" indent="-457200">
              <a:buFont typeface="+mj-lt"/>
              <a:buAutoNum type="arabicPeriod"/>
            </a:pPr>
            <a:r>
              <a:rPr lang="en-ZA" sz="2000" dirty="0"/>
              <a:t>All the above</a:t>
            </a:r>
          </a:p>
          <a:p>
            <a:pPr marL="457200" indent="-457200">
              <a:buFont typeface="+mj-lt"/>
              <a:buAutoNum type="arabicPeriod"/>
            </a:pPr>
            <a:r>
              <a:rPr lang="en-ZA" sz="2000" dirty="0"/>
              <a:t>(a) &amp; (b)</a:t>
            </a:r>
          </a:p>
          <a:p>
            <a:pPr marL="457200" indent="-457200">
              <a:buFont typeface="+mj-lt"/>
              <a:buAutoNum type="arabicPeriod"/>
            </a:pPr>
            <a:r>
              <a:rPr lang="en-ZA" sz="2000" dirty="0"/>
              <a:t>(c) &amp; (d)</a:t>
            </a:r>
          </a:p>
          <a:p>
            <a:pPr marL="457200" indent="-457200">
              <a:buFont typeface="+mj-lt"/>
              <a:buAutoNum type="arabicPeriod"/>
            </a:pPr>
            <a:r>
              <a:rPr lang="en-ZA" sz="2000" dirty="0"/>
              <a:t>(a), (c) and (d)</a:t>
            </a:r>
          </a:p>
          <a:p>
            <a:pPr marL="342900" indent="-342900">
              <a:buAutoNum type="arabicPeriod"/>
            </a:pPr>
            <a:endParaRPr lang="en-ZA" sz="2000" dirty="0"/>
          </a:p>
          <a:p>
            <a:pPr marL="342900" indent="-342900">
              <a:buAutoNum type="arabicPeriod"/>
            </a:pPr>
            <a:endParaRPr lang="en-ZA" sz="2000" dirty="0"/>
          </a:p>
          <a:p>
            <a:pPr marL="342900" indent="-342900">
              <a:buAutoNum type="arabicPeriod"/>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342715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8438" y="668216"/>
            <a:ext cx="9940336" cy="5940088"/>
          </a:xfrm>
          <a:prstGeom prst="rect">
            <a:avLst/>
          </a:prstGeom>
          <a:noFill/>
        </p:spPr>
        <p:txBody>
          <a:bodyPr wrap="square" rtlCol="0">
            <a:spAutoFit/>
          </a:bodyPr>
          <a:lstStyle/>
          <a:p>
            <a:r>
              <a:rPr lang="en-ZA" sz="2000" dirty="0"/>
              <a:t>According to Freud, psychological disorders are</a:t>
            </a:r>
          </a:p>
          <a:p>
            <a:endParaRPr lang="en-ZA" sz="2000" dirty="0"/>
          </a:p>
          <a:p>
            <a:pPr marL="342900" indent="-342900">
              <a:buAutoNum type="alphaLcParenBoth"/>
            </a:pPr>
            <a:r>
              <a:rPr lang="en-ZA" sz="2000" dirty="0"/>
              <a:t>caused by an imbalance in the structure of the personality</a:t>
            </a:r>
          </a:p>
          <a:p>
            <a:pPr marL="342900" indent="-342900">
              <a:buAutoNum type="alphaLcParenBoth"/>
            </a:pPr>
            <a:r>
              <a:rPr lang="en-ZA" sz="2000" dirty="0"/>
              <a:t>an extreme, exaggerated form of normal behaviour</a:t>
            </a:r>
          </a:p>
          <a:p>
            <a:pPr marL="342900" indent="-342900" algn="just">
              <a:buAutoNum type="alphaLcParenBoth"/>
            </a:pPr>
            <a:r>
              <a:rPr lang="en-ZA" sz="2000" dirty="0"/>
              <a:t>the result of societal practices not conducive to the actualisation of a person’s organismic potential</a:t>
            </a:r>
          </a:p>
          <a:p>
            <a:pPr marL="342900" indent="-342900">
              <a:buAutoNum type="alphaLcParenBoth"/>
            </a:pPr>
            <a:r>
              <a:rPr lang="en-ZA" sz="2000" dirty="0"/>
              <a:t>the result of an ego that is too weak to handle the conflict between the id and superego effectively </a:t>
            </a:r>
          </a:p>
          <a:p>
            <a:endParaRPr lang="en-ZA" sz="2000" dirty="0"/>
          </a:p>
          <a:p>
            <a:r>
              <a:rPr lang="en-ZA" sz="2000" dirty="0"/>
              <a:t>The correct answer is</a:t>
            </a:r>
          </a:p>
          <a:p>
            <a:endParaRPr lang="en-ZA" sz="2000" dirty="0"/>
          </a:p>
          <a:p>
            <a:pPr marL="342900" indent="-342900">
              <a:buAutoNum type="arabicParenBoth"/>
            </a:pPr>
            <a:r>
              <a:rPr lang="en-ZA" sz="2000" dirty="0"/>
              <a:t>All the above</a:t>
            </a:r>
          </a:p>
          <a:p>
            <a:pPr marL="342900" indent="-342900">
              <a:buAutoNum type="arabicParenBoth"/>
            </a:pPr>
            <a:r>
              <a:rPr lang="en-ZA" sz="2000" dirty="0"/>
              <a:t>(a), (b) &amp; (d)</a:t>
            </a:r>
          </a:p>
          <a:p>
            <a:pPr marL="342900" indent="-342900">
              <a:buAutoNum type="arabicParenBoth"/>
            </a:pPr>
            <a:r>
              <a:rPr lang="en-ZA" sz="2000" dirty="0"/>
              <a:t>(a), (c) &amp; (d)</a:t>
            </a:r>
          </a:p>
          <a:p>
            <a:pPr marL="342900" indent="-342900">
              <a:buAutoNum type="arabicParenBoth"/>
            </a:pPr>
            <a:r>
              <a:rPr lang="en-ZA" sz="2000" dirty="0"/>
              <a:t>(a) &amp; (d)</a:t>
            </a:r>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18048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8438" y="668216"/>
            <a:ext cx="9940336" cy="4708981"/>
          </a:xfrm>
          <a:prstGeom prst="rect">
            <a:avLst/>
          </a:prstGeom>
          <a:noFill/>
        </p:spPr>
        <p:txBody>
          <a:bodyPr wrap="square" rtlCol="0">
            <a:spAutoFit/>
          </a:bodyPr>
          <a:lstStyle/>
          <a:p>
            <a:r>
              <a:rPr lang="en-ZA" sz="2000" dirty="0"/>
              <a:t>Defence mechanisms according to Freud refer to:</a:t>
            </a:r>
          </a:p>
          <a:p>
            <a:endParaRPr lang="en-ZA" sz="2000" dirty="0"/>
          </a:p>
          <a:p>
            <a:pPr marL="457200" indent="-457200">
              <a:buFont typeface="+mj-lt"/>
              <a:buAutoNum type="arabicPeriod"/>
            </a:pPr>
            <a:r>
              <a:rPr lang="en-ZA" sz="2000" dirty="0"/>
              <a:t>The social dimension of the individual</a:t>
            </a:r>
          </a:p>
          <a:p>
            <a:pPr marL="457200" indent="-457200" algn="just">
              <a:buFont typeface="+mj-lt"/>
              <a:buAutoNum type="arabicPeriod"/>
            </a:pPr>
            <a:r>
              <a:rPr lang="en-ZA" sz="2000" dirty="0"/>
              <a:t>The end product of the socialisation process in which education plays an important role and in which values are organised so that both changing and relatively constant organisations are included</a:t>
            </a:r>
          </a:p>
          <a:p>
            <a:pPr marL="457200" indent="-457200" algn="just">
              <a:buFont typeface="+mj-lt"/>
              <a:buAutoNum type="arabicPeriod"/>
            </a:pPr>
            <a:r>
              <a:rPr lang="en-ZA" sz="2000" dirty="0"/>
              <a:t>Strategies which the ego uses to defend itself against the conflict between forbidden drives and moral codes</a:t>
            </a:r>
          </a:p>
          <a:p>
            <a:pPr marL="457200" indent="-457200" algn="just">
              <a:buFont typeface="+mj-lt"/>
              <a:buAutoNum type="arabicPeriod"/>
            </a:pPr>
            <a:r>
              <a:rPr lang="en-ZA" sz="2000" dirty="0"/>
              <a:t>The relatively stable organisation of all physical, psychological and spiritual characteristics that determine the individuals’ behaviour in interaction with the environment.</a:t>
            </a:r>
          </a:p>
          <a:p>
            <a:endParaRPr lang="en-ZA" sz="2000" dirty="0"/>
          </a:p>
          <a:p>
            <a:pPr marL="342900" indent="-342900">
              <a:buAutoNum type="arabicParenBoth"/>
            </a:pPr>
            <a:endParaRPr lang="en-ZA" sz="2000" dirty="0"/>
          </a:p>
          <a:p>
            <a:pPr marL="342900" indent="-342900">
              <a:buAutoNum type="arabicParenBoth"/>
            </a:pPr>
            <a:endParaRPr lang="en-ZA" sz="2000" dirty="0"/>
          </a:p>
          <a:p>
            <a:pPr marL="342900" indent="-342900">
              <a:buAutoNum type="arabicParenBoth"/>
            </a:pPr>
            <a:endParaRPr lang="en-ZA" sz="2000" dirty="0"/>
          </a:p>
          <a:p>
            <a:r>
              <a:rPr lang="en-ZA"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148363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66916"/>
            <a:ext cx="9601196" cy="1519083"/>
          </a:xfrm>
        </p:spPr>
        <p:txBody>
          <a:bodyPr>
            <a:normAutofit fontScale="90000"/>
          </a:bodyPr>
          <a:lstStyle/>
          <a:p>
            <a:pPr algn="l"/>
            <a:br>
              <a:rPr lang="en-ZA" sz="3100" dirty="0"/>
            </a:br>
            <a:br>
              <a:rPr lang="en-ZA" sz="2700" dirty="0"/>
            </a:br>
            <a:r>
              <a:rPr lang="en-ZA" sz="2700" dirty="0"/>
              <a:t>The view that behaviour is the outcome of the interaction between the individual’s characteristics and the situation in which the behaviour occurs, refers to the viewpoint</a:t>
            </a:r>
            <a:r>
              <a:rPr lang="en-ZA" sz="4000" dirty="0"/>
              <a:t>:</a:t>
            </a:r>
            <a:br>
              <a:rPr lang="en-ZA" dirty="0"/>
            </a:br>
            <a:endParaRPr lang="en-ZA" dirty="0"/>
          </a:p>
        </p:txBody>
      </p:sp>
      <p:sp>
        <p:nvSpPr>
          <p:cNvPr id="3" name="Content Placeholder 2"/>
          <p:cNvSpPr>
            <a:spLocks noGrp="1"/>
          </p:cNvSpPr>
          <p:nvPr>
            <p:ph idx="1"/>
          </p:nvPr>
        </p:nvSpPr>
        <p:spPr/>
        <p:txBody>
          <a:bodyPr/>
          <a:lstStyle/>
          <a:p>
            <a:pPr marL="457200" indent="-457200">
              <a:buAutoNum type="arabicPeriod"/>
            </a:pPr>
            <a:r>
              <a:rPr lang="en-ZA" dirty="0"/>
              <a:t>Personism (entirely influenced by personality)</a:t>
            </a:r>
          </a:p>
          <a:p>
            <a:pPr marL="457200" indent="-457200">
              <a:buAutoNum type="arabicPeriod"/>
            </a:pPr>
            <a:r>
              <a:rPr lang="en-ZA" dirty="0"/>
              <a:t>Interactionalism (interaction between the 2)</a:t>
            </a:r>
          </a:p>
          <a:p>
            <a:pPr marL="457200" indent="-457200">
              <a:buAutoNum type="arabicPeriod"/>
            </a:pPr>
            <a:r>
              <a:rPr lang="en-ZA" dirty="0"/>
              <a:t>Environmental determinism (entirely influenced by environment)</a:t>
            </a:r>
          </a:p>
          <a:p>
            <a:pPr marL="457200" indent="-457200">
              <a:buAutoNum type="arabicPeriod"/>
            </a:pPr>
            <a:r>
              <a:rPr lang="en-ZA" dirty="0"/>
              <a:t>Situationalism (entirely influenced by the situation)</a:t>
            </a:r>
          </a:p>
        </p:txBody>
      </p:sp>
      <p:sp>
        <p:nvSpPr>
          <p:cNvPr id="4" name="Rectangle 3"/>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201340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4552" y="882178"/>
            <a:ext cx="9894506" cy="3785652"/>
          </a:xfrm>
          <a:prstGeom prst="rect">
            <a:avLst/>
          </a:prstGeom>
          <a:noFill/>
        </p:spPr>
        <p:txBody>
          <a:bodyPr wrap="square" rtlCol="0">
            <a:spAutoFit/>
          </a:bodyPr>
          <a:lstStyle/>
          <a:p>
            <a:pPr algn="just"/>
            <a:r>
              <a:rPr lang="en-ZA" sz="2000" dirty="0"/>
              <a:t>The id is selfish and unrealistic and pursues the (a)______. This means that the id (b)______ . The id also functions according to (c)_____, which means </a:t>
            </a:r>
            <a:r>
              <a:rPr lang="en-ZA" sz="2000" dirty="0" err="1"/>
              <a:t>thet</a:t>
            </a:r>
            <a:r>
              <a:rPr lang="en-ZA" sz="2000" dirty="0"/>
              <a:t> it is incapable of reflection and planning. The only form of drive </a:t>
            </a:r>
            <a:r>
              <a:rPr lang="en-ZA" sz="2000" dirty="0" err="1"/>
              <a:t>satisfication</a:t>
            </a:r>
            <a:r>
              <a:rPr lang="en-ZA" sz="2000" dirty="0"/>
              <a:t> it is capable of is (d)_____</a:t>
            </a:r>
          </a:p>
          <a:p>
            <a:endParaRPr lang="en-ZA" sz="2000" dirty="0"/>
          </a:p>
          <a:p>
            <a:pPr marL="342900" indent="-342900">
              <a:buAutoNum type="arabicParenBoth"/>
            </a:pPr>
            <a:r>
              <a:rPr lang="en-ZA" sz="2000" dirty="0"/>
              <a:t>  (a) pleasure principle		  (b) wants to satisfy its drive immediately</a:t>
            </a:r>
          </a:p>
          <a:p>
            <a:r>
              <a:rPr lang="en-ZA" sz="2000" dirty="0"/>
              <a:t>       (c) the primary process	        (d) wish fulfilment</a:t>
            </a:r>
          </a:p>
          <a:p>
            <a:r>
              <a:rPr lang="en-ZA" sz="2000" dirty="0"/>
              <a:t>(2)   (a) primary process		  (b) desires immediate object choice</a:t>
            </a:r>
          </a:p>
          <a:p>
            <a:r>
              <a:rPr lang="en-ZA" sz="2000" dirty="0"/>
              <a:t>    	(c) the pleasure principle	  (d) object choice</a:t>
            </a:r>
          </a:p>
          <a:p>
            <a:pPr marL="342900" indent="-342900">
              <a:buAutoNum type="arabicParenBoth" startAt="3"/>
            </a:pPr>
            <a:r>
              <a:rPr lang="en-ZA" sz="2000" dirty="0"/>
              <a:t>  (a) wish fulfilment principle  (b) wants to satisfy its drive immediately</a:t>
            </a:r>
          </a:p>
          <a:p>
            <a:r>
              <a:rPr lang="en-ZA" sz="2000" dirty="0"/>
              <a:t>	(c) the primary process		  (d) </a:t>
            </a:r>
            <a:r>
              <a:rPr lang="en-ZA" sz="2000" dirty="0" err="1"/>
              <a:t>cathexis</a:t>
            </a:r>
            <a:r>
              <a:rPr lang="en-ZA" sz="2000" dirty="0"/>
              <a:t> and </a:t>
            </a:r>
            <a:r>
              <a:rPr lang="en-ZA" sz="2000" dirty="0" err="1"/>
              <a:t>anticathexis</a:t>
            </a:r>
            <a:endParaRPr lang="en-ZA" sz="2000" dirty="0"/>
          </a:p>
          <a:p>
            <a:pPr marL="342900" indent="-342900">
              <a:buAutoNum type="arabicParenBoth" startAt="4"/>
            </a:pPr>
            <a:r>
              <a:rPr lang="en-ZA" sz="2000" dirty="0"/>
              <a:t>  (a) the pleasure principle	  (b) wants to satisfy sexual drives before any others</a:t>
            </a:r>
          </a:p>
          <a:p>
            <a:r>
              <a:rPr lang="en-ZA" sz="2000" dirty="0"/>
              <a:t>	(c) the secondary process	  (d) wish fulfilment</a:t>
            </a:r>
          </a:p>
        </p:txBody>
      </p:sp>
      <p:sp>
        <p:nvSpPr>
          <p:cNvPr id="3" name="Rectangle 2"/>
          <p:cNvSpPr/>
          <p:nvPr/>
        </p:nvSpPr>
        <p:spPr>
          <a:xfrm>
            <a:off x="9542206" y="4970207"/>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207090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2617" y="841841"/>
            <a:ext cx="9433201" cy="2862322"/>
          </a:xfrm>
          <a:prstGeom prst="rect">
            <a:avLst/>
          </a:prstGeom>
          <a:noFill/>
        </p:spPr>
        <p:txBody>
          <a:bodyPr wrap="square" rtlCol="0">
            <a:spAutoFit/>
          </a:bodyPr>
          <a:lstStyle/>
          <a:p>
            <a:pPr algn="just"/>
            <a:r>
              <a:rPr lang="en-ZA" sz="2000" dirty="0"/>
              <a:t>Freud divides life drives into two types, namely (a)___ which ensures the continued existence of the (b)____ and (c)____, which ensure the continued existence of the (d)_____</a:t>
            </a:r>
          </a:p>
          <a:p>
            <a:endParaRPr lang="en-ZA" sz="2000" dirty="0"/>
          </a:p>
          <a:p>
            <a:endParaRPr lang="en-ZA" sz="2000" dirty="0"/>
          </a:p>
          <a:p>
            <a:endParaRPr lang="en-ZA" sz="2000" dirty="0"/>
          </a:p>
          <a:p>
            <a:pPr marL="457200" indent="-457200">
              <a:buFont typeface="+mj-lt"/>
              <a:buAutoNum type="arabicPeriod"/>
            </a:pPr>
            <a:r>
              <a:rPr lang="en-ZA" sz="2000" dirty="0"/>
              <a:t>(a) </a:t>
            </a:r>
            <a:r>
              <a:rPr lang="en-ZA" sz="2000" dirty="0" err="1"/>
              <a:t>eros</a:t>
            </a:r>
            <a:r>
              <a:rPr lang="en-ZA" sz="2000" dirty="0"/>
              <a:t> drives 	(b) species 		(c) </a:t>
            </a:r>
            <a:r>
              <a:rPr lang="en-ZA" sz="2000" dirty="0" err="1"/>
              <a:t>thanatos</a:t>
            </a:r>
            <a:r>
              <a:rPr lang="en-ZA" sz="2000" dirty="0"/>
              <a:t> drives 	(d) death drive</a:t>
            </a:r>
          </a:p>
          <a:p>
            <a:pPr marL="457200" indent="-457200">
              <a:buFont typeface="+mj-lt"/>
              <a:buAutoNum type="arabicPeriod"/>
            </a:pPr>
            <a:r>
              <a:rPr lang="en-ZA" sz="2000" dirty="0"/>
              <a:t>(a) id drive      	(b) primary needs  (c) ego drives         	(d) secondary needs</a:t>
            </a:r>
          </a:p>
          <a:p>
            <a:pPr marL="457200" indent="-457200">
              <a:buFont typeface="+mj-lt"/>
              <a:buAutoNum type="arabicPeriod"/>
            </a:pPr>
            <a:r>
              <a:rPr lang="en-ZA" sz="2000" dirty="0"/>
              <a:t>(a) ego drives  	(b) ego                  (c) sexual drives     	(d) id</a:t>
            </a:r>
          </a:p>
          <a:p>
            <a:pPr marL="457200" indent="-457200">
              <a:buFont typeface="+mj-lt"/>
              <a:buAutoNum type="arabicPeriod"/>
            </a:pPr>
            <a:r>
              <a:rPr lang="en-ZA" sz="2000" dirty="0"/>
              <a:t>(a) ego drives 	(b) individual         (c) sexual drives     	(d) species</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63644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9756" y="917912"/>
            <a:ext cx="9737509" cy="3170099"/>
          </a:xfrm>
          <a:prstGeom prst="rect">
            <a:avLst/>
          </a:prstGeom>
          <a:noFill/>
        </p:spPr>
        <p:txBody>
          <a:bodyPr wrap="square" rtlCol="0">
            <a:spAutoFit/>
          </a:bodyPr>
          <a:lstStyle/>
          <a:p>
            <a:pPr algn="just"/>
            <a:r>
              <a:rPr lang="en-ZA" sz="2000" dirty="0"/>
              <a:t>Peter got out of the wrong side of the bed one morning. He was feeling highly irritable and attacked everybody verbally. During the day he accused his wife, children and colleagues of being impatient and of attacking him verbally all the time. What defence mechanism is Peter using according to Freud?</a:t>
            </a:r>
          </a:p>
          <a:p>
            <a:endParaRPr lang="en-ZA" sz="2000" dirty="0"/>
          </a:p>
          <a:p>
            <a:endParaRPr lang="en-ZA" sz="2000" dirty="0"/>
          </a:p>
          <a:p>
            <a:pPr marL="342900" indent="-342900">
              <a:buAutoNum type="arabicParenBoth"/>
            </a:pPr>
            <a:r>
              <a:rPr lang="en-ZA" sz="2000" dirty="0"/>
              <a:t>Projection</a:t>
            </a:r>
          </a:p>
          <a:p>
            <a:pPr marL="342900" indent="-342900">
              <a:buAutoNum type="arabicParenBoth"/>
            </a:pPr>
            <a:r>
              <a:rPr lang="en-ZA" sz="2000" dirty="0"/>
              <a:t>Rationalisation</a:t>
            </a:r>
          </a:p>
          <a:p>
            <a:pPr marL="342900" indent="-342900">
              <a:buAutoNum type="arabicParenBoth"/>
            </a:pPr>
            <a:r>
              <a:rPr lang="en-ZA" sz="2000" dirty="0"/>
              <a:t>Displacement</a:t>
            </a:r>
          </a:p>
          <a:p>
            <a:pPr marL="342900" indent="-342900">
              <a:buAutoNum type="arabicParenBoth"/>
            </a:pPr>
            <a:r>
              <a:rPr lang="en-ZA" sz="2000" dirty="0"/>
              <a:t>Reaction formation</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125035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7456" y="1084013"/>
            <a:ext cx="9621601" cy="3170099"/>
          </a:xfrm>
          <a:prstGeom prst="rect">
            <a:avLst/>
          </a:prstGeom>
          <a:noFill/>
        </p:spPr>
        <p:txBody>
          <a:bodyPr wrap="square" rtlCol="0">
            <a:spAutoFit/>
          </a:bodyPr>
          <a:lstStyle/>
          <a:p>
            <a:pPr algn="just"/>
            <a:r>
              <a:rPr lang="en-ZA" sz="2000" dirty="0"/>
              <a:t>According to Freud, one of the differences between healthy and psychologically disturbed people is in the types of defence mechanisms the two employ to cope with psychic conflicts. Compared to disturbed individuals, psychologically healthy people are more successful at employing the defence mechanisms of </a:t>
            </a:r>
          </a:p>
          <a:p>
            <a:endParaRPr lang="en-ZA" sz="2000" dirty="0"/>
          </a:p>
          <a:p>
            <a:pPr marL="342900" indent="-342900">
              <a:buAutoNum type="arabicParenBoth"/>
            </a:pPr>
            <a:r>
              <a:rPr lang="en-ZA" sz="2000" dirty="0"/>
              <a:t>Displacement and identification</a:t>
            </a:r>
          </a:p>
          <a:p>
            <a:pPr marL="342900" indent="-342900">
              <a:buAutoNum type="arabicParenBoth"/>
            </a:pPr>
            <a:r>
              <a:rPr lang="en-ZA" sz="2000" dirty="0"/>
              <a:t>Displacement and sublimation</a:t>
            </a:r>
          </a:p>
          <a:p>
            <a:pPr marL="342900" indent="-342900">
              <a:buAutoNum type="arabicParenBoth"/>
            </a:pPr>
            <a:r>
              <a:rPr lang="en-ZA" sz="2000" dirty="0"/>
              <a:t>Reaction formation and sublimation</a:t>
            </a:r>
          </a:p>
          <a:p>
            <a:pPr marL="342900" indent="-342900">
              <a:buAutoNum type="arabicParenBoth"/>
            </a:pPr>
            <a:r>
              <a:rPr lang="en-ZA" sz="2000" dirty="0"/>
              <a:t>Identifications and rationalisation</a:t>
            </a:r>
          </a:p>
          <a:p>
            <a:endParaRPr lang="en-ZA" sz="2000"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197349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04901" y="1003300"/>
            <a:ext cx="10133370" cy="3477875"/>
          </a:xfrm>
          <a:prstGeom prst="rect">
            <a:avLst/>
          </a:prstGeom>
          <a:noFill/>
        </p:spPr>
        <p:txBody>
          <a:bodyPr wrap="square" rtlCol="0">
            <a:spAutoFit/>
          </a:bodyPr>
          <a:lstStyle/>
          <a:p>
            <a:pPr algn="just"/>
            <a:r>
              <a:rPr lang="en-ZA" sz="2000" dirty="0"/>
              <a:t>Margie visits a therapist about her sudden compulsion to clean everything in sight. She cleans her house twice a day and cannot relax if there is so much as an unwashed plate in sight. She tells the therapist she is a devoted Christian and enjoys a close, warm relationship with her boyfriend. Although the couple are comfortable about their decision to abstain sexual relations until after marriage, Margie’s compulsion for cleanliness and neatness is causing disharmony in the relationship. According to Freud, Margie could be describes as expressing</a:t>
            </a:r>
          </a:p>
          <a:p>
            <a:pPr marL="457200" indent="-457200">
              <a:buFont typeface="+mj-lt"/>
              <a:buAutoNum type="arabicPeriod"/>
            </a:pPr>
            <a:endParaRPr lang="en-ZA" sz="2000" dirty="0"/>
          </a:p>
          <a:p>
            <a:pPr marL="457200" indent="-457200">
              <a:buFont typeface="+mj-lt"/>
              <a:buAutoNum type="arabicPeriod"/>
            </a:pPr>
            <a:r>
              <a:rPr lang="en-ZA" sz="2000" dirty="0"/>
              <a:t>Reality anxiety</a:t>
            </a:r>
          </a:p>
          <a:p>
            <a:pPr marL="457200" indent="-457200">
              <a:buFont typeface="+mj-lt"/>
              <a:buAutoNum type="arabicPeriod"/>
            </a:pPr>
            <a:r>
              <a:rPr lang="en-ZA" sz="2000" dirty="0"/>
              <a:t>Neurotic anxiety</a:t>
            </a:r>
          </a:p>
          <a:p>
            <a:pPr marL="457200" indent="-457200">
              <a:buFont typeface="+mj-lt"/>
              <a:buAutoNum type="arabicPeriod"/>
            </a:pPr>
            <a:r>
              <a:rPr lang="en-ZA" sz="2000" dirty="0"/>
              <a:t>Moral anxiety</a:t>
            </a:r>
          </a:p>
          <a:p>
            <a:pPr marL="457200" indent="-457200">
              <a:buFont typeface="+mj-lt"/>
              <a:buAutoNum type="arabicPeriod"/>
            </a:pPr>
            <a:r>
              <a:rPr lang="en-ZA" sz="2000" dirty="0"/>
              <a:t>Neurotic and moral anxiety</a:t>
            </a:r>
          </a:p>
        </p:txBody>
      </p:sp>
      <p:sp>
        <p:nvSpPr>
          <p:cNvPr id="4" name="Rectangle 3"/>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78528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5626" y="1138506"/>
            <a:ext cx="9866671" cy="2554545"/>
          </a:xfrm>
          <a:prstGeom prst="rect">
            <a:avLst/>
          </a:prstGeom>
          <a:noFill/>
        </p:spPr>
        <p:txBody>
          <a:bodyPr wrap="square" rtlCol="0">
            <a:spAutoFit/>
          </a:bodyPr>
          <a:lstStyle/>
          <a:p>
            <a:pPr algn="just"/>
            <a:r>
              <a:rPr lang="en-ZA" sz="2000" dirty="0"/>
              <a:t>Mr Wilson is described by his colleagues and staff as a perfectionist and a shrewd businessman who has an amazing knack for saving his company vast sums of money. He is methodical, organised and meticulous. According to Freud, Mr Wilson could be described as having a/an</a:t>
            </a:r>
          </a:p>
          <a:p>
            <a:endParaRPr lang="en-ZA" sz="2000" dirty="0"/>
          </a:p>
          <a:p>
            <a:pPr marL="457200" indent="-457200">
              <a:buFont typeface="+mj-lt"/>
              <a:buAutoNum type="arabicPeriod"/>
            </a:pPr>
            <a:r>
              <a:rPr lang="en-ZA" sz="2000" dirty="0"/>
              <a:t>Anal personality</a:t>
            </a:r>
          </a:p>
          <a:p>
            <a:pPr marL="457200" indent="-457200">
              <a:buFont typeface="+mj-lt"/>
              <a:buAutoNum type="arabicPeriod"/>
            </a:pPr>
            <a:r>
              <a:rPr lang="en-ZA" sz="2000" dirty="0"/>
              <a:t>Genital personality</a:t>
            </a:r>
          </a:p>
          <a:p>
            <a:pPr marL="457200" indent="-457200">
              <a:buFont typeface="+mj-lt"/>
              <a:buAutoNum type="arabicPeriod"/>
            </a:pPr>
            <a:r>
              <a:rPr lang="en-ZA" sz="2000" dirty="0"/>
              <a:t>Oral personality</a:t>
            </a:r>
          </a:p>
          <a:p>
            <a:pPr marL="457200" indent="-457200">
              <a:buFont typeface="+mj-lt"/>
              <a:buAutoNum type="arabicPeriod"/>
            </a:pPr>
            <a:r>
              <a:rPr lang="en-ZA" sz="2000" dirty="0"/>
              <a:t>Latent personality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144076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2387" y="938823"/>
            <a:ext cx="10028903" cy="2862322"/>
          </a:xfrm>
          <a:prstGeom prst="rect">
            <a:avLst/>
          </a:prstGeom>
          <a:noFill/>
        </p:spPr>
        <p:txBody>
          <a:bodyPr wrap="square" rtlCol="0">
            <a:spAutoFit/>
          </a:bodyPr>
          <a:lstStyle/>
          <a:p>
            <a:r>
              <a:rPr lang="en-ZA" sz="2000" dirty="0"/>
              <a:t>A patient who has been undergoing psychoanalysis for quite a number of years suddenly no longer turns up for appointments. When the receptionist telephones her she is most surprised and says she had forgotten completely about the appointments. To what would Freud attribute the forgetfulness of this patient?</a:t>
            </a:r>
          </a:p>
          <a:p>
            <a:endParaRPr lang="en-ZA" sz="2000" dirty="0"/>
          </a:p>
          <a:p>
            <a:pPr marL="457200" indent="-457200">
              <a:buFont typeface="+mj-lt"/>
              <a:buAutoNum type="arabicPeriod"/>
            </a:pPr>
            <a:r>
              <a:rPr lang="en-ZA" sz="2000" dirty="0"/>
              <a:t>Displacement</a:t>
            </a:r>
          </a:p>
          <a:p>
            <a:pPr marL="457200" indent="-457200">
              <a:buFont typeface="+mj-lt"/>
              <a:buAutoNum type="arabicPeriod"/>
            </a:pPr>
            <a:r>
              <a:rPr lang="en-ZA" sz="2000" dirty="0"/>
              <a:t>Resistance </a:t>
            </a:r>
          </a:p>
          <a:p>
            <a:pPr marL="457200" indent="-457200">
              <a:buFont typeface="+mj-lt"/>
              <a:buAutoNum type="arabicPeriod"/>
            </a:pPr>
            <a:r>
              <a:rPr lang="en-ZA" sz="2000" dirty="0"/>
              <a:t>Transference</a:t>
            </a:r>
          </a:p>
          <a:p>
            <a:pPr marL="457200" indent="-457200">
              <a:buFont typeface="+mj-lt"/>
              <a:buAutoNum type="arabicPeriod"/>
            </a:pPr>
            <a:r>
              <a:rPr lang="en-ZA" sz="2000" dirty="0"/>
              <a:t>Distortion</a:t>
            </a:r>
          </a:p>
        </p:txBody>
      </p:sp>
      <p:sp>
        <p:nvSpPr>
          <p:cNvPr id="3" name="Rectangle 2"/>
          <p:cNvSpPr/>
          <p:nvPr/>
        </p:nvSpPr>
        <p:spPr>
          <a:xfrm>
            <a:off x="9438968" y="4468762"/>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22203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0734" y="948397"/>
            <a:ext cx="9133071" cy="1938992"/>
          </a:xfrm>
          <a:prstGeom prst="rect">
            <a:avLst/>
          </a:prstGeom>
          <a:noFill/>
        </p:spPr>
        <p:txBody>
          <a:bodyPr wrap="square" rtlCol="0">
            <a:spAutoFit/>
          </a:bodyPr>
          <a:lstStyle/>
          <a:p>
            <a:r>
              <a:rPr lang="en-ZA" sz="2000" dirty="0"/>
              <a:t>When Dr Freud is introduced as Dr Freud, which unconscious process is at work here?</a:t>
            </a:r>
          </a:p>
          <a:p>
            <a:endParaRPr lang="en-ZA" sz="2000" dirty="0"/>
          </a:p>
          <a:p>
            <a:pPr marL="457200" indent="-457200">
              <a:buFont typeface="+mj-lt"/>
              <a:buAutoNum type="arabicPeriod"/>
            </a:pPr>
            <a:r>
              <a:rPr lang="en-ZA" sz="2000" dirty="0"/>
              <a:t>Projection</a:t>
            </a:r>
          </a:p>
          <a:p>
            <a:pPr marL="457200" indent="-457200">
              <a:buFont typeface="+mj-lt"/>
              <a:buAutoNum type="arabicPeriod"/>
            </a:pPr>
            <a:r>
              <a:rPr lang="en-ZA" sz="2000" dirty="0"/>
              <a:t>Reaction formation</a:t>
            </a:r>
          </a:p>
          <a:p>
            <a:pPr marL="457200" indent="-457200">
              <a:buFont typeface="+mj-lt"/>
              <a:buAutoNum type="arabicPeriod"/>
            </a:pPr>
            <a:r>
              <a:rPr lang="en-ZA" sz="2000" dirty="0" err="1"/>
              <a:t>Parapraxis</a:t>
            </a:r>
            <a:endParaRPr lang="en-ZA" sz="2000" dirty="0"/>
          </a:p>
          <a:p>
            <a:pPr marL="457200" indent="-457200">
              <a:buFont typeface="+mj-lt"/>
              <a:buAutoNum type="arabicPeriod"/>
            </a:pPr>
            <a:r>
              <a:rPr lang="en-ZA" sz="2000" dirty="0"/>
              <a:t>Repression</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90421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0526" y="866468"/>
            <a:ext cx="9972776" cy="4401205"/>
          </a:xfrm>
          <a:prstGeom prst="rect">
            <a:avLst/>
          </a:prstGeom>
          <a:noFill/>
        </p:spPr>
        <p:txBody>
          <a:bodyPr wrap="square" rtlCol="0">
            <a:spAutoFit/>
          </a:bodyPr>
          <a:lstStyle/>
          <a:p>
            <a:r>
              <a:rPr lang="en-ZA" sz="2000" dirty="0"/>
              <a:t>The personality type that Freud regarded as closest to the optimal or ideal state of development, is characterised by a</a:t>
            </a:r>
          </a:p>
          <a:p>
            <a:endParaRPr lang="en-ZA" sz="2000" dirty="0"/>
          </a:p>
          <a:p>
            <a:pPr marL="457200" indent="-457200">
              <a:buFont typeface="+mj-lt"/>
              <a:buAutoNum type="alphaLcPeriod"/>
            </a:pPr>
            <a:r>
              <a:rPr lang="en-ZA" sz="2000" dirty="0"/>
              <a:t>Lack of any sexual or moral conflict</a:t>
            </a:r>
          </a:p>
          <a:p>
            <a:pPr marL="457200" indent="-457200">
              <a:buFont typeface="+mj-lt"/>
              <a:buAutoNum type="alphaLcPeriod"/>
            </a:pPr>
            <a:r>
              <a:rPr lang="en-ZA" sz="2000" dirty="0"/>
              <a:t>Lack of fixations at pre-genital stages</a:t>
            </a:r>
          </a:p>
          <a:p>
            <a:pPr marL="457200" indent="-457200">
              <a:buFont typeface="+mj-lt"/>
              <a:buAutoNum type="alphaLcPeriod"/>
            </a:pPr>
            <a:r>
              <a:rPr lang="en-ZA" sz="2000" dirty="0"/>
              <a:t>Strong ego and a not too strict superego</a:t>
            </a:r>
          </a:p>
          <a:p>
            <a:pPr marL="457200" indent="-457200">
              <a:buFont typeface="+mj-lt"/>
              <a:buAutoNum type="alphaLcPeriod"/>
            </a:pPr>
            <a:r>
              <a:rPr lang="en-ZA" sz="2000" dirty="0"/>
              <a:t>Satisfactory sexual relationship with someone of the opposite sex</a:t>
            </a:r>
          </a:p>
          <a:p>
            <a:pPr marL="342900" indent="-342900">
              <a:buAutoNum type="alphaLcPeriod"/>
            </a:pPr>
            <a:endParaRPr lang="en-ZA" sz="2000" dirty="0"/>
          </a:p>
          <a:p>
            <a:r>
              <a:rPr lang="en-ZA" sz="2000" dirty="0"/>
              <a:t>The correct answer is</a:t>
            </a:r>
          </a:p>
          <a:p>
            <a:endParaRPr lang="en-ZA" sz="2000" dirty="0"/>
          </a:p>
          <a:p>
            <a:pPr marL="457200" indent="-457200">
              <a:buFont typeface="+mj-lt"/>
              <a:buAutoNum type="arabicPeriod"/>
            </a:pPr>
            <a:r>
              <a:rPr lang="en-ZA" sz="2000" dirty="0"/>
              <a:t>All of the above</a:t>
            </a:r>
          </a:p>
          <a:p>
            <a:pPr marL="457200" indent="-457200">
              <a:buFont typeface="+mj-lt"/>
              <a:buAutoNum type="arabicPeriod"/>
            </a:pPr>
            <a:r>
              <a:rPr lang="en-ZA" sz="2000" dirty="0"/>
              <a:t>(a) &amp; (d)</a:t>
            </a:r>
          </a:p>
          <a:p>
            <a:pPr marL="457200" indent="-457200">
              <a:buFont typeface="+mj-lt"/>
              <a:buAutoNum type="arabicPeriod"/>
            </a:pPr>
            <a:r>
              <a:rPr lang="en-ZA" sz="2000" dirty="0"/>
              <a:t>(b), (c) and (d)</a:t>
            </a:r>
          </a:p>
          <a:p>
            <a:pPr marL="457200" indent="-457200">
              <a:buFont typeface="+mj-lt"/>
              <a:buAutoNum type="arabicPeriod"/>
            </a:pPr>
            <a:r>
              <a:rPr lang="en-ZA" sz="2000" dirty="0"/>
              <a:t>(b) &amp; (c)</a:t>
            </a:r>
          </a:p>
        </p:txBody>
      </p:sp>
      <p:sp>
        <p:nvSpPr>
          <p:cNvPr id="3" name="Rectangle 2"/>
          <p:cNvSpPr/>
          <p:nvPr/>
        </p:nvSpPr>
        <p:spPr>
          <a:xfrm>
            <a:off x="8893278" y="488421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136845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6631" y="703384"/>
            <a:ext cx="10161639" cy="5324535"/>
          </a:xfrm>
          <a:prstGeom prst="rect">
            <a:avLst/>
          </a:prstGeom>
          <a:noFill/>
        </p:spPr>
        <p:txBody>
          <a:bodyPr wrap="square" rtlCol="0">
            <a:spAutoFit/>
          </a:bodyPr>
          <a:lstStyle/>
          <a:p>
            <a:pPr algn="just"/>
            <a:r>
              <a:rPr lang="en-ZA" sz="2000" dirty="0"/>
              <a:t>In the face of a pathological outbreak of crime and violence such as we are experiencing in South Africa today, Freud most probably would have suggested that we</a:t>
            </a:r>
          </a:p>
          <a:p>
            <a:endParaRPr lang="en-ZA" sz="2000" dirty="0"/>
          </a:p>
          <a:p>
            <a:pPr marL="457200" indent="-457200" algn="just">
              <a:buFont typeface="+mj-lt"/>
              <a:buAutoNum type="alphaLcPeriod"/>
            </a:pPr>
            <a:r>
              <a:rPr lang="en-ZA" sz="2000" dirty="0"/>
              <a:t>Provide socially acceptable avenues for the discharge of aggressive energies in the promotion of, for example, competitive types of sport</a:t>
            </a:r>
          </a:p>
          <a:p>
            <a:pPr marL="457200" indent="-457200" algn="just">
              <a:buFont typeface="+mj-lt"/>
              <a:buAutoNum type="alphaLcPeriod"/>
            </a:pPr>
            <a:r>
              <a:rPr lang="en-ZA" sz="2000" dirty="0"/>
              <a:t>Strengthen moral prescriptions against violence to make its expression less acceptable</a:t>
            </a:r>
          </a:p>
          <a:p>
            <a:pPr marL="457200" indent="-457200" algn="just">
              <a:buFont typeface="+mj-lt"/>
              <a:buAutoNum type="alphaLcPeriod"/>
            </a:pPr>
            <a:r>
              <a:rPr lang="en-ZA" sz="2000" dirty="0"/>
              <a:t>View these phenomena as the healthy release of the death drive and as conducive to society in the long run</a:t>
            </a:r>
          </a:p>
          <a:p>
            <a:pPr marL="457200" indent="-457200" algn="just">
              <a:buFont typeface="+mj-lt"/>
              <a:buAutoNum type="alphaLcPeriod"/>
            </a:pPr>
            <a:r>
              <a:rPr lang="en-ZA" sz="2000" dirty="0"/>
              <a:t>Come to terms with that fact that the aggressive inclination is part of human nature and that we can only hope to curb but never to eliminate it</a:t>
            </a:r>
          </a:p>
          <a:p>
            <a:pPr marL="342900" indent="-342900">
              <a:buAutoNum type="alphaLcPeriod"/>
            </a:pPr>
            <a:endParaRPr lang="en-ZA" sz="2000" dirty="0"/>
          </a:p>
          <a:p>
            <a:r>
              <a:rPr lang="en-ZA" sz="2000" dirty="0"/>
              <a:t>The correct answer is</a:t>
            </a:r>
          </a:p>
          <a:p>
            <a:endParaRPr lang="en-ZA" sz="2000" dirty="0"/>
          </a:p>
          <a:p>
            <a:pPr marL="457200" indent="-457200">
              <a:buFont typeface="+mj-lt"/>
              <a:buAutoNum type="arabicPeriod"/>
            </a:pPr>
            <a:r>
              <a:rPr lang="en-ZA" sz="2000" dirty="0"/>
              <a:t>All of the above</a:t>
            </a:r>
          </a:p>
          <a:p>
            <a:pPr marL="457200" indent="-457200">
              <a:buFont typeface="+mj-lt"/>
              <a:buAutoNum type="arabicPeriod"/>
            </a:pPr>
            <a:r>
              <a:rPr lang="en-ZA" sz="2000" dirty="0"/>
              <a:t>(c) &amp; (d)</a:t>
            </a:r>
          </a:p>
          <a:p>
            <a:pPr marL="457200" indent="-457200">
              <a:buFont typeface="+mj-lt"/>
              <a:buAutoNum type="arabicPeriod"/>
            </a:pPr>
            <a:r>
              <a:rPr lang="en-ZA" sz="2000" dirty="0"/>
              <a:t>(a), (b) and (d)</a:t>
            </a:r>
          </a:p>
          <a:p>
            <a:pPr marL="457200" indent="-457200">
              <a:buFont typeface="+mj-lt"/>
              <a:buAutoNum type="arabicPeriod"/>
            </a:pPr>
            <a:r>
              <a:rPr lang="en-ZA" sz="2000" dirty="0"/>
              <a:t>(a) &amp; (b)												</a:t>
            </a:r>
          </a:p>
        </p:txBody>
      </p:sp>
      <p:sp>
        <p:nvSpPr>
          <p:cNvPr id="3" name="Rectangle 2"/>
          <p:cNvSpPr/>
          <p:nvPr/>
        </p:nvSpPr>
        <p:spPr>
          <a:xfrm>
            <a:off x="9615948" y="5261003"/>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3202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2103" y="1032387"/>
            <a:ext cx="9453716" cy="3139321"/>
          </a:xfrm>
          <a:prstGeom prst="rect">
            <a:avLst/>
          </a:prstGeom>
          <a:noFill/>
        </p:spPr>
        <p:txBody>
          <a:bodyPr wrap="square" rtlCol="0">
            <a:spAutoFit/>
          </a:bodyPr>
          <a:lstStyle/>
          <a:p>
            <a:pPr algn="just"/>
            <a:r>
              <a:rPr lang="en-ZA" sz="2000" dirty="0"/>
              <a:t>Freud’s theory has been described as a psychosocial conflict theory. This means that the individual experiences conflict between</a:t>
            </a:r>
          </a:p>
          <a:p>
            <a:pPr marL="457200" indent="-457200">
              <a:buFont typeface="+mj-lt"/>
              <a:buAutoNum type="arabicPeriod"/>
            </a:pPr>
            <a:endParaRPr lang="en-ZA" sz="2000" dirty="0"/>
          </a:p>
          <a:p>
            <a:pPr marL="457200" indent="-457200" algn="just">
              <a:buFont typeface="+mj-lt"/>
              <a:buAutoNum type="arabicPeriod"/>
            </a:pPr>
            <a:r>
              <a:rPr lang="en-ZA" sz="2000" dirty="0"/>
              <a:t>Drives which are physiologically based, and moral prescriptions that are to be found in the social environment</a:t>
            </a:r>
          </a:p>
          <a:p>
            <a:pPr marL="457200" indent="-457200" algn="just">
              <a:buFont typeface="+mj-lt"/>
              <a:buAutoNum type="arabicPeriod"/>
            </a:pPr>
            <a:r>
              <a:rPr lang="en-ZA" sz="2000" dirty="0"/>
              <a:t>Psychic drives that demand immediate satisfaction and moral prescriptions of society that have been internalised</a:t>
            </a:r>
          </a:p>
          <a:p>
            <a:pPr marL="457200" indent="-457200" algn="just">
              <a:buFont typeface="+mj-lt"/>
              <a:buAutoNum type="arabicPeriod"/>
            </a:pPr>
            <a:r>
              <a:rPr lang="en-ZA" sz="2000" dirty="0"/>
              <a:t>Physical-biological and psychic sources of energy</a:t>
            </a:r>
          </a:p>
          <a:p>
            <a:pPr marL="457200" indent="-457200" algn="just">
              <a:buFont typeface="+mj-lt"/>
              <a:buAutoNum type="arabicPeriod"/>
            </a:pPr>
            <a:r>
              <a:rPr lang="en-ZA" sz="2000" dirty="0"/>
              <a:t>Life drives on the one hand, and sexually and aggressive drives on the other hand</a:t>
            </a:r>
          </a:p>
          <a:p>
            <a:endParaRPr lang="en-ZA" dirty="0"/>
          </a:p>
        </p:txBody>
      </p:sp>
      <p:sp>
        <p:nvSpPr>
          <p:cNvPr id="4" name="Rectangle 3"/>
          <p:cNvSpPr/>
          <p:nvPr/>
        </p:nvSpPr>
        <p:spPr>
          <a:xfrm>
            <a:off x="9527459"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295041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4312" y="1140404"/>
            <a:ext cx="9126759" cy="4093428"/>
          </a:xfrm>
          <a:prstGeom prst="rect">
            <a:avLst/>
          </a:prstGeom>
          <a:noFill/>
        </p:spPr>
        <p:txBody>
          <a:bodyPr wrap="square" rtlCol="0">
            <a:spAutoFit/>
          </a:bodyPr>
          <a:lstStyle/>
          <a:p>
            <a:r>
              <a:rPr lang="en-ZA" sz="2000" dirty="0"/>
              <a:t>Jonas was a serial rapist. In terms of Freud’s theory, Jonas’s ego</a:t>
            </a:r>
          </a:p>
          <a:p>
            <a:endParaRPr lang="en-ZA" sz="2000" dirty="0"/>
          </a:p>
          <a:p>
            <a:pPr marL="457200" indent="-457200">
              <a:buFont typeface="+mj-lt"/>
              <a:buAutoNum type="alphaLcPeriod"/>
            </a:pPr>
            <a:r>
              <a:rPr lang="en-ZA" sz="2000" dirty="0"/>
              <a:t>Is unable to handle the conflict between his aggressive and life drives</a:t>
            </a:r>
          </a:p>
          <a:p>
            <a:pPr marL="457200" indent="-457200">
              <a:buFont typeface="+mj-lt"/>
              <a:buAutoNum type="alphaLcPeriod"/>
            </a:pPr>
            <a:r>
              <a:rPr lang="en-ZA" sz="2000" dirty="0"/>
              <a:t>Is unable to handle the conflict between his weak superego and his strong id</a:t>
            </a:r>
          </a:p>
          <a:p>
            <a:pPr marL="457200" indent="-457200">
              <a:buFont typeface="+mj-lt"/>
              <a:buAutoNum type="alphaLcPeriod"/>
            </a:pPr>
            <a:r>
              <a:rPr lang="en-ZA" sz="2000" dirty="0"/>
              <a:t>Is able to meet the demands of a weak id and strong superego</a:t>
            </a:r>
          </a:p>
          <a:p>
            <a:pPr marL="457200" indent="-457200">
              <a:buFont typeface="+mj-lt"/>
              <a:buAutoNum type="alphaLcPeriod"/>
            </a:pPr>
            <a:r>
              <a:rPr lang="en-ZA" sz="2000" dirty="0"/>
              <a:t>Brings pleasure to the id while coping with guilt feelings from superego</a:t>
            </a:r>
          </a:p>
          <a:p>
            <a:pPr marL="342900" indent="-342900">
              <a:buAutoNum type="alphaLcPeriod"/>
            </a:pPr>
            <a:endParaRPr lang="en-ZA" sz="2000" dirty="0"/>
          </a:p>
          <a:p>
            <a:r>
              <a:rPr lang="en-ZA" sz="2000" dirty="0"/>
              <a:t>The correct answer is</a:t>
            </a:r>
          </a:p>
          <a:p>
            <a:endParaRPr lang="en-ZA" sz="2000" dirty="0"/>
          </a:p>
          <a:p>
            <a:pPr marL="342900" indent="-342900">
              <a:buAutoNum type="arabicParenBoth"/>
            </a:pPr>
            <a:r>
              <a:rPr lang="en-ZA" sz="2000" dirty="0"/>
              <a:t>(a)</a:t>
            </a:r>
          </a:p>
          <a:p>
            <a:pPr marL="342900" indent="-342900">
              <a:buAutoNum type="arabicParenBoth"/>
            </a:pPr>
            <a:r>
              <a:rPr lang="en-ZA" sz="2000" dirty="0"/>
              <a:t>(b)</a:t>
            </a:r>
          </a:p>
          <a:p>
            <a:pPr marL="342900" indent="-342900">
              <a:buAutoNum type="arabicParenBoth"/>
            </a:pPr>
            <a:r>
              <a:rPr lang="en-ZA" sz="2000" dirty="0"/>
              <a:t>(a) &amp; (b)</a:t>
            </a:r>
          </a:p>
          <a:p>
            <a:pPr marL="342900" indent="-342900">
              <a:buAutoNum type="arabicParenBoth"/>
            </a:pPr>
            <a:r>
              <a:rPr lang="en-ZA" sz="2000" dirty="0"/>
              <a:t>(c) &amp; (d)</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115138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381" y="815315"/>
            <a:ext cx="9687405" cy="2862322"/>
          </a:xfrm>
          <a:prstGeom prst="rect">
            <a:avLst/>
          </a:prstGeom>
          <a:noFill/>
        </p:spPr>
        <p:txBody>
          <a:bodyPr wrap="square" rtlCol="0">
            <a:spAutoFit/>
          </a:bodyPr>
          <a:lstStyle/>
          <a:p>
            <a:endParaRPr lang="en-ZA" sz="2000" dirty="0"/>
          </a:p>
          <a:p>
            <a:pPr algn="just"/>
            <a:r>
              <a:rPr lang="en-ZA" sz="2000" dirty="0" err="1"/>
              <a:t>Sanku</a:t>
            </a:r>
            <a:r>
              <a:rPr lang="en-ZA" sz="2000" dirty="0"/>
              <a:t> lives his life by the sword – that is, he lives by hijacking cars and killing its occupants if necessary.  Underlining </a:t>
            </a:r>
            <a:r>
              <a:rPr lang="en-ZA" sz="2000" dirty="0" err="1"/>
              <a:t>Sanku’s</a:t>
            </a:r>
            <a:r>
              <a:rPr lang="en-ZA" sz="2000" dirty="0"/>
              <a:t> behaviour is his wish to hurt and kill his parents. In terms of Freud’s theory, this wish exists on</a:t>
            </a:r>
          </a:p>
          <a:p>
            <a:endParaRPr lang="en-ZA" sz="2000" dirty="0"/>
          </a:p>
          <a:p>
            <a:pPr marL="457200" indent="-457200">
              <a:buFont typeface="+mj-lt"/>
              <a:buAutoNum type="arabicPeriod"/>
            </a:pPr>
            <a:r>
              <a:rPr lang="en-ZA" sz="2000" dirty="0"/>
              <a:t>All three levels of consciousness but not to the same extent </a:t>
            </a:r>
          </a:p>
          <a:p>
            <a:pPr marL="457200" indent="-457200">
              <a:buFont typeface="+mj-lt"/>
              <a:buAutoNum type="arabicPeriod"/>
            </a:pPr>
            <a:r>
              <a:rPr lang="en-ZA" sz="2000" dirty="0"/>
              <a:t>The unconscious and preconscious levels consciousness</a:t>
            </a:r>
          </a:p>
          <a:p>
            <a:pPr marL="457200" indent="-457200">
              <a:buFont typeface="+mj-lt"/>
              <a:buAutoNum type="arabicPeriod"/>
            </a:pPr>
            <a:r>
              <a:rPr lang="en-ZA" sz="2000" dirty="0"/>
              <a:t>The unconscious level only</a:t>
            </a:r>
          </a:p>
          <a:p>
            <a:pPr marL="457200" indent="-457200">
              <a:buFont typeface="+mj-lt"/>
              <a:buAutoNum type="arabicPeriod"/>
            </a:pPr>
            <a:r>
              <a:rPr lang="en-ZA" sz="2000" dirty="0"/>
              <a:t>The conscious and preconscious levels</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398284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3543" y="917912"/>
            <a:ext cx="9949760" cy="3785652"/>
          </a:xfrm>
          <a:prstGeom prst="rect">
            <a:avLst/>
          </a:prstGeom>
          <a:noFill/>
        </p:spPr>
        <p:txBody>
          <a:bodyPr wrap="square" rtlCol="0">
            <a:spAutoFit/>
          </a:bodyPr>
          <a:lstStyle/>
          <a:p>
            <a:pPr algn="just"/>
            <a:r>
              <a:rPr lang="en-ZA" sz="2000" dirty="0"/>
              <a:t>When John was two years old, his mother became very impatient with his toilet training and used to smack him hard every time he did not get to the toilet in time and soiled his pants.  John was very unhappy little boy as a result of the way that his mother handled his toilet training. As an adult, he often used to think horrible thoughts about his mother, which made him feel bad.  He was excessively mean and neat, which tended to annoy his family and friends</a:t>
            </a:r>
          </a:p>
          <a:p>
            <a:endParaRPr lang="en-ZA" sz="2000" dirty="0"/>
          </a:p>
          <a:p>
            <a:r>
              <a:rPr lang="en-ZA" sz="2000" dirty="0"/>
              <a:t>In terms of Freud’s theory, it is </a:t>
            </a:r>
            <a:r>
              <a:rPr lang="en-ZA" sz="2000" b="1" dirty="0"/>
              <a:t>UNLIKELY</a:t>
            </a:r>
            <a:r>
              <a:rPr lang="en-ZA" sz="2000" dirty="0"/>
              <a:t> that John</a:t>
            </a:r>
          </a:p>
          <a:p>
            <a:endParaRPr lang="en-ZA" sz="2000" dirty="0"/>
          </a:p>
          <a:p>
            <a:pPr marL="342900" indent="-342900">
              <a:buAutoNum type="arabicPeriod"/>
            </a:pPr>
            <a:r>
              <a:rPr lang="en-ZA" sz="2000" dirty="0"/>
              <a:t>Had a strong death drive</a:t>
            </a:r>
          </a:p>
          <a:p>
            <a:pPr marL="342900" indent="-342900">
              <a:buAutoNum type="arabicPeriod"/>
            </a:pPr>
            <a:r>
              <a:rPr lang="en-ZA" sz="2000" dirty="0"/>
              <a:t>Became fixated in the anal stage of development</a:t>
            </a:r>
          </a:p>
          <a:p>
            <a:pPr marL="342900" indent="-342900">
              <a:buAutoNum type="arabicPeriod"/>
            </a:pPr>
            <a:r>
              <a:rPr lang="en-ZA" sz="2000" dirty="0"/>
              <a:t>Developed a strong ego</a:t>
            </a:r>
          </a:p>
          <a:p>
            <a:pPr marL="342900" indent="-342900">
              <a:buAutoNum type="arabicPeriod"/>
            </a:pPr>
            <a:r>
              <a:rPr lang="en-ZA" sz="2000" dirty="0"/>
              <a:t>Developed an overly strict superego</a:t>
            </a:r>
          </a:p>
        </p:txBody>
      </p:sp>
      <p:sp>
        <p:nvSpPr>
          <p:cNvPr id="3" name="Rectangle 2"/>
          <p:cNvSpPr/>
          <p:nvPr/>
        </p:nvSpPr>
        <p:spPr>
          <a:xfrm>
            <a:off x="9542207" y="4703564"/>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5575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4799" y="887361"/>
            <a:ext cx="9444762" cy="2554545"/>
          </a:xfrm>
          <a:prstGeom prst="rect">
            <a:avLst/>
          </a:prstGeom>
          <a:noFill/>
        </p:spPr>
        <p:txBody>
          <a:bodyPr wrap="square" rtlCol="0">
            <a:spAutoFit/>
          </a:bodyPr>
          <a:lstStyle/>
          <a:p>
            <a:pPr algn="just"/>
            <a:r>
              <a:rPr lang="en-ZA" sz="2000" dirty="0"/>
              <a:t>As an adult, John often used to think horrible thoughts about his mother, which made him feel bad.  Perhaps he was afraid of his (a)___ drive threatening to surface. Freud would refer to this type of anxiety As (b)____</a:t>
            </a:r>
          </a:p>
          <a:p>
            <a:endParaRPr lang="en-ZA" sz="2000" dirty="0"/>
          </a:p>
          <a:p>
            <a:pPr marL="342900" indent="-342900">
              <a:buAutoNum type="arabicParenBoth"/>
            </a:pPr>
            <a:r>
              <a:rPr lang="en-ZA" sz="2000" dirty="0"/>
              <a:t>(a) life			(b) reality</a:t>
            </a:r>
          </a:p>
          <a:p>
            <a:pPr marL="342900" indent="-342900">
              <a:buAutoNum type="arabicParenBoth"/>
            </a:pPr>
            <a:r>
              <a:rPr lang="en-ZA" sz="2000" dirty="0"/>
              <a:t>(a) sexual			(b) neurotic</a:t>
            </a:r>
          </a:p>
          <a:p>
            <a:pPr marL="342900" indent="-342900">
              <a:buAutoNum type="arabicParenBoth"/>
            </a:pPr>
            <a:r>
              <a:rPr lang="en-ZA" sz="2000" dirty="0"/>
              <a:t>(a) aggressive		(b) moral</a:t>
            </a:r>
          </a:p>
          <a:p>
            <a:pPr marL="342900" indent="-342900">
              <a:buAutoNum type="arabicParenBoth"/>
            </a:pPr>
            <a:r>
              <a:rPr lang="en-ZA" sz="2000" dirty="0"/>
              <a:t>(a) death			(b) neurotic</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225665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5123" y="863590"/>
            <a:ext cx="9965519" cy="2554545"/>
          </a:xfrm>
          <a:prstGeom prst="rect">
            <a:avLst/>
          </a:prstGeom>
          <a:noFill/>
        </p:spPr>
        <p:txBody>
          <a:bodyPr wrap="square" rtlCol="0">
            <a:spAutoFit/>
          </a:bodyPr>
          <a:lstStyle/>
          <a:p>
            <a:pPr algn="just"/>
            <a:r>
              <a:rPr lang="en-ZA" sz="2000" dirty="0"/>
              <a:t>John would often tell others how grateful he actually was for the way his mother brought him up.  Which has led him to becoming extremely neat, and what he calls careful with the way he handles his money matters. In terms of Freud’s theory he is using the defence mechanism</a:t>
            </a:r>
          </a:p>
          <a:p>
            <a:endParaRPr lang="en-ZA" sz="2000" dirty="0"/>
          </a:p>
          <a:p>
            <a:pPr marL="342900" indent="-342900">
              <a:buAutoNum type="arabicParenBoth"/>
            </a:pPr>
            <a:r>
              <a:rPr lang="en-ZA" sz="2000" dirty="0"/>
              <a:t>Projection</a:t>
            </a:r>
          </a:p>
          <a:p>
            <a:pPr marL="342900" indent="-342900">
              <a:buAutoNum type="arabicParenBoth"/>
            </a:pPr>
            <a:r>
              <a:rPr lang="en-ZA" sz="2000" dirty="0"/>
              <a:t>Reaction formation</a:t>
            </a:r>
          </a:p>
          <a:p>
            <a:pPr marL="342900" indent="-342900">
              <a:buAutoNum type="arabicParenBoth"/>
            </a:pPr>
            <a:r>
              <a:rPr lang="en-ZA" sz="2000" dirty="0"/>
              <a:t>Rationalisation </a:t>
            </a:r>
          </a:p>
          <a:p>
            <a:pPr marL="342900" indent="-342900">
              <a:buAutoNum type="arabicParenBoth"/>
            </a:pPr>
            <a:r>
              <a:rPr lang="en-ZA" sz="2000" dirty="0"/>
              <a:t>Identification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23305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2130" y="811370"/>
            <a:ext cx="9872901" cy="2246769"/>
          </a:xfrm>
          <a:prstGeom prst="rect">
            <a:avLst/>
          </a:prstGeom>
          <a:noFill/>
        </p:spPr>
        <p:txBody>
          <a:bodyPr wrap="square" rtlCol="0">
            <a:spAutoFit/>
          </a:bodyPr>
          <a:lstStyle/>
          <a:p>
            <a:pPr algn="just"/>
            <a:r>
              <a:rPr lang="en-ZA" sz="2000" dirty="0"/>
              <a:t>John was excessively mean and neat, which tended to annoy his family and friends. In terms of Freud’s theory, this indicates that he probably fixated in the _____ stage</a:t>
            </a:r>
          </a:p>
          <a:p>
            <a:endParaRPr lang="en-ZA" sz="2000" dirty="0"/>
          </a:p>
          <a:p>
            <a:pPr marL="342900" indent="-342900">
              <a:buAutoNum type="arabicParenBoth"/>
            </a:pPr>
            <a:r>
              <a:rPr lang="en-ZA" sz="2000" dirty="0"/>
              <a:t>Oral</a:t>
            </a:r>
          </a:p>
          <a:p>
            <a:pPr marL="342900" indent="-342900">
              <a:buAutoNum type="arabicParenBoth"/>
            </a:pPr>
            <a:r>
              <a:rPr lang="en-ZA" sz="2000" dirty="0"/>
              <a:t>Anal</a:t>
            </a:r>
          </a:p>
          <a:p>
            <a:pPr marL="342900" indent="-342900">
              <a:buAutoNum type="arabicParenBoth"/>
            </a:pPr>
            <a:r>
              <a:rPr lang="en-ZA" sz="2000" dirty="0"/>
              <a:t>Phallic</a:t>
            </a:r>
          </a:p>
          <a:p>
            <a:pPr marL="342900" indent="-342900">
              <a:buAutoNum type="arabicParenBoth"/>
            </a:pPr>
            <a:r>
              <a:rPr lang="en-ZA" sz="2000" dirty="0"/>
              <a:t>Genital</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75354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8832" y="610136"/>
            <a:ext cx="9862442" cy="4708981"/>
          </a:xfrm>
          <a:prstGeom prst="rect">
            <a:avLst/>
          </a:prstGeom>
          <a:noFill/>
        </p:spPr>
        <p:txBody>
          <a:bodyPr wrap="square" rtlCol="0">
            <a:spAutoFit/>
          </a:bodyPr>
          <a:lstStyle/>
          <a:p>
            <a:pPr algn="just"/>
            <a:r>
              <a:rPr lang="en-ZA" sz="2000" dirty="0"/>
              <a:t>John goes to see a psychotherapist. In terms of Freud’s theory, it is the aim of therapy to</a:t>
            </a:r>
          </a:p>
          <a:p>
            <a:endParaRPr lang="en-ZA" sz="2000" dirty="0"/>
          </a:p>
          <a:p>
            <a:pPr marL="457200" indent="-457200" algn="just">
              <a:buFont typeface="+mj-lt"/>
              <a:buAutoNum type="alphaLcPeriod"/>
            </a:pPr>
            <a:r>
              <a:rPr lang="en-ZA" sz="2000" dirty="0"/>
              <a:t>Discover the causes of the patients problems and make conscious the repressed urges of the patient</a:t>
            </a:r>
          </a:p>
          <a:p>
            <a:pPr marL="457200" indent="-457200" algn="just">
              <a:buFont typeface="+mj-lt"/>
              <a:buAutoNum type="alphaLcPeriod"/>
            </a:pPr>
            <a:r>
              <a:rPr lang="en-ZA" sz="2000" dirty="0"/>
              <a:t>Enable the patient to overcome the problems through more constructive ways of dealing with the id, superego and external reality</a:t>
            </a:r>
          </a:p>
          <a:p>
            <a:pPr marL="457200" indent="-457200" algn="just">
              <a:buFont typeface="+mj-lt"/>
              <a:buAutoNum type="alphaLcPeriod"/>
            </a:pPr>
            <a:r>
              <a:rPr lang="en-ZA" sz="2000" dirty="0"/>
              <a:t>Re-experience the repressed wishes and memories so that dammed-up energy can utilised </a:t>
            </a:r>
          </a:p>
          <a:p>
            <a:pPr marL="457200" indent="-457200" algn="just">
              <a:buFont typeface="+mj-lt"/>
              <a:buAutoNum type="alphaLcPeriod"/>
            </a:pPr>
            <a:r>
              <a:rPr lang="en-ZA" sz="2000" dirty="0"/>
              <a:t>Teach the patient to experience as much drive satisfaction and as little guilt as possible</a:t>
            </a:r>
          </a:p>
          <a:p>
            <a:pPr marL="342900" indent="-342900">
              <a:buAutoNum type="alphaLcPeriod"/>
            </a:pPr>
            <a:endParaRPr lang="en-ZA" sz="2000" dirty="0"/>
          </a:p>
          <a:p>
            <a:r>
              <a:rPr lang="en-ZA" sz="2000" dirty="0"/>
              <a:t>The correct answer is</a:t>
            </a:r>
          </a:p>
          <a:p>
            <a:endParaRPr lang="en-ZA" sz="2000" dirty="0"/>
          </a:p>
          <a:p>
            <a:pPr marL="342900" indent="-342900">
              <a:buAutoNum type="arabicParenBoth"/>
            </a:pPr>
            <a:r>
              <a:rPr lang="en-ZA" sz="2000" dirty="0"/>
              <a:t>(a)</a:t>
            </a:r>
          </a:p>
          <a:p>
            <a:pPr marL="342900" indent="-342900">
              <a:buAutoNum type="arabicParenBoth"/>
            </a:pPr>
            <a:r>
              <a:rPr lang="en-ZA" sz="2000" dirty="0"/>
              <a:t>(a) &amp; (c)</a:t>
            </a:r>
          </a:p>
          <a:p>
            <a:pPr marL="342900" indent="-342900">
              <a:buAutoNum type="arabicParenBoth"/>
            </a:pPr>
            <a:r>
              <a:rPr lang="en-ZA" sz="2000" dirty="0"/>
              <a:t>(b) &amp; (d)</a:t>
            </a:r>
          </a:p>
          <a:p>
            <a:pPr marL="342900" indent="-342900">
              <a:buAutoNum type="arabicParenBoth"/>
            </a:pPr>
            <a:r>
              <a:rPr lang="en-ZA" sz="2000" dirty="0"/>
              <a:t>All of the above</a:t>
            </a:r>
          </a:p>
        </p:txBody>
      </p:sp>
      <p:sp>
        <p:nvSpPr>
          <p:cNvPr id="3" name="Rectangle 2"/>
          <p:cNvSpPr/>
          <p:nvPr/>
        </p:nvSpPr>
        <p:spPr>
          <a:xfrm>
            <a:off x="9448952" y="5088194"/>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60083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6617" y="802437"/>
            <a:ext cx="9609925" cy="4708981"/>
          </a:xfrm>
          <a:prstGeom prst="rect">
            <a:avLst/>
          </a:prstGeom>
          <a:noFill/>
        </p:spPr>
        <p:txBody>
          <a:bodyPr wrap="square" rtlCol="0">
            <a:spAutoFit/>
          </a:bodyPr>
          <a:lstStyle/>
          <a:p>
            <a:r>
              <a:rPr lang="en-ZA" sz="2000" dirty="0"/>
              <a:t>In terms of Freud’s theory, who is functioning optimally?</a:t>
            </a:r>
          </a:p>
          <a:p>
            <a:endParaRPr lang="en-ZA" sz="2000" dirty="0"/>
          </a:p>
          <a:p>
            <a:pPr marL="457200" indent="-457200" algn="just">
              <a:buFont typeface="+mj-lt"/>
              <a:buAutoNum type="alphaLcPeriod"/>
            </a:pPr>
            <a:r>
              <a:rPr lang="en-ZA" sz="2000" dirty="0"/>
              <a:t>Lebo, who uses effective reality testing and defence mechanism that minimally distort reality</a:t>
            </a:r>
          </a:p>
          <a:p>
            <a:pPr marL="457200" indent="-457200" algn="just">
              <a:buFont typeface="+mj-lt"/>
              <a:buAutoNum type="alphaLcPeriod"/>
            </a:pPr>
            <a:r>
              <a:rPr lang="en-ZA" sz="2000" dirty="0"/>
              <a:t>Sam, who has a satisfactory sexual relationship with Susan</a:t>
            </a:r>
          </a:p>
          <a:p>
            <a:pPr marL="457200" indent="-457200" algn="just">
              <a:buFont typeface="+mj-lt"/>
              <a:buAutoNum type="alphaLcPeriod"/>
            </a:pPr>
            <a:r>
              <a:rPr lang="en-ZA" sz="2000" dirty="0" err="1"/>
              <a:t>Mapenya</a:t>
            </a:r>
            <a:r>
              <a:rPr lang="en-ZA" sz="2000" dirty="0"/>
              <a:t>, who loves his job as a teacher</a:t>
            </a:r>
          </a:p>
          <a:p>
            <a:pPr marL="457200" indent="-457200" algn="just">
              <a:buFont typeface="+mj-lt"/>
              <a:buAutoNum type="alphaLcPeriod"/>
            </a:pPr>
            <a:r>
              <a:rPr lang="en-ZA" sz="2000" dirty="0" err="1"/>
              <a:t>Moipone</a:t>
            </a:r>
            <a:r>
              <a:rPr lang="en-ZA" sz="2000" dirty="0"/>
              <a:t>, who has no conflict between her sexual and aggressive drives, and the rules of society</a:t>
            </a:r>
          </a:p>
          <a:p>
            <a:endParaRPr lang="en-ZA" sz="2000" dirty="0"/>
          </a:p>
          <a:p>
            <a:r>
              <a:rPr lang="en-ZA" sz="2000" dirty="0"/>
              <a:t>The correct answer is</a:t>
            </a:r>
          </a:p>
          <a:p>
            <a:endParaRPr lang="en-ZA" sz="2000" dirty="0"/>
          </a:p>
          <a:p>
            <a:pPr marL="342900" indent="-342900">
              <a:buAutoNum type="arabicParenBoth"/>
            </a:pPr>
            <a:r>
              <a:rPr lang="en-ZA" sz="2000" dirty="0"/>
              <a:t>All the above</a:t>
            </a:r>
          </a:p>
          <a:p>
            <a:pPr marL="342900" indent="-342900">
              <a:buAutoNum type="arabicParenBoth"/>
            </a:pPr>
            <a:r>
              <a:rPr lang="en-ZA" sz="2000" dirty="0"/>
              <a:t>(a) &amp; (d)</a:t>
            </a:r>
          </a:p>
          <a:p>
            <a:pPr marL="342900" indent="-342900">
              <a:buAutoNum type="arabicParenBoth"/>
            </a:pPr>
            <a:r>
              <a:rPr lang="en-ZA" sz="2000" dirty="0"/>
              <a:t>(b) &amp; (c)</a:t>
            </a:r>
          </a:p>
          <a:p>
            <a:pPr marL="342900" indent="-342900">
              <a:buAutoNum type="arabicParenBoth"/>
            </a:pPr>
            <a:r>
              <a:rPr lang="en-ZA" sz="2000" dirty="0"/>
              <a:t>(a), (b) and (c)</a:t>
            </a:r>
            <a:endParaRPr lang="en-ZA" dirty="0"/>
          </a:p>
        </p:txBody>
      </p:sp>
      <p:sp>
        <p:nvSpPr>
          <p:cNvPr id="3" name="Rectangle 2"/>
          <p:cNvSpPr/>
          <p:nvPr/>
        </p:nvSpPr>
        <p:spPr>
          <a:xfrm>
            <a:off x="9837174" y="5294671"/>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295899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8797" y="891020"/>
            <a:ext cx="9542997" cy="3477875"/>
          </a:xfrm>
          <a:prstGeom prst="rect">
            <a:avLst/>
          </a:prstGeom>
          <a:noFill/>
        </p:spPr>
        <p:txBody>
          <a:bodyPr wrap="square" rtlCol="0">
            <a:spAutoFit/>
          </a:bodyPr>
          <a:lstStyle/>
          <a:p>
            <a:pPr algn="just"/>
            <a:r>
              <a:rPr lang="en-ZA" sz="2000" dirty="0"/>
              <a:t>If Freud were still alive today, he would probably have the following advice to give about curbing the violence and aggression, especially among the youth, in South Africa today</a:t>
            </a:r>
          </a:p>
          <a:p>
            <a:pPr algn="just"/>
            <a:endParaRPr lang="en-ZA" sz="2000" dirty="0"/>
          </a:p>
          <a:p>
            <a:pPr algn="just"/>
            <a:endParaRPr lang="en-ZA" sz="2000" dirty="0"/>
          </a:p>
          <a:p>
            <a:pPr marL="342900" indent="-342900" algn="just">
              <a:buAutoNum type="arabicPeriod"/>
            </a:pPr>
            <a:r>
              <a:rPr lang="en-ZA" sz="2000" dirty="0"/>
              <a:t>There is a necessity to channel the aggressive drive in more socially acceptable ways such as through encouraging participation in sport and cultural activities at school</a:t>
            </a:r>
          </a:p>
          <a:p>
            <a:pPr marL="342900" indent="-342900" algn="just">
              <a:buAutoNum type="arabicPeriod"/>
            </a:pPr>
            <a:r>
              <a:rPr lang="en-ZA" sz="2000" dirty="0"/>
              <a:t>Moral development should be encouraged by striving towards finding meaning even in the face of difficulties</a:t>
            </a:r>
          </a:p>
          <a:p>
            <a:pPr marL="342900" indent="-342900" algn="just">
              <a:buAutoNum type="arabicPeriod"/>
            </a:pPr>
            <a:r>
              <a:rPr lang="en-ZA" sz="2000" dirty="0"/>
              <a:t>People are born bad and there is really nothing one can do to curb violent and aggressive behaviour</a:t>
            </a:r>
          </a:p>
          <a:p>
            <a:pPr marL="342900" indent="-342900" algn="just">
              <a:buAutoNum type="arabicPeriod"/>
            </a:pPr>
            <a:r>
              <a:rPr lang="en-ZA" sz="2000" dirty="0"/>
              <a:t>Criminals are self-destructing and you might as well let nature take its course</a:t>
            </a:r>
          </a:p>
        </p:txBody>
      </p:sp>
      <p:sp>
        <p:nvSpPr>
          <p:cNvPr id="3" name="Rectangle 2"/>
          <p:cNvSpPr/>
          <p:nvPr/>
        </p:nvSpPr>
        <p:spPr>
          <a:xfrm>
            <a:off x="9763432" y="526517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73855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8344" y="1197735"/>
            <a:ext cx="9119488" cy="3170099"/>
          </a:xfrm>
          <a:prstGeom prst="rect">
            <a:avLst/>
          </a:prstGeom>
          <a:noFill/>
        </p:spPr>
        <p:txBody>
          <a:bodyPr wrap="square" rtlCol="0">
            <a:spAutoFit/>
          </a:bodyPr>
          <a:lstStyle/>
          <a:p>
            <a:r>
              <a:rPr lang="en-ZA" sz="2000" dirty="0"/>
              <a:t>Freud can be regarded as a conflict theorist because</a:t>
            </a:r>
          </a:p>
          <a:p>
            <a:endParaRPr lang="en-ZA" sz="2000" dirty="0"/>
          </a:p>
          <a:p>
            <a:pPr algn="just"/>
            <a:endParaRPr lang="en-ZA" sz="2000" dirty="0"/>
          </a:p>
          <a:p>
            <a:pPr marL="457200" indent="-457200" algn="just">
              <a:buFont typeface="+mj-lt"/>
              <a:buAutoNum type="arabicPeriod"/>
            </a:pPr>
            <a:r>
              <a:rPr lang="en-ZA" sz="2000" dirty="0"/>
              <a:t>He was in constant conflict with followers of his theory who broke away to formulate their own theories</a:t>
            </a:r>
          </a:p>
          <a:p>
            <a:pPr marL="457200" indent="-457200" algn="just">
              <a:buFont typeface="+mj-lt"/>
              <a:buAutoNum type="arabicPeriod"/>
            </a:pPr>
            <a:r>
              <a:rPr lang="en-ZA" sz="2000" dirty="0"/>
              <a:t>According to his theory, man is caught up in constant conflict between his drives and the moral demands of society</a:t>
            </a:r>
          </a:p>
          <a:p>
            <a:pPr marL="457200" indent="-457200" algn="just">
              <a:buFont typeface="+mj-lt"/>
              <a:buAutoNum type="arabicPeriod"/>
            </a:pPr>
            <a:r>
              <a:rPr lang="en-ZA" sz="2000" dirty="0"/>
              <a:t>Aspects of man’s personality, namely the id and the ego, are constantly in conflict</a:t>
            </a:r>
          </a:p>
          <a:p>
            <a:pPr marL="457200" indent="-457200" algn="just">
              <a:buFont typeface="+mj-lt"/>
              <a:buAutoNum type="arabicPeriod"/>
            </a:pPr>
            <a:r>
              <a:rPr lang="en-ZA" sz="2000" dirty="0"/>
              <a:t>Man experiences conflict as a result of the id’s inability to use effective defence mechanisms</a:t>
            </a:r>
            <a:r>
              <a:rPr lang="en-ZA"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278737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5880" y="1203960"/>
            <a:ext cx="8625840" cy="2554545"/>
          </a:xfrm>
          <a:prstGeom prst="rect">
            <a:avLst/>
          </a:prstGeom>
          <a:noFill/>
        </p:spPr>
        <p:txBody>
          <a:bodyPr wrap="square" rtlCol="0">
            <a:spAutoFit/>
          </a:bodyPr>
          <a:lstStyle/>
          <a:p>
            <a:r>
              <a:rPr lang="en-US" sz="2000" dirty="0"/>
              <a:t>Freud divides drives into two main categories, namely (a)…. and (b)….</a:t>
            </a:r>
          </a:p>
          <a:p>
            <a:endParaRPr lang="en-US" sz="2000" dirty="0"/>
          </a:p>
          <a:p>
            <a:endParaRPr lang="en-US" sz="2000" dirty="0"/>
          </a:p>
          <a:p>
            <a:endParaRPr lang="en-US" sz="2000" dirty="0"/>
          </a:p>
          <a:p>
            <a:pPr marL="342900" indent="-342900">
              <a:buAutoNum type="arabicPeriod"/>
            </a:pPr>
            <a:r>
              <a:rPr lang="en-US" sz="2000" dirty="0"/>
              <a:t>a)	ego drives				b)	sexual drives</a:t>
            </a:r>
          </a:p>
          <a:p>
            <a:pPr marL="342900" indent="-342900">
              <a:buAutoNum type="arabicPeriod"/>
            </a:pPr>
            <a:r>
              <a:rPr lang="en-US" sz="2000" dirty="0"/>
              <a:t>a)	life drives				b)	death drives</a:t>
            </a:r>
          </a:p>
          <a:p>
            <a:pPr marL="342900" indent="-342900">
              <a:buAutoNum type="arabicPeriod"/>
            </a:pPr>
            <a:r>
              <a:rPr lang="en-US" sz="2000" dirty="0"/>
              <a:t>a)	life drives				b)	sexual drives</a:t>
            </a:r>
          </a:p>
          <a:p>
            <a:pPr marL="342900" indent="-342900">
              <a:buAutoNum type="arabicPeriod"/>
            </a:pPr>
            <a:r>
              <a:rPr lang="en-US" sz="2000" dirty="0"/>
              <a:t>a)	id drives					b)	ego drives</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97094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39" y="1156273"/>
            <a:ext cx="10379915" cy="4401205"/>
          </a:xfrm>
          <a:prstGeom prst="rect">
            <a:avLst/>
          </a:prstGeom>
          <a:noFill/>
        </p:spPr>
        <p:txBody>
          <a:bodyPr wrap="square" rtlCol="0">
            <a:spAutoFit/>
          </a:bodyPr>
          <a:lstStyle/>
          <a:p>
            <a:pPr algn="just"/>
            <a:r>
              <a:rPr lang="en-US" sz="2000" dirty="0"/>
              <a:t>The id is selfish and unrealistic and pursues the (a)…. This means that the id (b)… The id also functions according to (c)…., which means that it is incapable of any reflection and planning.  The only form of drive satisfaction of which the id is capable is (d)…</a:t>
            </a:r>
          </a:p>
          <a:p>
            <a:endParaRPr lang="en-US" sz="2000" dirty="0"/>
          </a:p>
          <a:p>
            <a:pPr marL="442913" lvl="1" indent="-442913">
              <a:buFont typeface="+mj-lt"/>
              <a:buAutoNum type="arabicPeriod"/>
            </a:pPr>
            <a:r>
              <a:rPr lang="en-US" sz="2000" dirty="0"/>
              <a:t>a)	pleasure principle			b)	wants to satisfy its drives immediately</a:t>
            </a:r>
          </a:p>
          <a:p>
            <a:r>
              <a:rPr lang="en-US" sz="2000" dirty="0"/>
              <a:t>	c)	the primary process		c)	wish fulfilment</a:t>
            </a:r>
          </a:p>
          <a:p>
            <a:pPr lvl="1" indent="-457200">
              <a:buFont typeface="+mj-lt"/>
              <a:buAutoNum type="arabicPeriod" startAt="2"/>
            </a:pPr>
            <a:r>
              <a:rPr lang="en-US" sz="2000" dirty="0"/>
              <a:t>a)	primary process			b)	desires immediate object choice</a:t>
            </a:r>
          </a:p>
          <a:p>
            <a:r>
              <a:rPr lang="en-US" sz="2000" dirty="0"/>
              <a:t>	c)	the pleasure principle		d)	cathexis</a:t>
            </a:r>
          </a:p>
          <a:p>
            <a:pPr marL="457200" indent="-457200">
              <a:buFont typeface="+mj-lt"/>
              <a:buAutoNum type="arabicPeriod" startAt="3"/>
            </a:pPr>
            <a:r>
              <a:rPr lang="en-US" sz="2000" dirty="0"/>
              <a:t>a)	Wish fulfilment principle	b)	wants to satisfy its drives immediately</a:t>
            </a:r>
          </a:p>
          <a:p>
            <a:r>
              <a:rPr lang="en-US" sz="2000" dirty="0"/>
              <a:t>	c)	the primary process		d)	cathexis and </a:t>
            </a:r>
            <a:r>
              <a:rPr lang="en-US" sz="2000" dirty="0" err="1"/>
              <a:t>anticathexis</a:t>
            </a:r>
            <a:endParaRPr lang="en-US" sz="2000" dirty="0"/>
          </a:p>
          <a:p>
            <a:pPr marL="342900" indent="-342900">
              <a:buAutoNum type="arabicPeriod" startAt="4"/>
            </a:pPr>
            <a:r>
              <a:rPr lang="en-US" sz="2000" dirty="0"/>
              <a:t>  a)	the pleasure principle		b)	wants to satisfy sexual drives before any others</a:t>
            </a:r>
          </a:p>
          <a:p>
            <a:r>
              <a:rPr lang="en-US" sz="2000" dirty="0"/>
              <a:t>	c)	the secondary process		d)	wish fulfilment</a:t>
            </a:r>
          </a:p>
          <a:p>
            <a:endParaRPr lang="en-US" sz="2000" dirty="0"/>
          </a:p>
          <a:p>
            <a:r>
              <a:rPr lang="en-US" sz="2000" dirty="0"/>
              <a:t>																</a:t>
            </a:r>
            <a:r>
              <a:rPr lang="en-US" dirty="0"/>
              <a:t>	</a:t>
            </a:r>
          </a:p>
        </p:txBody>
      </p:sp>
      <p:sp>
        <p:nvSpPr>
          <p:cNvPr id="3" name="Rectangle 2"/>
          <p:cNvSpPr/>
          <p:nvPr/>
        </p:nvSpPr>
        <p:spPr>
          <a:xfrm>
            <a:off x="9763432" y="4790562"/>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242817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199" y="868680"/>
            <a:ext cx="9871587" cy="3170099"/>
          </a:xfrm>
          <a:prstGeom prst="rect">
            <a:avLst/>
          </a:prstGeom>
          <a:noFill/>
        </p:spPr>
        <p:txBody>
          <a:bodyPr wrap="square" rtlCol="0">
            <a:spAutoFit/>
          </a:bodyPr>
          <a:lstStyle/>
          <a:p>
            <a:pPr algn="just"/>
            <a:r>
              <a:rPr lang="en-US" sz="2000" dirty="0" err="1"/>
              <a:t>Legotlo</a:t>
            </a:r>
            <a:r>
              <a:rPr lang="en-US" sz="2000" dirty="0"/>
              <a:t> enjoys watching high packed thriller moves as well as engaging in high-speed car racing.  He finds pleasure in the thrill, the rush and the sense of adventure and mastery he experiences during these activities. In terms of Freud’s theory, </a:t>
            </a:r>
            <a:r>
              <a:rPr lang="en-US" sz="2000" dirty="0" err="1"/>
              <a:t>Legotlo’s</a:t>
            </a:r>
            <a:r>
              <a:rPr lang="en-US" sz="2000" dirty="0"/>
              <a:t> enjoyment of these sports represents a way of satisfying his</a:t>
            </a:r>
          </a:p>
          <a:p>
            <a:endParaRPr lang="en-US" sz="2000" dirty="0"/>
          </a:p>
          <a:p>
            <a:endParaRPr lang="en-US" sz="2000" dirty="0"/>
          </a:p>
          <a:p>
            <a:pPr marL="342900" indent="-342900">
              <a:buAutoNum type="arabicPeriod"/>
            </a:pPr>
            <a:r>
              <a:rPr lang="en-US" sz="2000" dirty="0"/>
              <a:t>Ego drives</a:t>
            </a:r>
          </a:p>
          <a:p>
            <a:pPr marL="342900" indent="-342900">
              <a:buAutoNum type="arabicPeriod"/>
            </a:pPr>
            <a:r>
              <a:rPr lang="en-US" sz="2000" dirty="0"/>
              <a:t>Sexual and death drives</a:t>
            </a:r>
          </a:p>
          <a:p>
            <a:pPr marL="342900" indent="-342900">
              <a:buAutoNum type="arabicPeriod"/>
            </a:pPr>
            <a:r>
              <a:rPr lang="en-US" sz="2000" dirty="0"/>
              <a:t>Death drive</a:t>
            </a:r>
          </a:p>
          <a:p>
            <a:pPr marL="342900" indent="-342900">
              <a:buAutoNum type="arabicPeriod"/>
            </a:pPr>
            <a:r>
              <a:rPr lang="en-US" sz="2000" dirty="0"/>
              <a:t>Sexual drive</a:t>
            </a:r>
          </a:p>
        </p:txBody>
      </p:sp>
      <p:sp>
        <p:nvSpPr>
          <p:cNvPr id="3" name="Rectangle 2"/>
          <p:cNvSpPr/>
          <p:nvPr/>
        </p:nvSpPr>
        <p:spPr>
          <a:xfrm>
            <a:off x="9055510" y="4616246"/>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147453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4480" y="929640"/>
            <a:ext cx="9344578" cy="2554545"/>
          </a:xfrm>
          <a:prstGeom prst="rect">
            <a:avLst/>
          </a:prstGeom>
          <a:noFill/>
        </p:spPr>
        <p:txBody>
          <a:bodyPr wrap="square" rtlCol="0">
            <a:spAutoFit/>
          </a:bodyPr>
          <a:lstStyle/>
          <a:p>
            <a:pPr algn="just"/>
            <a:r>
              <a:rPr lang="en-US" sz="2000" dirty="0" err="1"/>
              <a:t>Mpho’s</a:t>
            </a:r>
            <a:r>
              <a:rPr lang="en-US" sz="2000" dirty="0"/>
              <a:t> mother was very strict about her toilet training and punished her </a:t>
            </a:r>
            <a:r>
              <a:rPr lang="en-US" sz="2000" dirty="0" err="1"/>
              <a:t>regulary</a:t>
            </a:r>
            <a:r>
              <a:rPr lang="en-US" sz="2000" dirty="0"/>
              <a:t>. </a:t>
            </a:r>
            <a:r>
              <a:rPr lang="en-US" sz="2000" dirty="0" err="1"/>
              <a:t>Mpho</a:t>
            </a:r>
            <a:r>
              <a:rPr lang="en-US" sz="2000" dirty="0"/>
              <a:t> could therefore not complete this development stage successfully which let her to develop excessive neatness as an adult. According to Freud </a:t>
            </a:r>
            <a:r>
              <a:rPr lang="en-US" sz="2000" dirty="0" err="1"/>
              <a:t>Mpho</a:t>
            </a:r>
            <a:endParaRPr lang="en-US" sz="2000" dirty="0"/>
          </a:p>
          <a:p>
            <a:endParaRPr lang="en-US" sz="2000" dirty="0"/>
          </a:p>
          <a:p>
            <a:pPr marL="342900" indent="-342900">
              <a:buAutoNum type="arabicPeriod"/>
            </a:pPr>
            <a:r>
              <a:rPr lang="en-US" sz="2000" dirty="0"/>
              <a:t>Became fixated and later regressed to the anal stage</a:t>
            </a:r>
          </a:p>
          <a:p>
            <a:pPr marL="342900" indent="-342900">
              <a:buAutoNum type="arabicPeriod"/>
            </a:pPr>
            <a:r>
              <a:rPr lang="en-US" sz="2000" dirty="0"/>
              <a:t>Regressed to the anal phase</a:t>
            </a:r>
          </a:p>
          <a:p>
            <a:pPr marL="342900" indent="-342900">
              <a:buAutoNum type="arabicPeriod"/>
            </a:pPr>
            <a:r>
              <a:rPr lang="en-US" sz="2000" dirty="0"/>
              <a:t>Became fixated in the anal phase</a:t>
            </a:r>
          </a:p>
          <a:p>
            <a:pPr marL="342900" indent="-342900">
              <a:buAutoNum type="arabicPeriod"/>
            </a:pPr>
            <a:r>
              <a:rPr lang="en-US" sz="2000" dirty="0"/>
              <a:t>Became fixated and later regressed to the oral phase</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11938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4919" y="1005840"/>
            <a:ext cx="9442409" cy="3170099"/>
          </a:xfrm>
          <a:prstGeom prst="rect">
            <a:avLst/>
          </a:prstGeom>
          <a:noFill/>
        </p:spPr>
        <p:txBody>
          <a:bodyPr wrap="square" rtlCol="0">
            <a:spAutoFit/>
          </a:bodyPr>
          <a:lstStyle/>
          <a:p>
            <a:pPr algn="just"/>
            <a:r>
              <a:rPr lang="en-US" sz="2000" dirty="0"/>
              <a:t>Mrs. Naidoo tells a friend that her husband regularly accuses her of having a lover and says that he has proof of her unfaithfulness.  Mrs. Naidoo complains that she is unable to convince him that she is not unfaithful.  Mrs. Naidoo’s friend knows that Mr. Naidoo is in fact having a secret extramarital affair in terms of Freud’s theory. In terms of Freud’s theory, which </a:t>
            </a:r>
            <a:r>
              <a:rPr lang="en-US" sz="2000" dirty="0" err="1"/>
              <a:t>defence</a:t>
            </a:r>
            <a:r>
              <a:rPr lang="en-US" sz="2000" dirty="0"/>
              <a:t> mechanism is Mr. Naidoo using?</a:t>
            </a:r>
          </a:p>
          <a:p>
            <a:pPr algn="just"/>
            <a:endParaRPr lang="en-US" sz="2000" dirty="0"/>
          </a:p>
          <a:p>
            <a:pPr marL="342900" indent="-342900">
              <a:buAutoNum type="arabicPeriod"/>
            </a:pPr>
            <a:r>
              <a:rPr lang="en-US" sz="2000" dirty="0"/>
              <a:t>Projection</a:t>
            </a:r>
          </a:p>
          <a:p>
            <a:pPr marL="342900" indent="-342900">
              <a:buAutoNum type="arabicPeriod"/>
            </a:pPr>
            <a:r>
              <a:rPr lang="en-US" sz="2000" dirty="0"/>
              <a:t>Reaction formation</a:t>
            </a:r>
          </a:p>
          <a:p>
            <a:pPr marL="342900" indent="-342900">
              <a:buAutoNum type="arabicPeriod"/>
            </a:pPr>
            <a:r>
              <a:rPr lang="en-US" sz="2000" dirty="0"/>
              <a:t>Displacement</a:t>
            </a:r>
          </a:p>
          <a:p>
            <a:pPr marL="342900" indent="-342900">
              <a:buAutoNum type="arabicPeriod"/>
            </a:pPr>
            <a:r>
              <a:rPr lang="en-US" sz="2000" dirty="0" err="1"/>
              <a:t>Rationalisation</a:t>
            </a:r>
            <a:endParaRPr lang="en-US" sz="2000"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266670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2560" y="1143000"/>
            <a:ext cx="9702472" cy="2862322"/>
          </a:xfrm>
          <a:prstGeom prst="rect">
            <a:avLst/>
          </a:prstGeom>
          <a:noFill/>
        </p:spPr>
        <p:txBody>
          <a:bodyPr wrap="square" rtlCol="0">
            <a:spAutoFit/>
          </a:bodyPr>
          <a:lstStyle/>
          <a:p>
            <a:pPr algn="just"/>
            <a:r>
              <a:rPr lang="en-US" sz="2000" dirty="0" err="1"/>
              <a:t>Mrs</a:t>
            </a:r>
            <a:r>
              <a:rPr lang="en-US" sz="2000" dirty="0"/>
              <a:t> Smith drove past an accident on her way to work two months ago.  She is unconsciously blocking the memory of the accident from entering her consciousness because the experience is too painful for her to handle.  Which defense mechanism/s is she using in this process?</a:t>
            </a:r>
          </a:p>
          <a:p>
            <a:endParaRPr lang="en-US" sz="2000" dirty="0"/>
          </a:p>
          <a:p>
            <a:endParaRPr lang="en-US" sz="2000" dirty="0"/>
          </a:p>
          <a:p>
            <a:pPr marL="342900" indent="-342900">
              <a:buAutoNum type="arabicPeriod"/>
            </a:pPr>
            <a:r>
              <a:rPr lang="en-US" sz="2000" dirty="0"/>
              <a:t>Denial and resistance</a:t>
            </a:r>
          </a:p>
          <a:p>
            <a:pPr marL="342900" indent="-342900">
              <a:buAutoNum type="arabicPeriod"/>
            </a:pPr>
            <a:r>
              <a:rPr lang="en-US" sz="2000" dirty="0"/>
              <a:t>Sublimation</a:t>
            </a:r>
          </a:p>
          <a:p>
            <a:pPr marL="342900" indent="-342900">
              <a:buAutoNum type="arabicPeriod"/>
            </a:pPr>
            <a:r>
              <a:rPr lang="en-US" sz="2000" dirty="0"/>
              <a:t>Repression</a:t>
            </a:r>
          </a:p>
          <a:p>
            <a:pPr marL="342900" indent="-342900">
              <a:buAutoNum type="arabicPeriod"/>
            </a:pPr>
            <a:r>
              <a:rPr lang="en-US" sz="2000" dirty="0"/>
              <a:t>Reaction formation</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406118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4728" y="1271461"/>
            <a:ext cx="9656561" cy="2862322"/>
          </a:xfrm>
          <a:prstGeom prst="rect">
            <a:avLst/>
          </a:prstGeom>
          <a:noFill/>
        </p:spPr>
        <p:txBody>
          <a:bodyPr wrap="square" rtlCol="0">
            <a:spAutoFit/>
          </a:bodyPr>
          <a:lstStyle/>
          <a:p>
            <a:pPr algn="just"/>
            <a:r>
              <a:rPr lang="en-US" sz="2000" dirty="0" err="1"/>
              <a:t>Motshabi</a:t>
            </a:r>
            <a:r>
              <a:rPr lang="en-US" sz="2000" dirty="0"/>
              <a:t> watches a horror movie on TV. During her sleep she dreams of the robbery incident almost similar to the one she watched on TV. She then wakes up in the middle of the night and recalls a dream she just had. She writes it down so as to remember it in the morning. According to Freud’s theory, which aspect of her dream did she write down?</a:t>
            </a:r>
          </a:p>
          <a:p>
            <a:endParaRPr lang="en-US" sz="2000" dirty="0"/>
          </a:p>
          <a:p>
            <a:pPr marL="342900" indent="-342900">
              <a:buAutoNum type="arabicPeriod"/>
            </a:pPr>
            <a:r>
              <a:rPr lang="en-US" sz="2000" dirty="0"/>
              <a:t>The unconscious thoughts</a:t>
            </a:r>
          </a:p>
          <a:p>
            <a:pPr marL="342900" indent="-342900">
              <a:buAutoNum type="arabicPeriod"/>
            </a:pPr>
            <a:r>
              <a:rPr lang="en-US" sz="2000" dirty="0"/>
              <a:t>The manifest content</a:t>
            </a:r>
          </a:p>
          <a:p>
            <a:pPr marL="342900" indent="-342900">
              <a:buAutoNum type="arabicPeriod"/>
            </a:pPr>
            <a:r>
              <a:rPr lang="en-US" sz="2000" dirty="0"/>
              <a:t>The symbolic aspects</a:t>
            </a:r>
          </a:p>
          <a:p>
            <a:pPr marL="342900" indent="-342900">
              <a:buAutoNum type="arabicPeriod"/>
            </a:pPr>
            <a:r>
              <a:rPr lang="en-US" sz="2000" dirty="0"/>
              <a:t>The latent content				</a:t>
            </a:r>
            <a:endParaRPr lang="en-US"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170610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944880"/>
            <a:ext cx="10137058" cy="2862322"/>
          </a:xfrm>
          <a:prstGeom prst="rect">
            <a:avLst/>
          </a:prstGeom>
          <a:noFill/>
        </p:spPr>
        <p:txBody>
          <a:bodyPr wrap="square" rtlCol="0">
            <a:spAutoFit/>
          </a:bodyPr>
          <a:lstStyle/>
          <a:p>
            <a:r>
              <a:rPr lang="en-US" sz="2000" dirty="0"/>
              <a:t>Which of the following statements is </a:t>
            </a:r>
            <a:r>
              <a:rPr lang="en-US" sz="2000" b="1" dirty="0"/>
              <a:t>CORRECT</a:t>
            </a:r>
            <a:r>
              <a:rPr lang="en-US" sz="2000" dirty="0"/>
              <a:t> in terms of Freud’s theory?</a:t>
            </a:r>
          </a:p>
          <a:p>
            <a:endParaRPr lang="en-US" sz="2000" dirty="0"/>
          </a:p>
          <a:p>
            <a:pPr marL="457200" indent="-457200" algn="just">
              <a:buFont typeface="+mj-lt"/>
              <a:buAutoNum type="arabicPeriod"/>
            </a:pPr>
            <a:r>
              <a:rPr lang="en-US" sz="2000" dirty="0"/>
              <a:t>Freud offered very clear distinctions between the id, ego and superego and placed more emphasis on the function of the ego</a:t>
            </a:r>
          </a:p>
          <a:p>
            <a:pPr marL="457200" indent="-457200" algn="just">
              <a:buFont typeface="+mj-lt"/>
              <a:buAutoNum type="arabicPeriod"/>
            </a:pPr>
            <a:r>
              <a:rPr lang="en-US" sz="2000" dirty="0"/>
              <a:t>Freud focused on the nature and quality of the individuals interpersonal relationships and placed more emphasis on the role of	the total social environment</a:t>
            </a:r>
          </a:p>
          <a:p>
            <a:pPr marL="457200" indent="-457200" algn="just">
              <a:buFont typeface="+mj-lt"/>
              <a:buAutoNum type="arabicPeriod"/>
            </a:pPr>
            <a:r>
              <a:rPr lang="en-US" sz="2000" dirty="0"/>
              <a:t>In Freuds theory, the ego deals with the conflicts between the id and the superego</a:t>
            </a:r>
          </a:p>
          <a:p>
            <a:pPr marL="457200" indent="-457200" algn="just">
              <a:buFont typeface="+mj-lt"/>
              <a:buAutoNum type="arabicPeriod"/>
            </a:pPr>
            <a:r>
              <a:rPr lang="en-US" sz="2000" dirty="0"/>
              <a:t>Freud’s approach in therapy does not use interpretation to uncover the nature of the clients underlying problems</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73938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2277" y="883920"/>
            <a:ext cx="8945880" cy="3139321"/>
          </a:xfrm>
          <a:prstGeom prst="rect">
            <a:avLst/>
          </a:prstGeom>
          <a:noFill/>
        </p:spPr>
        <p:txBody>
          <a:bodyPr wrap="square" rtlCol="0">
            <a:spAutoFit/>
          </a:bodyPr>
          <a:lstStyle/>
          <a:p>
            <a:r>
              <a:rPr lang="en-US" sz="2000" dirty="0"/>
              <a:t>Which of the following statements is </a:t>
            </a:r>
            <a:r>
              <a:rPr lang="en-US" sz="2000" b="1" dirty="0"/>
              <a:t>INCORRECT</a:t>
            </a:r>
            <a:r>
              <a:rPr lang="en-US" sz="2000" dirty="0"/>
              <a:t> in terms of Freud’s theory?</a:t>
            </a:r>
          </a:p>
          <a:p>
            <a:r>
              <a:rPr lang="en-US" sz="2000" dirty="0"/>
              <a:t>(NB: Mark the wrong statement)</a:t>
            </a:r>
          </a:p>
          <a:p>
            <a:endParaRPr lang="en-US" sz="2000" dirty="0"/>
          </a:p>
          <a:p>
            <a:pPr marL="342900" indent="-342900" algn="just">
              <a:buFont typeface="+mj-lt"/>
              <a:buAutoNum type="arabicPeriod"/>
            </a:pPr>
            <a:r>
              <a:rPr lang="en-US" sz="2000" dirty="0"/>
              <a:t>According to Freud the personality is fully developed by about the sixth year of life</a:t>
            </a:r>
          </a:p>
          <a:p>
            <a:pPr marL="342900" indent="-342900" algn="just">
              <a:buFont typeface="+mj-lt"/>
              <a:buAutoNum type="arabicPeriod"/>
            </a:pPr>
            <a:r>
              <a:rPr lang="en-US" sz="2000" dirty="0"/>
              <a:t>Freud expounded a psychosexual theory development</a:t>
            </a:r>
          </a:p>
          <a:p>
            <a:pPr marL="342900" indent="-342900" algn="just">
              <a:buFont typeface="+mj-lt"/>
              <a:buAutoNum type="arabicPeriod"/>
            </a:pPr>
            <a:r>
              <a:rPr lang="en-US" sz="2000" dirty="0"/>
              <a:t>According to Freud, individuals do not experience conflict between drives within the psyche and the norms of society</a:t>
            </a:r>
          </a:p>
          <a:p>
            <a:pPr marL="342900" indent="-342900" algn="just">
              <a:buFont typeface="+mj-lt"/>
              <a:buAutoNum type="arabicPeriod"/>
            </a:pPr>
            <a:r>
              <a:rPr lang="en-US" sz="2000" dirty="0"/>
              <a:t>Freud’s theory makes provision for the spontaneous recovery of development problems</a:t>
            </a:r>
          </a:p>
          <a:p>
            <a:endParaRPr lang="en-US"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27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39" y="929640"/>
            <a:ext cx="10173437" cy="5016758"/>
          </a:xfrm>
          <a:prstGeom prst="rect">
            <a:avLst/>
          </a:prstGeom>
          <a:noFill/>
        </p:spPr>
        <p:txBody>
          <a:bodyPr wrap="square" rtlCol="0">
            <a:spAutoFit/>
          </a:bodyPr>
          <a:lstStyle/>
          <a:p>
            <a:r>
              <a:rPr lang="en-US" sz="2000" dirty="0"/>
              <a:t>Freud’s view of humankind is partly based on the assumption of biological and psychic determinism. That means</a:t>
            </a:r>
          </a:p>
          <a:p>
            <a:endParaRPr lang="en-US" sz="2000" dirty="0"/>
          </a:p>
          <a:p>
            <a:endParaRPr lang="en-US" sz="2000" dirty="0"/>
          </a:p>
          <a:p>
            <a:pPr marL="342900" indent="-342900">
              <a:buAutoNum type="arabicPeriod"/>
            </a:pPr>
            <a:r>
              <a:rPr lang="en-US" sz="2000" dirty="0"/>
              <a:t>The person is constantly caught up in physical principles of energy consumption, conservation and transformation</a:t>
            </a:r>
          </a:p>
          <a:p>
            <a:pPr marL="342900" indent="-342900">
              <a:buAutoNum type="arabicPeriod"/>
            </a:pPr>
            <a:r>
              <a:rPr lang="en-US" sz="2000" dirty="0"/>
              <a:t>Human drives are physiologically based and rooted within the body and that the conflict which determines behavior, takes place within the psyche</a:t>
            </a:r>
          </a:p>
          <a:p>
            <a:pPr marL="342900" indent="-342900">
              <a:buAutoNum type="arabicPeriod"/>
            </a:pPr>
            <a:r>
              <a:rPr lang="en-US" sz="2000" dirty="0"/>
              <a:t>The person is caught up in a constant conflict between hi or her sexual and aggressive drives and the demands on society</a:t>
            </a:r>
          </a:p>
          <a:p>
            <a:pPr marL="342900" indent="-342900">
              <a:buAutoNum type="arabicPeriod"/>
            </a:pPr>
            <a:r>
              <a:rPr lang="en-US" sz="2000" dirty="0"/>
              <a:t>Human drives are constantly in conflict with the biological and psychic factors which determine behavior</a:t>
            </a:r>
          </a:p>
          <a:p>
            <a:pPr marL="342900" indent="-342900">
              <a:buAutoNum type="arabicPeriod"/>
            </a:pPr>
            <a:endParaRPr lang="en-US" sz="2000" dirty="0"/>
          </a:p>
          <a:p>
            <a:endParaRPr lang="en-US" sz="2000" dirty="0"/>
          </a:p>
          <a:p>
            <a:endParaRPr lang="en-US" sz="2000" dirty="0"/>
          </a:p>
          <a:p>
            <a:r>
              <a:rPr lang="en-US" sz="2000" dirty="0"/>
              <a:t>													</a:t>
            </a:r>
          </a:p>
        </p:txBody>
      </p:sp>
      <p:sp>
        <p:nvSpPr>
          <p:cNvPr id="3" name="Rectangle 2"/>
          <p:cNvSpPr/>
          <p:nvPr/>
        </p:nvSpPr>
        <p:spPr>
          <a:xfrm>
            <a:off x="9556954" y="4970207"/>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277568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9050" y="706276"/>
            <a:ext cx="10641454" cy="5355312"/>
          </a:xfrm>
          <a:prstGeom prst="rect">
            <a:avLst/>
          </a:prstGeom>
          <a:noFill/>
        </p:spPr>
        <p:txBody>
          <a:bodyPr wrap="square" rtlCol="0">
            <a:spAutoFit/>
          </a:bodyPr>
          <a:lstStyle/>
          <a:p>
            <a:r>
              <a:rPr lang="en-US" dirty="0"/>
              <a:t>Complete the following sentences.  The ego functions according to the (a)…. And the (b)…. This means that the ego (c)…..</a:t>
            </a:r>
          </a:p>
          <a:p>
            <a:pPr marL="342900" indent="-342900">
              <a:buAutoNum type="arabicPeriod"/>
            </a:pPr>
            <a:r>
              <a:rPr lang="en-US" dirty="0"/>
              <a:t>  (a)	primary process</a:t>
            </a:r>
          </a:p>
          <a:p>
            <a:r>
              <a:rPr lang="en-US" dirty="0"/>
              <a:t>	(b)	reality principle</a:t>
            </a:r>
          </a:p>
          <a:p>
            <a:r>
              <a:rPr lang="en-US" dirty="0"/>
              <a:t>	(c)	finds suitable primary reinforcers to satisfy the id’s drives by taking the physical, social and moral reality </a:t>
            </a:r>
          </a:p>
          <a:p>
            <a:r>
              <a:rPr lang="en-US" dirty="0"/>
              <a:t>		into account</a:t>
            </a:r>
          </a:p>
          <a:p>
            <a:pPr marL="342900" indent="-342900">
              <a:buAutoNum type="arabicPeriod" startAt="2"/>
            </a:pPr>
            <a:r>
              <a:rPr lang="en-US" dirty="0"/>
              <a:t>  (a)	secondary process</a:t>
            </a:r>
          </a:p>
          <a:p>
            <a:r>
              <a:rPr lang="en-US" dirty="0"/>
              <a:t>	(b)	reality principle</a:t>
            </a:r>
          </a:p>
          <a:p>
            <a:r>
              <a:rPr lang="en-US" dirty="0"/>
              <a:t>	(c)	finds suitable objects for drive satisfaction by planning and evaluating situations, and by taking the </a:t>
            </a:r>
          </a:p>
          <a:p>
            <a:r>
              <a:rPr lang="en-US" dirty="0"/>
              <a:t>		physical and social reality into account</a:t>
            </a:r>
          </a:p>
          <a:p>
            <a:r>
              <a:rPr lang="en-US" dirty="0"/>
              <a:t>3.	(a)	primary process</a:t>
            </a:r>
          </a:p>
          <a:p>
            <a:r>
              <a:rPr lang="en-US" dirty="0"/>
              <a:t>	(b)	pleasure principle</a:t>
            </a:r>
          </a:p>
          <a:p>
            <a:r>
              <a:rPr lang="en-US" dirty="0"/>
              <a:t>	(c)	seeks immediate and complete satisfaction of the id’s drives without considering anything but the id’s </a:t>
            </a:r>
          </a:p>
          <a:p>
            <a:r>
              <a:rPr lang="en-US" dirty="0"/>
              <a:t>		immediate pleasure</a:t>
            </a:r>
          </a:p>
          <a:p>
            <a:r>
              <a:rPr lang="en-US" dirty="0"/>
              <a:t>4.	(a)	secondary process</a:t>
            </a:r>
          </a:p>
          <a:p>
            <a:r>
              <a:rPr lang="en-US" dirty="0"/>
              <a:t>	(b)	moral principle</a:t>
            </a:r>
          </a:p>
          <a:p>
            <a:r>
              <a:rPr lang="en-US" dirty="0"/>
              <a:t>	(c)	find suitable objects for drive satisfaction by planning and evaluating situations, and by taking the 				conscious and the ego-ideal of the superego into account	</a:t>
            </a:r>
          </a:p>
          <a:p>
            <a:r>
              <a:rPr lang="en-US" dirty="0"/>
              <a:t>																	</a:t>
            </a:r>
          </a:p>
        </p:txBody>
      </p:sp>
      <p:sp>
        <p:nvSpPr>
          <p:cNvPr id="3" name="Rectangle 2"/>
          <p:cNvSpPr/>
          <p:nvPr/>
        </p:nvSpPr>
        <p:spPr>
          <a:xfrm>
            <a:off x="10028904" y="567813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189001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0790" y="754134"/>
            <a:ext cx="10346977" cy="5078313"/>
          </a:xfrm>
          <a:prstGeom prst="rect">
            <a:avLst/>
          </a:prstGeom>
          <a:noFill/>
        </p:spPr>
        <p:txBody>
          <a:bodyPr wrap="square" rtlCol="0">
            <a:spAutoFit/>
          </a:bodyPr>
          <a:lstStyle/>
          <a:p>
            <a:pPr algn="just"/>
            <a:r>
              <a:rPr lang="en-US" dirty="0"/>
              <a:t>The following story is a metaphor of the structure of the personality, according to Freud’s theory.  Please read it and answer the questions which follow</a:t>
            </a:r>
          </a:p>
          <a:p>
            <a:endParaRPr lang="en-US" dirty="0"/>
          </a:p>
          <a:p>
            <a:pPr algn="just"/>
            <a:r>
              <a:rPr lang="en-US" dirty="0"/>
              <a:t>A big mining company in South Africa experiences </a:t>
            </a:r>
            <a:r>
              <a:rPr lang="en-US" dirty="0" err="1"/>
              <a:t>labour</a:t>
            </a:r>
            <a:r>
              <a:rPr lang="en-US" dirty="0"/>
              <a:t> unrest.  The mine workers demand more money, better recreating facilities and  better working conditions, including shorter shifts.  Management realizes that they are in trouble, because they will have to close the mine down if they agree to all the demands set by the workers.  Management appoints an independent </a:t>
            </a:r>
            <a:r>
              <a:rPr lang="en-US" dirty="0" err="1"/>
              <a:t>labour</a:t>
            </a:r>
            <a:r>
              <a:rPr lang="en-US" dirty="0"/>
              <a:t> consultant to help them overcome the </a:t>
            </a:r>
            <a:r>
              <a:rPr lang="en-US" dirty="0" err="1"/>
              <a:t>labour</a:t>
            </a:r>
            <a:r>
              <a:rPr lang="en-US" dirty="0"/>
              <a:t> unrest.  The consultant should see to it that the workers’ demands do not go unanswered, while at the same time, management will still be able to run a profitable mining company</a:t>
            </a:r>
          </a:p>
          <a:p>
            <a:endParaRPr lang="en-US" dirty="0"/>
          </a:p>
          <a:p>
            <a:pPr algn="just"/>
            <a:r>
              <a:rPr lang="en-US" dirty="0"/>
              <a:t>According to this story, the ego is represented by the (a)…., while the superego is represented by the (b)….</a:t>
            </a:r>
          </a:p>
          <a:p>
            <a:endParaRPr lang="en-US" dirty="0"/>
          </a:p>
          <a:p>
            <a:pPr marL="342900" indent="-342900">
              <a:buAutoNum type="arabicPeriod"/>
            </a:pPr>
            <a:r>
              <a:rPr lang="en-US" dirty="0"/>
              <a:t>a)	</a:t>
            </a:r>
            <a:r>
              <a:rPr lang="en-US" dirty="0" err="1"/>
              <a:t>labour</a:t>
            </a:r>
            <a:r>
              <a:rPr lang="en-US" dirty="0"/>
              <a:t> consultant			b)	management</a:t>
            </a:r>
          </a:p>
          <a:p>
            <a:pPr marL="342900" indent="-342900">
              <a:buAutoNum type="arabicPeriod"/>
            </a:pPr>
            <a:r>
              <a:rPr lang="en-US" dirty="0"/>
              <a:t>a)	mine workers				b)	management</a:t>
            </a:r>
          </a:p>
          <a:p>
            <a:pPr marL="342900" indent="-342900">
              <a:buAutoNum type="arabicPeriod"/>
            </a:pPr>
            <a:r>
              <a:rPr lang="en-US" dirty="0"/>
              <a:t>a)	</a:t>
            </a:r>
            <a:r>
              <a:rPr lang="en-US" dirty="0" err="1"/>
              <a:t>labour</a:t>
            </a:r>
            <a:r>
              <a:rPr lang="en-US" dirty="0"/>
              <a:t> consultant			b)	mine workers</a:t>
            </a:r>
          </a:p>
          <a:p>
            <a:pPr marL="342900" indent="-342900">
              <a:buAutoNum type="arabicPeriod"/>
            </a:pPr>
            <a:r>
              <a:rPr lang="en-US" dirty="0"/>
              <a:t>a)	mine workers				b)	</a:t>
            </a:r>
            <a:r>
              <a:rPr lang="en-US" dirty="0" err="1"/>
              <a:t>labour</a:t>
            </a:r>
            <a:r>
              <a:rPr lang="en-US" dirty="0"/>
              <a:t> consultant</a:t>
            </a:r>
          </a:p>
          <a:p>
            <a:pPr marL="342900" indent="-342900">
              <a:buAutoNum type="arabicPeriod"/>
            </a:pPr>
            <a:endParaRPr lang="en-US" dirty="0"/>
          </a:p>
          <a:p>
            <a:r>
              <a:rPr lang="en-US" dirty="0"/>
              <a:t>																</a:t>
            </a:r>
          </a:p>
        </p:txBody>
      </p:sp>
      <p:sp>
        <p:nvSpPr>
          <p:cNvPr id="3" name="Rectangle 2"/>
          <p:cNvSpPr/>
          <p:nvPr/>
        </p:nvSpPr>
        <p:spPr>
          <a:xfrm>
            <a:off x="9645445" y="4925962"/>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23058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7125" y="1009282"/>
            <a:ext cx="9902482" cy="5324535"/>
          </a:xfrm>
          <a:prstGeom prst="rect">
            <a:avLst/>
          </a:prstGeom>
          <a:noFill/>
        </p:spPr>
        <p:txBody>
          <a:bodyPr wrap="square" rtlCol="0">
            <a:spAutoFit/>
          </a:bodyPr>
          <a:lstStyle/>
          <a:p>
            <a:pPr algn="just"/>
            <a:r>
              <a:rPr lang="en-US" sz="2000" dirty="0"/>
              <a:t>Read the following story and identify the characteristics of John’s aggressive drive. John is an extremely aggressive boy. He gets involved in street fights almost every day, in which he beats up, kicks and bites innocent children on the streets. John fists, teeth and feet are the (a)_____ of his aggressive drive. The innocent children can be see as the (b)____ of John’s aggressive drive. John was once in hospital for a whole week, without any outlet for his aggression. We can say that the (c)_____ of John’s drive was very high when he got back to the streets</a:t>
            </a:r>
          </a:p>
          <a:p>
            <a:endParaRPr lang="en-US" sz="2000" dirty="0"/>
          </a:p>
          <a:p>
            <a:pPr marL="342900" indent="-342900">
              <a:buFont typeface="+mj-lt"/>
              <a:buAutoNum type="arabicPeriod"/>
            </a:pPr>
            <a:r>
              <a:rPr lang="en-US" sz="2000" dirty="0"/>
              <a:t>(a) source			(b) victims		(c) goal</a:t>
            </a:r>
          </a:p>
          <a:p>
            <a:pPr marL="342900" indent="-342900">
              <a:buFont typeface="+mj-lt"/>
              <a:buAutoNum type="arabicPeriod"/>
            </a:pPr>
            <a:r>
              <a:rPr lang="en-US" sz="2000" dirty="0"/>
              <a:t>(a) source			(b) object		(c) impetus</a:t>
            </a:r>
          </a:p>
          <a:p>
            <a:pPr marL="342900" indent="-342900">
              <a:buFont typeface="+mj-lt"/>
              <a:buAutoNum type="arabicPeriod"/>
            </a:pPr>
            <a:r>
              <a:rPr lang="en-US" sz="2000" dirty="0"/>
              <a:t>(a) object			(b) source		(c) energy</a:t>
            </a:r>
          </a:p>
          <a:p>
            <a:pPr marL="342900" indent="-342900">
              <a:buFont typeface="+mj-lt"/>
              <a:buAutoNum type="arabicPeriod"/>
            </a:pPr>
            <a:r>
              <a:rPr lang="en-US" sz="2000" dirty="0"/>
              <a:t>(a) impetus		(b) goal			(c) source</a:t>
            </a:r>
          </a:p>
          <a:p>
            <a:pPr marL="342900" indent="-342900">
              <a:buFont typeface="+mj-lt"/>
              <a:buAutoNum type="arabicPeriod"/>
            </a:pPr>
            <a:endParaRPr lang="en-US" sz="2000" dirty="0"/>
          </a:p>
          <a:p>
            <a:pPr marL="342900" indent="-342900">
              <a:buFont typeface="+mj-lt"/>
              <a:buAutoNum type="arabicPeriod"/>
            </a:pPr>
            <a:endParaRPr lang="en-US" sz="2000" dirty="0"/>
          </a:p>
          <a:p>
            <a:pPr marL="342900" indent="-342900">
              <a:buFont typeface="+mj-lt"/>
              <a:buAutoNum type="arabicPeriod"/>
            </a:pPr>
            <a:endParaRPr lang="en-US" sz="2000" dirty="0"/>
          </a:p>
          <a:p>
            <a:pPr marL="342900" indent="-342900">
              <a:buFont typeface="+mj-lt"/>
              <a:buAutoNum type="arabicPeriod"/>
            </a:pPr>
            <a:endParaRPr lang="en-US" sz="2000" dirty="0"/>
          </a:p>
          <a:p>
            <a:pPr marL="342900" indent="-342900">
              <a:buFont typeface="+mj-lt"/>
              <a:buAutoNum type="arabicPeriod"/>
            </a:pPr>
            <a:endParaRPr lang="en-US" sz="2000" dirty="0"/>
          </a:p>
          <a:p>
            <a:pPr lvl="8"/>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79894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3110" y="1101213"/>
            <a:ext cx="9306232" cy="2246769"/>
          </a:xfrm>
          <a:prstGeom prst="rect">
            <a:avLst/>
          </a:prstGeom>
          <a:noFill/>
        </p:spPr>
        <p:txBody>
          <a:bodyPr wrap="square" rtlCol="0">
            <a:spAutoFit/>
          </a:bodyPr>
          <a:lstStyle/>
          <a:p>
            <a:r>
              <a:rPr lang="en-US" sz="2000" dirty="0"/>
              <a:t>According to Freud, John, in the above mentioned story, has a strong</a:t>
            </a:r>
          </a:p>
          <a:p>
            <a:endParaRPr lang="en-US" sz="2000" dirty="0"/>
          </a:p>
          <a:p>
            <a:pPr marL="342900" indent="-342900">
              <a:buFont typeface="+mj-lt"/>
              <a:buAutoNum type="arabicPeriod"/>
            </a:pPr>
            <a:r>
              <a:rPr lang="en-US" sz="2000" dirty="0"/>
              <a:t>Life drive</a:t>
            </a:r>
          </a:p>
          <a:p>
            <a:pPr marL="342900" indent="-342900">
              <a:buFont typeface="+mj-lt"/>
              <a:buAutoNum type="arabicPeriod"/>
            </a:pPr>
            <a:r>
              <a:rPr lang="en-US" sz="2000" dirty="0"/>
              <a:t>Ego</a:t>
            </a:r>
          </a:p>
          <a:p>
            <a:pPr marL="342900" indent="-342900">
              <a:buFont typeface="+mj-lt"/>
              <a:buAutoNum type="arabicPeriod"/>
            </a:pPr>
            <a:r>
              <a:rPr lang="en-US" sz="2000" dirty="0"/>
              <a:t>Death drive</a:t>
            </a:r>
          </a:p>
          <a:p>
            <a:pPr marL="342900" indent="-342900">
              <a:buFont typeface="+mj-lt"/>
              <a:buAutoNum type="arabicPeriod"/>
            </a:pPr>
            <a:r>
              <a:rPr lang="en-US" sz="2000" dirty="0"/>
              <a:t>Superego</a:t>
            </a:r>
          </a:p>
          <a:p>
            <a:pPr lvl="8"/>
            <a:endParaRPr lang="en-US" sz="2000"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125136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2520" y="830334"/>
            <a:ext cx="9624306" cy="5016758"/>
          </a:xfrm>
          <a:prstGeom prst="rect">
            <a:avLst/>
          </a:prstGeom>
          <a:noFill/>
        </p:spPr>
        <p:txBody>
          <a:bodyPr wrap="square" rtlCol="0">
            <a:spAutoFit/>
          </a:bodyPr>
          <a:lstStyle/>
          <a:p>
            <a:r>
              <a:rPr lang="en-US" sz="2000" dirty="0"/>
              <a:t>Ego drives are distinguished from the sexual drives in that</a:t>
            </a:r>
          </a:p>
          <a:p>
            <a:endParaRPr lang="en-US" sz="2000" dirty="0"/>
          </a:p>
          <a:p>
            <a:pPr marL="342900" indent="-342900">
              <a:buAutoNum type="alphaLcParenBoth"/>
            </a:pPr>
            <a:r>
              <a:rPr lang="en-US" sz="2000" dirty="0"/>
              <a:t>Ego drives are related to the survival of the individual, while sexual drives are related to the survival of the species</a:t>
            </a:r>
          </a:p>
          <a:p>
            <a:pPr marL="342900" indent="-342900">
              <a:buAutoNum type="alphaLcParenBoth"/>
            </a:pPr>
            <a:r>
              <a:rPr lang="en-US" sz="2000" dirty="0"/>
              <a:t>The ego drives provide the energy needed for the functioning of the ego, while the sexual drives provide the energy required for the functioning of the superego</a:t>
            </a:r>
          </a:p>
          <a:p>
            <a:pPr marL="342900" indent="-342900">
              <a:buAutoNum type="alphaLcParenBoth"/>
            </a:pPr>
            <a:r>
              <a:rPr lang="en-US" sz="2000" dirty="0"/>
              <a:t>Ego drives are not, like the sexual drives, associated with moral prescriptions and guilt feelings</a:t>
            </a:r>
          </a:p>
          <a:p>
            <a:endParaRPr lang="en-US" sz="2000" dirty="0"/>
          </a:p>
          <a:p>
            <a:r>
              <a:rPr lang="en-US" sz="2000" dirty="0"/>
              <a:t>The correct answer is</a:t>
            </a:r>
          </a:p>
          <a:p>
            <a:endParaRPr lang="en-US" sz="2000" dirty="0"/>
          </a:p>
          <a:p>
            <a:pPr marL="342900" indent="-342900">
              <a:buAutoNum type="arabicParenBoth"/>
            </a:pPr>
            <a:r>
              <a:rPr lang="en-US" sz="2000" dirty="0"/>
              <a:t>(a)</a:t>
            </a:r>
          </a:p>
          <a:p>
            <a:pPr marL="342900" indent="-342900">
              <a:buAutoNum type="arabicParenBoth"/>
            </a:pPr>
            <a:r>
              <a:rPr lang="en-US" sz="2000" dirty="0"/>
              <a:t>(c)</a:t>
            </a:r>
          </a:p>
          <a:p>
            <a:pPr marL="342900" indent="-342900">
              <a:buAutoNum type="arabicParenBoth"/>
            </a:pPr>
            <a:r>
              <a:rPr lang="en-US" sz="2000" dirty="0"/>
              <a:t>(a) &amp; (b)</a:t>
            </a:r>
          </a:p>
          <a:p>
            <a:pPr marL="342900" indent="-342900">
              <a:buAutoNum type="arabicParenBoth"/>
            </a:pPr>
            <a:r>
              <a:rPr lang="en-US" sz="2000" dirty="0"/>
              <a:t>(a) &amp; (c)</a:t>
            </a:r>
          </a:p>
          <a:p>
            <a:r>
              <a:rPr lang="en-US" sz="2000" dirty="0"/>
              <a:t>												</a:t>
            </a:r>
          </a:p>
        </p:txBody>
      </p:sp>
      <p:sp>
        <p:nvSpPr>
          <p:cNvPr id="3" name="Rectangle 2"/>
          <p:cNvSpPr/>
          <p:nvPr/>
        </p:nvSpPr>
        <p:spPr>
          <a:xfrm>
            <a:off x="9468465" y="449825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06599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759" y="807720"/>
            <a:ext cx="10228499" cy="5355312"/>
          </a:xfrm>
          <a:prstGeom prst="rect">
            <a:avLst/>
          </a:prstGeom>
          <a:noFill/>
        </p:spPr>
        <p:txBody>
          <a:bodyPr wrap="square" rtlCol="0">
            <a:spAutoFit/>
          </a:bodyPr>
          <a:lstStyle/>
          <a:p>
            <a:pPr algn="just"/>
            <a:r>
              <a:rPr lang="en-US" dirty="0"/>
              <a:t>We can differentiate between neurotic and moral anxiety by saying that in the case of neurotic anxiety (a)…., while in the case of moral anxiety (b)….</a:t>
            </a:r>
          </a:p>
          <a:p>
            <a:endParaRPr lang="en-US" dirty="0"/>
          </a:p>
          <a:p>
            <a:endParaRPr lang="en-US" dirty="0"/>
          </a:p>
          <a:p>
            <a:pPr marL="342900" indent="-342900">
              <a:buAutoNum type="arabicPeriod"/>
            </a:pPr>
            <a:r>
              <a:rPr lang="en-US" dirty="0"/>
              <a:t>  a)	the ego is threatened by actual dangers in the environment	</a:t>
            </a:r>
          </a:p>
          <a:p>
            <a:r>
              <a:rPr lang="en-US" dirty="0"/>
              <a:t>	b)	the ego is threatened because it is not strong enough to control the id drives</a:t>
            </a:r>
          </a:p>
          <a:p>
            <a:endParaRPr lang="en-US" dirty="0"/>
          </a:p>
          <a:p>
            <a:pPr marL="342900" indent="-342900">
              <a:buAutoNum type="arabicPeriod" startAt="2"/>
            </a:pPr>
            <a:r>
              <a:rPr lang="en-US" dirty="0"/>
              <a:t>  a)	the ego fears that a forbidden, unconscious drive will become conscious and uncontrollable</a:t>
            </a:r>
          </a:p>
          <a:p>
            <a:r>
              <a:rPr lang="en-US" dirty="0"/>
              <a:t>	b)	the ego fears that the superego will punish it for a forbidden drive or action</a:t>
            </a:r>
          </a:p>
          <a:p>
            <a:endParaRPr lang="en-US" dirty="0"/>
          </a:p>
          <a:p>
            <a:pPr marL="342900" indent="-342900">
              <a:buAutoNum type="arabicPeriod" startAt="3"/>
            </a:pPr>
            <a:r>
              <a:rPr lang="en-US" dirty="0"/>
              <a:t>  a)	the ego is unable to meet the demands of reality</a:t>
            </a:r>
          </a:p>
          <a:p>
            <a:r>
              <a:rPr lang="en-US" dirty="0"/>
              <a:t>	b)	the ego fears that the superego will punish it for a forbidden drive or action</a:t>
            </a:r>
          </a:p>
          <a:p>
            <a:endParaRPr lang="en-US" dirty="0"/>
          </a:p>
          <a:p>
            <a:pPr marL="342900" indent="-342900">
              <a:buAutoNum type="arabicPeriod" startAt="4"/>
            </a:pPr>
            <a:r>
              <a:rPr lang="en-US" dirty="0"/>
              <a:t>  a)	the ego’s anxiety stems from a shortage of drive energy which is experienced as discomfort, 				tension and pain</a:t>
            </a:r>
          </a:p>
          <a:p>
            <a:r>
              <a:rPr lang="en-US" dirty="0"/>
              <a:t>	b)	the ego’s anxiety stems from a fear of punishment by the superego of id drives should be 				expressed	</a:t>
            </a:r>
          </a:p>
          <a:p>
            <a:endParaRPr lang="en-US" dirty="0"/>
          </a:p>
          <a:p>
            <a:r>
              <a:rPr lang="en-US" dirty="0"/>
              <a:t>													</a:t>
            </a:r>
          </a:p>
        </p:txBody>
      </p:sp>
      <p:sp>
        <p:nvSpPr>
          <p:cNvPr id="3" name="Rectangle 2"/>
          <p:cNvSpPr/>
          <p:nvPr/>
        </p:nvSpPr>
        <p:spPr>
          <a:xfrm>
            <a:off x="9837175" y="5396116"/>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7231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199" y="944880"/>
            <a:ext cx="10019071" cy="2862322"/>
          </a:xfrm>
          <a:prstGeom prst="rect">
            <a:avLst/>
          </a:prstGeom>
          <a:noFill/>
        </p:spPr>
        <p:txBody>
          <a:bodyPr wrap="square" rtlCol="0">
            <a:spAutoFit/>
          </a:bodyPr>
          <a:lstStyle/>
          <a:p>
            <a:pPr algn="just"/>
            <a:r>
              <a:rPr lang="en-US" sz="2000" dirty="0" err="1"/>
              <a:t>Mr</a:t>
            </a:r>
            <a:r>
              <a:rPr lang="en-US" sz="2000" dirty="0"/>
              <a:t> Johnson has the desire to see woman naked.  He accuses his male colleagues of having this desire, and he begins a campaign at work in the form of a newsletter, warning men against women who wear provocative clothes.  According to Freud, this is an example of </a:t>
            </a:r>
          </a:p>
          <a:p>
            <a:endParaRPr lang="en-US" sz="2000" dirty="0"/>
          </a:p>
          <a:p>
            <a:endParaRPr lang="en-US" sz="2000" dirty="0"/>
          </a:p>
          <a:p>
            <a:pPr marL="342900" indent="-342900">
              <a:buAutoNum type="arabicPeriod"/>
            </a:pPr>
            <a:r>
              <a:rPr lang="en-US" sz="2000" dirty="0"/>
              <a:t>Denial and projection</a:t>
            </a:r>
          </a:p>
          <a:p>
            <a:pPr marL="342900" indent="-342900">
              <a:buAutoNum type="arabicPeriod"/>
            </a:pPr>
            <a:r>
              <a:rPr lang="en-US" sz="2000" dirty="0"/>
              <a:t>Reaction formation and rationalization</a:t>
            </a:r>
          </a:p>
          <a:p>
            <a:pPr marL="342900" indent="-342900">
              <a:buAutoNum type="arabicPeriod"/>
            </a:pPr>
            <a:r>
              <a:rPr lang="en-US" sz="2000" dirty="0"/>
              <a:t>Projection and reaction formation</a:t>
            </a:r>
          </a:p>
          <a:p>
            <a:pPr marL="342900" indent="-342900">
              <a:buAutoNum type="arabicPeriod"/>
            </a:pPr>
            <a:r>
              <a:rPr lang="en-US" sz="2000" dirty="0"/>
              <a:t>Displacement and sublimation</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410101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868680"/>
            <a:ext cx="9979742" cy="2862322"/>
          </a:xfrm>
          <a:prstGeom prst="rect">
            <a:avLst/>
          </a:prstGeom>
          <a:noFill/>
        </p:spPr>
        <p:txBody>
          <a:bodyPr wrap="square" rtlCol="0">
            <a:spAutoFit/>
          </a:bodyPr>
          <a:lstStyle/>
          <a:p>
            <a:pPr algn="just"/>
            <a:r>
              <a:rPr lang="en-US" sz="2000" dirty="0"/>
              <a:t>The boy in the phallic phase tries to cope with the </a:t>
            </a:r>
            <a:r>
              <a:rPr lang="en-US" sz="2000" dirty="0" err="1"/>
              <a:t>Opedipus</a:t>
            </a:r>
            <a:r>
              <a:rPr lang="en-US" sz="2000" dirty="0"/>
              <a:t> complex by means of the defense mechanism</a:t>
            </a:r>
          </a:p>
          <a:p>
            <a:endParaRPr lang="en-US" sz="2000" dirty="0"/>
          </a:p>
          <a:p>
            <a:endParaRPr lang="en-US" sz="2000" dirty="0"/>
          </a:p>
          <a:p>
            <a:endParaRPr lang="en-US" sz="2000" dirty="0"/>
          </a:p>
          <a:p>
            <a:pPr marL="342900" indent="-342900">
              <a:buAutoNum type="arabicPeriod"/>
            </a:pPr>
            <a:r>
              <a:rPr lang="en-US" sz="2000" dirty="0"/>
              <a:t>Repression and identification</a:t>
            </a:r>
          </a:p>
          <a:p>
            <a:pPr marL="342900" indent="-342900">
              <a:buAutoNum type="arabicPeriod"/>
            </a:pPr>
            <a:r>
              <a:rPr lang="en-US" sz="2000" dirty="0"/>
              <a:t>Fixation and regression</a:t>
            </a:r>
          </a:p>
          <a:p>
            <a:pPr marL="342900" indent="-342900">
              <a:buAutoNum type="arabicPeriod"/>
            </a:pPr>
            <a:r>
              <a:rPr lang="en-US" sz="2000" dirty="0"/>
              <a:t>Displacement and sublimation</a:t>
            </a:r>
          </a:p>
          <a:p>
            <a:pPr marL="342900" indent="-342900">
              <a:buAutoNum type="arabicPeriod"/>
            </a:pPr>
            <a:r>
              <a:rPr lang="en-US" sz="2000" dirty="0"/>
              <a:t>Projection and reaction formation</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405688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0877" y="701040"/>
            <a:ext cx="9969909" cy="3170099"/>
          </a:xfrm>
          <a:prstGeom prst="rect">
            <a:avLst/>
          </a:prstGeom>
          <a:noFill/>
        </p:spPr>
        <p:txBody>
          <a:bodyPr wrap="square" rtlCol="0">
            <a:spAutoFit/>
          </a:bodyPr>
          <a:lstStyle/>
          <a:p>
            <a:r>
              <a:rPr lang="en-US" sz="2000" dirty="0" err="1"/>
              <a:t>Rationalisation</a:t>
            </a:r>
            <a:r>
              <a:rPr lang="en-US" sz="2000" dirty="0"/>
              <a:t> is by and large ineffective as a defense mechanism because</a:t>
            </a:r>
          </a:p>
          <a:p>
            <a:endParaRPr lang="en-US" sz="2000" dirty="0"/>
          </a:p>
          <a:p>
            <a:pPr marL="342900" indent="-342900" algn="just">
              <a:buAutoNum type="arabicPeriod"/>
            </a:pPr>
            <a:r>
              <a:rPr lang="en-US" sz="2000" dirty="0"/>
              <a:t>Through rationalization the psychic energy which was invested in giving reasons for your behavior, is canalized into a substitute object</a:t>
            </a:r>
          </a:p>
          <a:p>
            <a:pPr marL="342900" indent="-342900" algn="just">
              <a:buAutoNum type="arabicPeriod"/>
            </a:pPr>
            <a:r>
              <a:rPr lang="en-US" sz="2000" dirty="0"/>
              <a:t>It maintains the repression of unacceptable desires and it uses a great deal of the psychic energy from the repressed desires without immediately leading to further social prohibition</a:t>
            </a:r>
          </a:p>
          <a:p>
            <a:pPr marL="342900" indent="-342900" algn="just">
              <a:buAutoNum type="arabicPeriod"/>
            </a:pPr>
            <a:r>
              <a:rPr lang="en-US" sz="2000" dirty="0"/>
              <a:t>Through rationalization the causes of anxiety remain intact and force the ego to keep up its defense in order to become a strong ego</a:t>
            </a:r>
          </a:p>
          <a:p>
            <a:pPr marL="342900" indent="-342900" algn="just">
              <a:buAutoNum type="arabicPeriod"/>
            </a:pPr>
            <a:r>
              <a:rPr lang="en-US" sz="2000" dirty="0"/>
              <a:t>It does not succeed in reducing the energy attached to the unconscious and anxiety provoking drives, although rationalization is geared toward the alleviation of anxiety</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172829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838200"/>
            <a:ext cx="10048076" cy="5324535"/>
          </a:xfrm>
          <a:prstGeom prst="rect">
            <a:avLst/>
          </a:prstGeom>
          <a:noFill/>
        </p:spPr>
        <p:txBody>
          <a:bodyPr wrap="square" rtlCol="0">
            <a:spAutoFit/>
          </a:bodyPr>
          <a:lstStyle/>
          <a:p>
            <a:r>
              <a:rPr lang="en-US" sz="2000" dirty="0"/>
              <a:t>Freud’s theory of drives is based on the assumption that</a:t>
            </a:r>
          </a:p>
          <a:p>
            <a:endParaRPr lang="en-US" sz="2000" dirty="0"/>
          </a:p>
          <a:p>
            <a:pPr marL="457200" indent="-457200">
              <a:buFont typeface="+mj-lt"/>
              <a:buAutoNum type="alphaLcPeriod"/>
            </a:pPr>
            <a:r>
              <a:rPr lang="en-US" sz="2000" dirty="0"/>
              <a:t>Unconscious energy is limited and a shortage of energy can occur</a:t>
            </a:r>
          </a:p>
          <a:p>
            <a:pPr marL="457200" indent="-457200">
              <a:buFont typeface="+mj-lt"/>
              <a:buAutoNum type="alphaLcPeriod"/>
            </a:pPr>
            <a:r>
              <a:rPr lang="en-US" sz="2000" dirty="0"/>
              <a:t>Surplus drive energy may give rise to discomfort, tension and even pain</a:t>
            </a:r>
          </a:p>
          <a:p>
            <a:pPr marL="457200" indent="-457200">
              <a:buFont typeface="+mj-lt"/>
              <a:buAutoNum type="alphaLcPeriod"/>
            </a:pPr>
            <a:r>
              <a:rPr lang="en-US" sz="2000" dirty="0"/>
              <a:t>Energy cannot become dissipated and disappear by itself</a:t>
            </a:r>
          </a:p>
          <a:p>
            <a:pPr marL="457200" indent="-457200">
              <a:buFont typeface="+mj-lt"/>
              <a:buAutoNum type="alphaLcPeriod"/>
            </a:pPr>
            <a:r>
              <a:rPr lang="en-US" sz="2000" dirty="0"/>
              <a:t>Drive energy is subject to the principle of energy conservation</a:t>
            </a:r>
          </a:p>
          <a:p>
            <a:pPr marL="457200" indent="-457200">
              <a:buFont typeface="+mj-lt"/>
              <a:buAutoNum type="alphaLcPeriod"/>
            </a:pPr>
            <a:r>
              <a:rPr lang="en-US" sz="2000" dirty="0"/>
              <a:t>Some drives are entirely antisocial and may be dangerous for society</a:t>
            </a:r>
          </a:p>
          <a:p>
            <a:endParaRPr lang="en-US" sz="2000" dirty="0"/>
          </a:p>
          <a:p>
            <a:r>
              <a:rPr lang="en-US" sz="2000" dirty="0"/>
              <a:t>The correct answer is</a:t>
            </a:r>
          </a:p>
          <a:p>
            <a:endParaRPr lang="en-US" sz="2000" dirty="0"/>
          </a:p>
          <a:p>
            <a:pPr marL="342900" indent="-342900">
              <a:buAutoNum type="arabicPeriod"/>
            </a:pPr>
            <a:r>
              <a:rPr lang="en-US" sz="2000" dirty="0"/>
              <a:t>A, B, C, D and E are all true</a:t>
            </a:r>
          </a:p>
          <a:p>
            <a:pPr marL="342900" indent="-342900">
              <a:buAutoNum type="arabicPeriod"/>
            </a:pPr>
            <a:r>
              <a:rPr lang="en-US" sz="2000" dirty="0"/>
              <a:t>A, B, D and E are true</a:t>
            </a:r>
          </a:p>
          <a:p>
            <a:pPr marL="342900" indent="-342900">
              <a:buAutoNum type="arabicPeriod"/>
            </a:pPr>
            <a:r>
              <a:rPr lang="en-US" sz="2000" dirty="0"/>
              <a:t>B, C, D and E are true</a:t>
            </a:r>
          </a:p>
          <a:p>
            <a:pPr marL="342900" indent="-342900">
              <a:buAutoNum type="arabicPeriod"/>
            </a:pPr>
            <a:r>
              <a:rPr lang="en-US" sz="2000" dirty="0"/>
              <a:t>A, C, D and E are true</a:t>
            </a:r>
          </a:p>
          <a:p>
            <a:endParaRPr lang="en-US" sz="2000" dirty="0"/>
          </a:p>
          <a:p>
            <a:endParaRPr lang="en-US" sz="2000" dirty="0"/>
          </a:p>
          <a:p>
            <a:r>
              <a:rPr lang="en-US" sz="2000" dirty="0"/>
              <a:t>														</a:t>
            </a:r>
          </a:p>
        </p:txBody>
      </p:sp>
      <p:sp>
        <p:nvSpPr>
          <p:cNvPr id="3" name="Rectangle 2"/>
          <p:cNvSpPr/>
          <p:nvPr/>
        </p:nvSpPr>
        <p:spPr>
          <a:xfrm>
            <a:off x="9660194" y="539581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376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5879" y="929640"/>
            <a:ext cx="9455191" cy="4708981"/>
          </a:xfrm>
          <a:prstGeom prst="rect">
            <a:avLst/>
          </a:prstGeom>
          <a:noFill/>
        </p:spPr>
        <p:txBody>
          <a:bodyPr wrap="square" rtlCol="0">
            <a:spAutoFit/>
          </a:bodyPr>
          <a:lstStyle/>
          <a:p>
            <a:endParaRPr lang="en-US" sz="2000" dirty="0"/>
          </a:p>
          <a:p>
            <a:pPr algn="just"/>
            <a:r>
              <a:rPr lang="en-US" sz="2000" dirty="0"/>
              <a:t>According to Freud’s theory of the structure of the psyche, the superego exerts constant pressure on the (a)… and makes use of energy derived from the (b)… drive(s)</a:t>
            </a:r>
          </a:p>
          <a:p>
            <a:endParaRPr lang="en-US" sz="2000" dirty="0"/>
          </a:p>
          <a:p>
            <a:endParaRPr lang="en-US" sz="2000" dirty="0"/>
          </a:p>
          <a:p>
            <a:endParaRPr lang="en-US" sz="2000" dirty="0"/>
          </a:p>
          <a:p>
            <a:pPr marL="342900" indent="-342900">
              <a:buAutoNum type="arabicPeriod"/>
            </a:pPr>
            <a:r>
              <a:rPr lang="en-US" sz="2000" dirty="0"/>
              <a:t>a)	ego				b)	life</a:t>
            </a:r>
          </a:p>
          <a:p>
            <a:pPr marL="342900" indent="-342900">
              <a:buAutoNum type="arabicPeriod"/>
            </a:pPr>
            <a:r>
              <a:rPr lang="en-US" sz="2000" dirty="0"/>
              <a:t>a)	id				b)	death</a:t>
            </a:r>
          </a:p>
          <a:p>
            <a:pPr marL="342900" indent="-342900">
              <a:buAutoNum type="arabicPeriod"/>
            </a:pPr>
            <a:r>
              <a:rPr lang="en-US" sz="2000" dirty="0"/>
              <a:t>a)	ego				b)	death</a:t>
            </a:r>
          </a:p>
          <a:p>
            <a:pPr marL="342900" indent="-342900">
              <a:buAutoNum type="arabicPeriod"/>
            </a:pPr>
            <a:r>
              <a:rPr lang="en-US" sz="2000" dirty="0"/>
              <a:t>a)	id				b)	life</a:t>
            </a:r>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r>
              <a:rPr lang="en-US" sz="2000" dirty="0"/>
              <a:t>														</a:t>
            </a:r>
          </a:p>
        </p:txBody>
      </p:sp>
      <p:sp>
        <p:nvSpPr>
          <p:cNvPr id="3" name="Rectangle 2"/>
          <p:cNvSpPr/>
          <p:nvPr/>
        </p:nvSpPr>
        <p:spPr>
          <a:xfrm>
            <a:off x="8893277"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73881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9" y="1143000"/>
            <a:ext cx="9419303" cy="4708981"/>
          </a:xfrm>
          <a:prstGeom prst="rect">
            <a:avLst/>
          </a:prstGeom>
          <a:noFill/>
        </p:spPr>
        <p:txBody>
          <a:bodyPr wrap="square" rtlCol="0">
            <a:spAutoFit/>
          </a:bodyPr>
          <a:lstStyle/>
          <a:p>
            <a:pPr algn="just"/>
            <a:r>
              <a:rPr lang="en-US" sz="2000" dirty="0"/>
              <a:t>A circus owner employs an animal tamer on condition that the animal tamer teaches his wild, uncontrollable tiger to perform tricks in the arena within three months, otherwise he will be dismissed</a:t>
            </a:r>
          </a:p>
          <a:p>
            <a:endParaRPr lang="en-US" sz="2000" dirty="0"/>
          </a:p>
          <a:p>
            <a:pPr algn="just"/>
            <a:r>
              <a:rPr lang="en-US" sz="2000" dirty="0"/>
              <a:t>If this metaphor represents the structure of the personality, which of the following represents the ego in terms of Freud’s theory?</a:t>
            </a:r>
          </a:p>
          <a:p>
            <a:endParaRPr lang="en-US" sz="2000" dirty="0"/>
          </a:p>
          <a:p>
            <a:pPr marL="342900" indent="-342900">
              <a:buAutoNum type="arabicPeriod"/>
            </a:pPr>
            <a:r>
              <a:rPr lang="en-US" sz="2000" dirty="0"/>
              <a:t>The circus owner</a:t>
            </a:r>
          </a:p>
          <a:p>
            <a:pPr marL="342900" indent="-342900">
              <a:buAutoNum type="arabicPeriod"/>
            </a:pPr>
            <a:r>
              <a:rPr lang="en-US" sz="2000" dirty="0"/>
              <a:t>The animal tamer</a:t>
            </a:r>
          </a:p>
          <a:p>
            <a:pPr marL="342900" indent="-342900">
              <a:buAutoNum type="arabicPeriod"/>
            </a:pPr>
            <a:r>
              <a:rPr lang="en-US" sz="2000" dirty="0"/>
              <a:t>The arena</a:t>
            </a:r>
          </a:p>
          <a:p>
            <a:pPr marL="342900" indent="-342900">
              <a:buAutoNum type="arabicPeriod"/>
            </a:pPr>
            <a:r>
              <a:rPr lang="en-US" sz="2000" dirty="0"/>
              <a:t>The tiger</a:t>
            </a:r>
          </a:p>
          <a:p>
            <a:endParaRPr lang="en-US" sz="2000" dirty="0"/>
          </a:p>
          <a:p>
            <a:pPr marL="342900" indent="-342900">
              <a:buAutoNum type="arabicPeriod"/>
            </a:pPr>
            <a:endParaRPr lang="en-US" sz="2000" dirty="0"/>
          </a:p>
          <a:p>
            <a:pPr marL="342900" indent="-342900">
              <a:buAutoNum type="arabicPeriod"/>
            </a:pPr>
            <a:endParaRPr lang="en-US" sz="2000" dirty="0"/>
          </a:p>
          <a:p>
            <a:pPr lvl="3"/>
            <a:r>
              <a:rPr lang="en-US" sz="2000" dirty="0"/>
              <a:t>										</a:t>
            </a:r>
          </a:p>
        </p:txBody>
      </p:sp>
      <p:sp>
        <p:nvSpPr>
          <p:cNvPr id="3" name="Rectangle 2"/>
          <p:cNvSpPr/>
          <p:nvPr/>
        </p:nvSpPr>
        <p:spPr>
          <a:xfrm>
            <a:off x="9512710" y="4468762"/>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79219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9853" y="1521051"/>
            <a:ext cx="9293450" cy="3785652"/>
          </a:xfrm>
          <a:prstGeom prst="rect">
            <a:avLst/>
          </a:prstGeom>
          <a:noFill/>
        </p:spPr>
        <p:txBody>
          <a:bodyPr wrap="square" rtlCol="0">
            <a:spAutoFit/>
          </a:bodyPr>
          <a:lstStyle/>
          <a:p>
            <a:r>
              <a:rPr lang="en-US" sz="2000" dirty="0"/>
              <a:t>Based on the metaphor presented in Question 3, the tiger represents the</a:t>
            </a:r>
          </a:p>
          <a:p>
            <a:endParaRPr lang="en-US" sz="2000" dirty="0"/>
          </a:p>
          <a:p>
            <a:endParaRPr lang="en-US" sz="2000" dirty="0"/>
          </a:p>
          <a:p>
            <a:pPr marL="342900" indent="-342900">
              <a:buAutoNum type="arabicPeriod"/>
            </a:pPr>
            <a:r>
              <a:rPr lang="en-US" sz="2000" dirty="0"/>
              <a:t>Ego</a:t>
            </a:r>
          </a:p>
          <a:p>
            <a:pPr marL="342900" indent="-342900">
              <a:buAutoNum type="arabicPeriod"/>
            </a:pPr>
            <a:r>
              <a:rPr lang="en-US" sz="2000" dirty="0"/>
              <a:t>Id</a:t>
            </a:r>
          </a:p>
          <a:p>
            <a:pPr marL="342900" indent="-342900">
              <a:buAutoNum type="arabicPeriod"/>
            </a:pPr>
            <a:r>
              <a:rPr lang="en-US" sz="2000" dirty="0"/>
              <a:t>Super ego</a:t>
            </a:r>
          </a:p>
          <a:p>
            <a:pPr marL="342900" indent="-342900">
              <a:buAutoNum type="arabicPeriod"/>
            </a:pPr>
            <a:r>
              <a:rPr lang="en-US" sz="2000" dirty="0"/>
              <a:t>The id and the ego</a:t>
            </a:r>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pPr lvl="3"/>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70052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96413"/>
            <a:ext cx="10199077" cy="5632311"/>
          </a:xfrm>
          <a:prstGeom prst="rect">
            <a:avLst/>
          </a:prstGeom>
          <a:noFill/>
        </p:spPr>
        <p:txBody>
          <a:bodyPr wrap="square" rtlCol="0">
            <a:spAutoFit/>
          </a:bodyPr>
          <a:lstStyle/>
          <a:p>
            <a:pPr algn="just"/>
            <a:r>
              <a:rPr lang="en-US" sz="2000" dirty="0"/>
              <a:t>Complete the following sentences. The ego functions according to the (a)___ and the (b)____.                    This means that the ego (c)_____</a:t>
            </a:r>
          </a:p>
          <a:p>
            <a:endParaRPr lang="en-US" sz="2000" dirty="0"/>
          </a:p>
          <a:p>
            <a:r>
              <a:rPr lang="en-US" sz="2000" dirty="0"/>
              <a:t>(1)	(a) secondary process</a:t>
            </a:r>
          </a:p>
          <a:p>
            <a:r>
              <a:rPr lang="en-US" sz="2000" dirty="0"/>
              <a:t>	(b) reality principle</a:t>
            </a:r>
          </a:p>
          <a:p>
            <a:r>
              <a:rPr lang="en-US" sz="2000" dirty="0"/>
              <a:t>	(c) attempts to find suitable reinforces to satisfy its drives</a:t>
            </a:r>
          </a:p>
          <a:p>
            <a:r>
              <a:rPr lang="en-US" sz="2000" dirty="0"/>
              <a:t>(2)   (a) primary process</a:t>
            </a:r>
          </a:p>
          <a:p>
            <a:r>
              <a:rPr lang="en-US" sz="2000" dirty="0"/>
              <a:t>	(b) reality principles</a:t>
            </a:r>
          </a:p>
          <a:p>
            <a:r>
              <a:rPr lang="en-US" sz="2000" dirty="0"/>
              <a:t>	(c) seeks immediate and complete satisfaction of its drives</a:t>
            </a:r>
          </a:p>
          <a:p>
            <a:pPr marL="342900" indent="-342900">
              <a:buAutoNum type="arabicParenBoth" startAt="3"/>
            </a:pPr>
            <a:r>
              <a:rPr lang="en-US" sz="2000" dirty="0"/>
              <a:t>  (a)secondary process</a:t>
            </a:r>
          </a:p>
          <a:p>
            <a:r>
              <a:rPr lang="en-US" sz="2000" dirty="0"/>
              <a:t>	(b) reality principles</a:t>
            </a:r>
          </a:p>
          <a:p>
            <a:r>
              <a:rPr lang="en-US" sz="2000" dirty="0"/>
              <a:t>	(c) delays satisfaction of its drives and evaluates and weighs up situations </a:t>
            </a:r>
          </a:p>
          <a:p>
            <a:pPr marL="342900" indent="-342900">
              <a:buAutoNum type="arabicParenBoth" startAt="4"/>
            </a:pPr>
            <a:r>
              <a:rPr lang="en-US" sz="2000" dirty="0"/>
              <a:t>  (a) primary process</a:t>
            </a:r>
          </a:p>
          <a:p>
            <a:r>
              <a:rPr lang="en-US" sz="2000" dirty="0"/>
              <a:t>	(b) moral principle</a:t>
            </a:r>
          </a:p>
          <a:p>
            <a:r>
              <a:rPr lang="en-US" sz="2000" dirty="0"/>
              <a:t>	(c) does not take the demands of physical and social reality into account</a:t>
            </a:r>
          </a:p>
          <a:p>
            <a:endParaRPr lang="en-US" sz="2000" dirty="0"/>
          </a:p>
          <a:p>
            <a:r>
              <a:rPr lang="en-US" sz="2000" dirty="0"/>
              <a:t>					</a:t>
            </a:r>
          </a:p>
          <a:p>
            <a:r>
              <a:rPr lang="en-US" sz="2000" dirty="0"/>
              <a:t>														</a:t>
            </a:r>
          </a:p>
        </p:txBody>
      </p:sp>
      <p:sp>
        <p:nvSpPr>
          <p:cNvPr id="3" name="Rectangle 2"/>
          <p:cNvSpPr/>
          <p:nvPr/>
        </p:nvSpPr>
        <p:spPr>
          <a:xfrm>
            <a:off x="9491155" y="5294671"/>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73556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7336" y="804203"/>
            <a:ext cx="9655126" cy="4985980"/>
          </a:xfrm>
          <a:prstGeom prst="rect">
            <a:avLst/>
          </a:prstGeom>
          <a:noFill/>
        </p:spPr>
        <p:txBody>
          <a:bodyPr wrap="square" rtlCol="0">
            <a:spAutoFit/>
          </a:bodyPr>
          <a:lstStyle/>
          <a:p>
            <a:pPr algn="just"/>
            <a:r>
              <a:rPr lang="en-US" sz="2000" dirty="0"/>
              <a:t>Which of the following children appear to be in the phallic stage of psychosexual developments?</a:t>
            </a:r>
          </a:p>
          <a:p>
            <a:endParaRPr lang="en-US" sz="2000" dirty="0"/>
          </a:p>
          <a:p>
            <a:pPr marL="457200" indent="-457200">
              <a:buFont typeface="+mj-lt"/>
              <a:buAutoNum type="arabicPeriod"/>
            </a:pPr>
            <a:endParaRPr lang="en-US" sz="2000" dirty="0"/>
          </a:p>
          <a:p>
            <a:pPr marL="457200" indent="-457200" algn="just">
              <a:buFont typeface="+mj-lt"/>
              <a:buAutoNum type="arabicPeriod"/>
            </a:pPr>
            <a:r>
              <a:rPr lang="en-US" sz="2000" dirty="0"/>
              <a:t>Cathy is approaching puberty she shows no interest in boys and has set up her mother as a role model</a:t>
            </a:r>
          </a:p>
          <a:p>
            <a:pPr marL="457200" indent="-457200" algn="just">
              <a:buFont typeface="+mj-lt"/>
              <a:buAutoNum type="arabicPeriod"/>
            </a:pPr>
            <a:r>
              <a:rPr lang="en-US" sz="2000" dirty="0"/>
              <a:t>Lisa has just reached puberty and has suddenly become aware. She and her friends are preoccupied with what boys think of them</a:t>
            </a:r>
          </a:p>
          <a:p>
            <a:pPr marL="457200" indent="-457200" algn="just">
              <a:buFont typeface="+mj-lt"/>
              <a:buAutoNum type="arabicPeriod"/>
            </a:pPr>
            <a:r>
              <a:rPr lang="en-US" sz="2000" dirty="0"/>
              <a:t>Peter has not yet reached puberty and derives pleasure from fantasy intimate relationships</a:t>
            </a:r>
          </a:p>
          <a:p>
            <a:pPr marL="457200" indent="-457200" algn="just">
              <a:buFont typeface="+mj-lt"/>
              <a:buAutoNum type="arabicPeriod"/>
            </a:pPr>
            <a:r>
              <a:rPr lang="en-US" sz="2000" dirty="0"/>
              <a:t>John has suddenly become very aggressive towards his father and spies on his mother when she undresses </a:t>
            </a:r>
          </a:p>
          <a:p>
            <a:pPr marL="342900" indent="-342900">
              <a:buAutoNum type="arabicPeriod"/>
            </a:pPr>
            <a:endParaRPr lang="en-US" sz="2000" dirty="0"/>
          </a:p>
          <a:p>
            <a:pPr marL="342900" indent="-342900">
              <a:buAutoNum type="arabicPeriod"/>
            </a:pPr>
            <a:endParaRPr lang="en-US" sz="2000" dirty="0"/>
          </a:p>
          <a:p>
            <a:r>
              <a:rPr lang="en-US" sz="2000" dirty="0"/>
              <a:t>										</a:t>
            </a:r>
          </a:p>
          <a:p>
            <a:r>
              <a:rPr lang="en-US" sz="2000" dirty="0"/>
              <a:t>													</a:t>
            </a:r>
            <a:endParaRPr lang="en-US" dirty="0"/>
          </a:p>
          <a:p>
            <a:endParaRPr lang="en-US"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177653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8830" y="948690"/>
            <a:ext cx="9336486" cy="4247317"/>
          </a:xfrm>
          <a:prstGeom prst="rect">
            <a:avLst/>
          </a:prstGeom>
          <a:noFill/>
        </p:spPr>
        <p:txBody>
          <a:bodyPr wrap="square" rtlCol="0">
            <a:spAutoFit/>
          </a:bodyPr>
          <a:lstStyle/>
          <a:p>
            <a:pPr algn="just"/>
            <a:r>
              <a:rPr lang="en-US" dirty="0"/>
              <a:t>Jerry asks an attractive girl for a date. When she turns him down, he comments to his friends that he did not really want to gout with her and that she is really want to go out with her and that she is really rather plain from close up.  Jerry is invoking the defense mechanism of </a:t>
            </a:r>
          </a:p>
          <a:p>
            <a:endParaRPr lang="en-US" dirty="0"/>
          </a:p>
          <a:p>
            <a:endParaRPr lang="en-US" dirty="0"/>
          </a:p>
          <a:p>
            <a:endParaRPr lang="en-US" dirty="0"/>
          </a:p>
          <a:p>
            <a:pPr marL="342900" indent="-342900">
              <a:buFont typeface="+mj-lt"/>
              <a:buAutoNum type="arabicPeriod"/>
            </a:pPr>
            <a:r>
              <a:rPr lang="en-US" dirty="0"/>
              <a:t>Reaction formation</a:t>
            </a:r>
          </a:p>
          <a:p>
            <a:pPr marL="342900" indent="-342900">
              <a:buFont typeface="+mj-lt"/>
              <a:buAutoNum type="arabicPeriod"/>
            </a:pPr>
            <a:r>
              <a:rPr lang="en-US" dirty="0"/>
              <a:t>Denial</a:t>
            </a:r>
          </a:p>
          <a:p>
            <a:pPr marL="342900" indent="-342900">
              <a:buFont typeface="+mj-lt"/>
              <a:buAutoNum type="arabicPeriod"/>
            </a:pPr>
            <a:r>
              <a:rPr lang="en-US" dirty="0"/>
              <a:t>Conversion</a:t>
            </a:r>
          </a:p>
          <a:p>
            <a:pPr marL="342900" indent="-342900">
              <a:buFont typeface="+mj-lt"/>
              <a:buAutoNum type="arabicPeriod"/>
            </a:pPr>
            <a:r>
              <a:rPr lang="en-US" dirty="0"/>
              <a:t>Rationalization </a:t>
            </a:r>
          </a:p>
          <a:p>
            <a:endParaRPr lang="en-US" dirty="0"/>
          </a:p>
          <a:p>
            <a:endParaRPr lang="en-US" dirty="0"/>
          </a:p>
          <a:p>
            <a:endParaRPr lang="en-US" dirty="0"/>
          </a:p>
          <a:p>
            <a:endParaRPr lang="en-US" dirty="0"/>
          </a:p>
          <a:p>
            <a:pPr marL="342900" indent="-342900">
              <a:buAutoNum type="arabicPeriod"/>
            </a:pPr>
            <a:endParaRPr lang="en-US"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97564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5627" y="624840"/>
            <a:ext cx="9910916" cy="5632311"/>
          </a:xfrm>
          <a:prstGeom prst="rect">
            <a:avLst/>
          </a:prstGeom>
          <a:noFill/>
        </p:spPr>
        <p:txBody>
          <a:bodyPr wrap="square" rtlCol="0">
            <a:spAutoFit/>
          </a:bodyPr>
          <a:lstStyle/>
          <a:p>
            <a:pPr algn="just"/>
            <a:r>
              <a:rPr lang="en-US" sz="2000" dirty="0"/>
              <a:t>A young mother has an overactive young son and he seems to subject her to a lot of stress. She appears to be exaggeratedly protective, and constantly warns him that he might hurt himself.  Freud would probably argue that the mother’s behavior suggests that she is manifesting the defense mechanism of (a)….. And that she (b)….</a:t>
            </a:r>
          </a:p>
          <a:p>
            <a:pPr lvl="1" algn="just"/>
            <a:endParaRPr lang="en-US" sz="2000" dirty="0"/>
          </a:p>
          <a:p>
            <a:pPr marL="442913" lvl="1" indent="-354013" algn="just">
              <a:buFont typeface="+mj-lt"/>
              <a:buAutoNum type="arabicPeriod"/>
            </a:pPr>
            <a:r>
              <a:rPr lang="en-US" sz="2000" dirty="0"/>
              <a:t> a)	sublimation</a:t>
            </a:r>
          </a:p>
          <a:p>
            <a:pPr marL="88900" algn="just"/>
            <a:r>
              <a:rPr lang="en-US" sz="2000" dirty="0"/>
              <a:t>	 b)	is suppressing her own aggressive feelings towards her child</a:t>
            </a:r>
          </a:p>
          <a:p>
            <a:pPr marL="88900" algn="just"/>
            <a:endParaRPr lang="en-US" sz="2000" dirty="0"/>
          </a:p>
          <a:p>
            <a:pPr marL="546100" indent="-457200" algn="just">
              <a:buFont typeface="+mj-lt"/>
              <a:buAutoNum type="arabicPeriod" startAt="2"/>
            </a:pPr>
            <a:r>
              <a:rPr lang="en-US" sz="2000" dirty="0"/>
              <a:t>a)	resistance</a:t>
            </a:r>
          </a:p>
          <a:p>
            <a:pPr marL="88900" algn="just"/>
            <a:r>
              <a:rPr lang="en-US" sz="2000" dirty="0"/>
              <a:t>  	 b)	is avoiding aggressive drive</a:t>
            </a:r>
          </a:p>
          <a:p>
            <a:pPr marL="88900" algn="just"/>
            <a:endParaRPr lang="en-US" sz="2000" dirty="0"/>
          </a:p>
          <a:p>
            <a:pPr marL="546100" indent="-457200" algn="just">
              <a:buFont typeface="+mj-lt"/>
              <a:buAutoNum type="arabicPeriod" startAt="3"/>
            </a:pPr>
            <a:r>
              <a:rPr lang="en-US" sz="2000" dirty="0"/>
              <a:t> a)	reaction formation</a:t>
            </a:r>
          </a:p>
          <a:p>
            <a:pPr marL="88900" algn="just"/>
            <a:r>
              <a:rPr lang="en-US" sz="2000" dirty="0"/>
              <a:t>	 b)	secretly wishes to hurt her child herself</a:t>
            </a:r>
          </a:p>
          <a:p>
            <a:pPr marL="88900" algn="just"/>
            <a:endParaRPr lang="en-US" sz="2000" dirty="0"/>
          </a:p>
          <a:p>
            <a:pPr marL="546100" indent="-457200" algn="just">
              <a:buFont typeface="+mj-lt"/>
              <a:buAutoNum type="arabicPeriod" startAt="4"/>
            </a:pPr>
            <a:r>
              <a:rPr lang="en-US" sz="2000" dirty="0"/>
              <a:t>a)	denial</a:t>
            </a:r>
          </a:p>
          <a:p>
            <a:pPr marL="88900" algn="just"/>
            <a:r>
              <a:rPr lang="en-US" sz="2000" dirty="0"/>
              <a:t>	b)	is refusing to accept normal social activity</a:t>
            </a:r>
          </a:p>
          <a:p>
            <a:pPr algn="just"/>
            <a:endParaRPr lang="en-US" sz="2000" dirty="0"/>
          </a:p>
          <a:p>
            <a:pPr algn="just"/>
            <a:r>
              <a:rPr lang="en-US" sz="2000" dirty="0"/>
              <a:t>												</a:t>
            </a:r>
          </a:p>
        </p:txBody>
      </p:sp>
      <p:sp>
        <p:nvSpPr>
          <p:cNvPr id="3" name="Rectangle 2"/>
          <p:cNvSpPr/>
          <p:nvPr/>
        </p:nvSpPr>
        <p:spPr>
          <a:xfrm>
            <a:off x="9306233" y="5324168"/>
            <a:ext cx="1622322" cy="76691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solidFill>
                  <a:schemeClr val="bg1"/>
                </a:solidFill>
              </a:rPr>
              <a:t>3</a:t>
            </a:r>
            <a:endParaRPr lang="en-ZA" b="1" dirty="0">
              <a:solidFill>
                <a:schemeClr val="bg1"/>
              </a:solidFill>
            </a:endParaRPr>
          </a:p>
        </p:txBody>
      </p:sp>
    </p:spTree>
    <p:extLst>
      <p:ext uri="{BB962C8B-B14F-4D97-AF65-F5344CB8AC3E}">
        <p14:creationId xmlns:p14="http://schemas.microsoft.com/office/powerpoint/2010/main" val="104651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3040" y="990600"/>
            <a:ext cx="9583502" cy="4708981"/>
          </a:xfrm>
          <a:prstGeom prst="rect">
            <a:avLst/>
          </a:prstGeom>
          <a:noFill/>
        </p:spPr>
        <p:txBody>
          <a:bodyPr wrap="square" rtlCol="0">
            <a:spAutoFit/>
          </a:bodyPr>
          <a:lstStyle/>
          <a:p>
            <a:pPr algn="just"/>
            <a:r>
              <a:rPr lang="en-US" sz="2000" dirty="0"/>
              <a:t>Johnny is prone to violent outbursts.  After a particularly fierce argument with his father, he complains that his arm has gone lame, but there are no physical symptoms of any abnormality.  In terms of Freud’s theory, it can be argued that Johnny is using the </a:t>
            </a:r>
            <a:r>
              <a:rPr lang="en-US" sz="2000" dirty="0" err="1"/>
              <a:t>defence</a:t>
            </a:r>
            <a:r>
              <a:rPr lang="en-US" sz="2000" dirty="0"/>
              <a:t> mechanism of ……because he unconsciously wants to hit his father</a:t>
            </a:r>
          </a:p>
          <a:p>
            <a:endParaRPr lang="en-US" sz="2000" dirty="0"/>
          </a:p>
          <a:p>
            <a:endParaRPr lang="en-US" sz="2000" dirty="0"/>
          </a:p>
          <a:p>
            <a:pPr marL="342900" indent="-342900">
              <a:buAutoNum type="arabicPeriod"/>
            </a:pPr>
            <a:r>
              <a:rPr lang="en-US" sz="2000" dirty="0"/>
              <a:t>Denial or negation</a:t>
            </a:r>
          </a:p>
          <a:p>
            <a:pPr marL="342900" indent="-342900">
              <a:buAutoNum type="arabicPeriod"/>
            </a:pPr>
            <a:r>
              <a:rPr lang="en-US" sz="2000" dirty="0"/>
              <a:t>Fixation</a:t>
            </a:r>
          </a:p>
          <a:p>
            <a:pPr marL="342900" indent="-342900">
              <a:buAutoNum type="arabicPeriod"/>
            </a:pPr>
            <a:r>
              <a:rPr lang="en-US" sz="2000" dirty="0"/>
              <a:t>Undoing</a:t>
            </a:r>
          </a:p>
          <a:p>
            <a:pPr marL="342900" indent="-342900">
              <a:buAutoNum type="arabicPeriod"/>
            </a:pPr>
            <a:r>
              <a:rPr lang="en-US" sz="2000" dirty="0"/>
              <a:t>Reaction formation</a:t>
            </a:r>
          </a:p>
          <a:p>
            <a:pPr marL="342900" indent="-342900">
              <a:buAutoNum type="arabicPeriod"/>
            </a:pPr>
            <a:endParaRPr lang="en-US" sz="2000" dirty="0"/>
          </a:p>
          <a:p>
            <a:endParaRPr lang="en-US" sz="2000" dirty="0"/>
          </a:p>
          <a:p>
            <a:pPr marL="342900" indent="-342900">
              <a:buAutoNum type="arabicPeriod"/>
            </a:pPr>
            <a:endParaRPr lang="en-US" sz="2000" dirty="0"/>
          </a:p>
          <a:p>
            <a:pPr marL="342900" indent="-342900">
              <a:buAutoNum type="arabicPeriod"/>
            </a:pPr>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319816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199" y="822960"/>
            <a:ext cx="10107561" cy="5324535"/>
          </a:xfrm>
          <a:prstGeom prst="rect">
            <a:avLst/>
          </a:prstGeom>
          <a:noFill/>
        </p:spPr>
        <p:txBody>
          <a:bodyPr wrap="square" rtlCol="0">
            <a:spAutoFit/>
          </a:bodyPr>
          <a:lstStyle/>
          <a:p>
            <a:pPr algn="just"/>
            <a:r>
              <a:rPr lang="en-US" sz="2000" dirty="0"/>
              <a:t>In the therapeutic situation, when the patient’s repressed feelings of love or hatred towards his father are displaced such that the therapist serves as a substitute object for these repressed feelings, this refers to</a:t>
            </a:r>
          </a:p>
          <a:p>
            <a:endParaRPr lang="en-US" sz="2000" dirty="0"/>
          </a:p>
          <a:p>
            <a:endParaRPr lang="en-US" sz="2000" dirty="0"/>
          </a:p>
          <a:p>
            <a:endParaRPr lang="en-US" sz="2000" dirty="0"/>
          </a:p>
          <a:p>
            <a:pPr marL="342900" indent="-342900">
              <a:buAutoNum type="arabicPeriod"/>
            </a:pPr>
            <a:r>
              <a:rPr lang="en-US" sz="2000" dirty="0"/>
              <a:t>Substitution</a:t>
            </a:r>
          </a:p>
          <a:p>
            <a:pPr marL="342900" indent="-342900">
              <a:buAutoNum type="arabicPeriod"/>
            </a:pPr>
            <a:r>
              <a:rPr lang="en-US" sz="2000" dirty="0"/>
              <a:t>Projection</a:t>
            </a:r>
          </a:p>
          <a:p>
            <a:pPr marL="342900" indent="-342900">
              <a:buAutoNum type="arabicPeriod"/>
            </a:pPr>
            <a:r>
              <a:rPr lang="en-US" sz="2000" dirty="0"/>
              <a:t>Transference</a:t>
            </a:r>
          </a:p>
          <a:p>
            <a:pPr marL="342900" indent="-342900">
              <a:buAutoNum type="arabicPeriod"/>
            </a:pPr>
            <a:r>
              <a:rPr lang="en-US" sz="2000" dirty="0"/>
              <a:t>Identification</a:t>
            </a:r>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endParaRPr lang="en-US" sz="2000" dirty="0"/>
          </a:p>
          <a:p>
            <a:pPr marL="342900" indent="-342900">
              <a:buAutoNum type="arabicPeriod"/>
            </a:pPr>
            <a:endParaRPr lang="en-US" sz="2000" dirty="0"/>
          </a:p>
          <a:p>
            <a:pPr marL="342900" indent="-342900">
              <a:buAutoNum type="arabicPeriod"/>
            </a:pPr>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61239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2559" y="960120"/>
            <a:ext cx="9717221" cy="4401205"/>
          </a:xfrm>
          <a:prstGeom prst="rect">
            <a:avLst/>
          </a:prstGeom>
          <a:noFill/>
        </p:spPr>
        <p:txBody>
          <a:bodyPr wrap="square" rtlCol="0">
            <a:spAutoFit/>
          </a:bodyPr>
          <a:lstStyle/>
          <a:p>
            <a:r>
              <a:rPr lang="en-US" sz="2000" dirty="0"/>
              <a:t>Freud holds that neuroses derive from an unconscious desire to deceive the ego and in this respect they are similar to the (a)……. Content of dreams and to (b)…..</a:t>
            </a:r>
          </a:p>
          <a:p>
            <a:endParaRPr lang="en-US" sz="2000" dirty="0"/>
          </a:p>
          <a:p>
            <a:endParaRPr lang="en-US" sz="2000" dirty="0"/>
          </a:p>
          <a:p>
            <a:pPr marL="342900" indent="-342900">
              <a:buAutoNum type="arabicPeriod"/>
            </a:pPr>
            <a:r>
              <a:rPr lang="en-US" sz="2000" dirty="0"/>
              <a:t>a)	latent			b)	cathexes</a:t>
            </a:r>
          </a:p>
          <a:p>
            <a:pPr marL="342900" indent="-342900">
              <a:buAutoNum type="arabicPeriod"/>
            </a:pPr>
            <a:r>
              <a:rPr lang="en-US" sz="2000" dirty="0"/>
              <a:t>a)	manifest			b)	cathexes</a:t>
            </a:r>
          </a:p>
          <a:p>
            <a:pPr marL="342900" indent="-342900">
              <a:buAutoNum type="arabicPeriod"/>
            </a:pPr>
            <a:r>
              <a:rPr lang="en-US" sz="2000" dirty="0"/>
              <a:t>a)	latent			b)	</a:t>
            </a:r>
            <a:r>
              <a:rPr lang="en-US" sz="2000" dirty="0" err="1"/>
              <a:t>parapaxes</a:t>
            </a:r>
            <a:endParaRPr lang="en-US" sz="2000" dirty="0"/>
          </a:p>
          <a:p>
            <a:pPr marL="342900" indent="-342900">
              <a:buAutoNum type="arabicPeriod"/>
            </a:pPr>
            <a:r>
              <a:rPr lang="en-US" sz="2000" dirty="0"/>
              <a:t>a)	manifest			b)	</a:t>
            </a:r>
            <a:r>
              <a:rPr lang="en-US" sz="2000" dirty="0" err="1"/>
              <a:t>parapaxes</a:t>
            </a:r>
            <a:endParaRPr lang="en-US" sz="2000" dirty="0"/>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endParaRPr lang="en-US" sz="2000" dirty="0"/>
          </a:p>
          <a:p>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19519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7279" y="762000"/>
            <a:ext cx="9772281" cy="5016758"/>
          </a:xfrm>
          <a:prstGeom prst="rect">
            <a:avLst/>
          </a:prstGeom>
          <a:noFill/>
        </p:spPr>
        <p:txBody>
          <a:bodyPr wrap="square" rtlCol="0">
            <a:spAutoFit/>
          </a:bodyPr>
          <a:lstStyle/>
          <a:p>
            <a:pPr algn="just"/>
            <a:r>
              <a:rPr lang="en-US" sz="2000" dirty="0"/>
              <a:t>By painting nudes an artist can give vent to sexual drives in a socially acceptable way.  Freud refers to this </a:t>
            </a:r>
            <a:r>
              <a:rPr lang="en-US" sz="2000" dirty="0" err="1"/>
              <a:t>defence</a:t>
            </a:r>
            <a:r>
              <a:rPr lang="en-US" sz="2000" dirty="0"/>
              <a:t> mechanism as</a:t>
            </a:r>
          </a:p>
          <a:p>
            <a:endParaRPr lang="en-US" sz="2000" dirty="0"/>
          </a:p>
          <a:p>
            <a:endParaRPr lang="en-US" sz="2000" dirty="0"/>
          </a:p>
          <a:p>
            <a:endParaRPr lang="en-US" sz="2000" dirty="0"/>
          </a:p>
          <a:p>
            <a:pPr marL="342900" indent="-342900">
              <a:buAutoNum type="arabicPeriod"/>
            </a:pPr>
            <a:r>
              <a:rPr lang="en-US" sz="2000" dirty="0"/>
              <a:t>Projection</a:t>
            </a:r>
          </a:p>
          <a:p>
            <a:pPr marL="342900" indent="-342900">
              <a:buAutoNum type="arabicPeriod"/>
            </a:pPr>
            <a:r>
              <a:rPr lang="en-US" sz="2000" dirty="0"/>
              <a:t>Identification</a:t>
            </a:r>
          </a:p>
          <a:p>
            <a:pPr marL="342900" indent="-342900">
              <a:buAutoNum type="arabicPeriod"/>
            </a:pPr>
            <a:r>
              <a:rPr lang="en-US" sz="2000" dirty="0"/>
              <a:t>Sublimation</a:t>
            </a:r>
          </a:p>
          <a:p>
            <a:pPr marL="342900" indent="-342900">
              <a:buAutoNum type="arabicPeriod"/>
            </a:pPr>
            <a:r>
              <a:rPr lang="en-US" sz="2000" dirty="0"/>
              <a:t>Resistance</a:t>
            </a:r>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endParaRPr lang="en-US" sz="2000" dirty="0"/>
          </a:p>
          <a:p>
            <a:pPr marL="342900" indent="-342900">
              <a:buAutoNum type="arabicPeriod"/>
            </a:pPr>
            <a:endParaRPr lang="en-US" sz="2000" dirty="0"/>
          </a:p>
          <a:p>
            <a:pPr marL="342900" indent="-342900">
              <a:buAutoNum type="arabicPeriod"/>
            </a:pPr>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68615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2519" y="914400"/>
            <a:ext cx="9830783" cy="4401205"/>
          </a:xfrm>
          <a:prstGeom prst="rect">
            <a:avLst/>
          </a:prstGeom>
          <a:noFill/>
        </p:spPr>
        <p:txBody>
          <a:bodyPr wrap="square" rtlCol="0">
            <a:spAutoFit/>
          </a:bodyPr>
          <a:lstStyle/>
          <a:p>
            <a:pPr algn="just"/>
            <a:r>
              <a:rPr lang="en-US" sz="2000" dirty="0"/>
              <a:t>The student who did not prepare sufficiently for the PYC2601 exam and who attributes failing the exam to an unjust paper is using……. as a defense mechanism</a:t>
            </a:r>
          </a:p>
          <a:p>
            <a:endParaRPr lang="en-US" sz="2000" dirty="0"/>
          </a:p>
          <a:p>
            <a:endParaRPr lang="en-US" sz="2000" dirty="0"/>
          </a:p>
          <a:p>
            <a:endParaRPr lang="en-US" sz="2000" dirty="0"/>
          </a:p>
          <a:p>
            <a:pPr marL="342900" indent="-342900">
              <a:buAutoNum type="arabicPeriod"/>
            </a:pPr>
            <a:r>
              <a:rPr lang="en-US" sz="2000" dirty="0"/>
              <a:t>Displacement</a:t>
            </a:r>
          </a:p>
          <a:p>
            <a:pPr marL="342900" indent="-342900">
              <a:buAutoNum type="arabicPeriod"/>
            </a:pPr>
            <a:r>
              <a:rPr lang="en-US" sz="2000" dirty="0"/>
              <a:t>Repression</a:t>
            </a:r>
          </a:p>
          <a:p>
            <a:pPr marL="342900" indent="-342900">
              <a:buAutoNum type="arabicPeriod"/>
            </a:pPr>
            <a:r>
              <a:rPr lang="en-US" sz="2000" dirty="0"/>
              <a:t>Reaction formation</a:t>
            </a:r>
          </a:p>
          <a:p>
            <a:pPr marL="342900" indent="-342900">
              <a:buAutoNum type="arabicPeriod"/>
            </a:pPr>
            <a:r>
              <a:rPr lang="en-US" sz="2000" dirty="0"/>
              <a:t>Rationalization</a:t>
            </a:r>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138621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1021080"/>
            <a:ext cx="10363692" cy="4401205"/>
          </a:xfrm>
          <a:prstGeom prst="rect">
            <a:avLst/>
          </a:prstGeom>
          <a:noFill/>
        </p:spPr>
        <p:txBody>
          <a:bodyPr wrap="square" rtlCol="0">
            <a:spAutoFit/>
          </a:bodyPr>
          <a:lstStyle/>
          <a:p>
            <a:r>
              <a:rPr lang="en-US" sz="2000" dirty="0"/>
              <a:t>Moral anxiety is an emotional reaction that results from</a:t>
            </a:r>
          </a:p>
          <a:p>
            <a:endParaRPr lang="en-US" sz="2000" dirty="0"/>
          </a:p>
          <a:p>
            <a:endParaRPr lang="en-US" sz="2000" dirty="0"/>
          </a:p>
          <a:p>
            <a:endParaRPr lang="en-US" sz="2000" dirty="0"/>
          </a:p>
          <a:p>
            <a:endParaRPr lang="en-US" sz="2000" dirty="0"/>
          </a:p>
          <a:p>
            <a:pPr marL="342900" indent="-342900">
              <a:buAutoNum type="arabicPeriod"/>
            </a:pPr>
            <a:r>
              <a:rPr lang="en-US" sz="2000" dirty="0"/>
              <a:t>Fear of punishment by the superego when id impulses strive toward expression</a:t>
            </a:r>
          </a:p>
          <a:p>
            <a:pPr marL="342900" indent="-342900">
              <a:buAutoNum type="arabicPeriod"/>
            </a:pPr>
            <a:r>
              <a:rPr lang="en-US" sz="2000" dirty="0"/>
              <a:t>The death drive</a:t>
            </a:r>
          </a:p>
          <a:p>
            <a:pPr marL="342900" indent="-342900">
              <a:buAutoNum type="arabicPeriod"/>
            </a:pPr>
            <a:r>
              <a:rPr lang="en-US" sz="2000" dirty="0"/>
              <a:t>Feelings of guilt towards one’s parent</a:t>
            </a:r>
          </a:p>
          <a:p>
            <a:pPr marL="342900" indent="-342900">
              <a:buAutoNum type="arabicPeriod"/>
            </a:pPr>
            <a:r>
              <a:rPr lang="en-US" sz="2000" dirty="0"/>
              <a:t>The unrealistic threat of the id impulses</a:t>
            </a:r>
          </a:p>
          <a:p>
            <a:pPr marL="342900" indent="-342900">
              <a:buAutoNum type="arabicPeriod"/>
            </a:pPr>
            <a:endParaRPr lang="en-US" sz="2000" dirty="0"/>
          </a:p>
          <a:p>
            <a:pPr marL="342900" indent="-342900">
              <a:buAutoNum type="arabicPeriod"/>
            </a:pPr>
            <a:endParaRPr lang="en-US" sz="2000" dirty="0"/>
          </a:p>
          <a:p>
            <a:endParaRPr lang="en-US" sz="2000" dirty="0"/>
          </a:p>
          <a:p>
            <a:pPr marL="342900" indent="-342900">
              <a:buAutoNum type="arabicPeriod"/>
            </a:pPr>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113653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1119" y="716280"/>
            <a:ext cx="9956145" cy="5016758"/>
          </a:xfrm>
          <a:prstGeom prst="rect">
            <a:avLst/>
          </a:prstGeom>
          <a:noFill/>
        </p:spPr>
        <p:txBody>
          <a:bodyPr wrap="square" rtlCol="0">
            <a:spAutoFit/>
          </a:bodyPr>
          <a:lstStyle/>
          <a:p>
            <a:r>
              <a:rPr lang="en-US" sz="2000" dirty="0"/>
              <a:t>According to Freud</a:t>
            </a:r>
          </a:p>
          <a:p>
            <a:endParaRPr lang="en-US" sz="2000" dirty="0"/>
          </a:p>
          <a:p>
            <a:pPr marL="342900" indent="-342900">
              <a:buAutoNum type="alphaLcParenR"/>
            </a:pPr>
            <a:r>
              <a:rPr lang="en-US" sz="2000" dirty="0"/>
              <a:t>The id functions on the preconscious and unconscious level according to the pleasure principle</a:t>
            </a:r>
          </a:p>
          <a:p>
            <a:pPr marL="342900" indent="-342900">
              <a:buAutoNum type="alphaLcParenR"/>
            </a:pPr>
            <a:r>
              <a:rPr lang="en-US" sz="2000" dirty="0"/>
              <a:t>The ego functions on the conscious and preconscious level according to the reality principle</a:t>
            </a:r>
          </a:p>
          <a:p>
            <a:pPr marL="342900" indent="-342900">
              <a:buAutoNum type="alphaLcParenR"/>
            </a:pPr>
            <a:r>
              <a:rPr lang="en-US" sz="2000" dirty="0"/>
              <a:t>The superego functions on the conscious and unconscious level according to the moral principle</a:t>
            </a:r>
          </a:p>
          <a:p>
            <a:pPr marL="342900" indent="-342900">
              <a:buAutoNum type="alphaLcParenR"/>
            </a:pPr>
            <a:r>
              <a:rPr lang="en-US" sz="2000" dirty="0"/>
              <a:t>All of the above</a:t>
            </a:r>
          </a:p>
          <a:p>
            <a:endParaRPr lang="en-US" sz="2000" dirty="0"/>
          </a:p>
          <a:p>
            <a:r>
              <a:rPr lang="en-US" sz="2000" dirty="0"/>
              <a:t>The correct answer is</a:t>
            </a:r>
          </a:p>
          <a:p>
            <a:endParaRPr lang="en-US" sz="2000" dirty="0"/>
          </a:p>
          <a:p>
            <a:pPr marL="342900" indent="-342900">
              <a:buAutoNum type="arabicPeriod"/>
            </a:pPr>
            <a:r>
              <a:rPr lang="en-US" sz="2000" dirty="0"/>
              <a:t>A, B and C</a:t>
            </a:r>
          </a:p>
          <a:p>
            <a:pPr marL="342900" indent="-342900">
              <a:buAutoNum type="arabicPeriod"/>
            </a:pPr>
            <a:r>
              <a:rPr lang="en-US" sz="2000" dirty="0"/>
              <a:t>A and B</a:t>
            </a:r>
          </a:p>
          <a:p>
            <a:pPr marL="342900" indent="-342900">
              <a:buAutoNum type="arabicPeriod"/>
            </a:pPr>
            <a:r>
              <a:rPr lang="en-US" sz="2000" dirty="0"/>
              <a:t>A and C</a:t>
            </a:r>
          </a:p>
          <a:p>
            <a:pPr marL="342900" indent="-342900">
              <a:buAutoNum type="arabicPeriod"/>
            </a:pPr>
            <a:r>
              <a:rPr lang="en-US" sz="2000" dirty="0"/>
              <a:t>All of the above</a:t>
            </a:r>
          </a:p>
          <a:p>
            <a:pPr marL="342900" indent="-342900">
              <a:buAutoNum type="arabicPeriod"/>
            </a:pPr>
            <a:endParaRPr lang="en-US" sz="2000" dirty="0"/>
          </a:p>
          <a:p>
            <a:r>
              <a:rPr lang="en-US" sz="2000" dirty="0"/>
              <a:t>													</a:t>
            </a:r>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421656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3959" y="899160"/>
            <a:ext cx="9665601" cy="3970318"/>
          </a:xfrm>
          <a:prstGeom prst="rect">
            <a:avLst/>
          </a:prstGeom>
          <a:noFill/>
        </p:spPr>
        <p:txBody>
          <a:bodyPr wrap="square" rtlCol="0">
            <a:spAutoFit/>
          </a:bodyPr>
          <a:lstStyle/>
          <a:p>
            <a:r>
              <a:rPr lang="en-US" dirty="0"/>
              <a:t>Freud regards dreams as the royal road to the unconscious because</a:t>
            </a:r>
          </a:p>
          <a:p>
            <a:endParaRPr lang="en-US" dirty="0"/>
          </a:p>
          <a:p>
            <a:endParaRPr lang="en-US" dirty="0"/>
          </a:p>
          <a:p>
            <a:pPr marL="342900" indent="-342900">
              <a:buFont typeface="+mj-lt"/>
              <a:buAutoNum type="alphaLcPeriod"/>
            </a:pPr>
            <a:r>
              <a:rPr lang="en-US" dirty="0"/>
              <a:t>There is no other way that repressed material can be brought to light</a:t>
            </a:r>
          </a:p>
          <a:p>
            <a:pPr marL="342900" indent="-342900">
              <a:buFont typeface="+mj-lt"/>
              <a:buAutoNum type="alphaLcPeriod"/>
            </a:pPr>
            <a:r>
              <a:rPr lang="en-US" dirty="0"/>
              <a:t>Dreams contain disguised wishes and desires which allow the analyst, by the method of free association, to uncover the problems underlying them</a:t>
            </a:r>
          </a:p>
          <a:p>
            <a:pPr marL="342900" indent="-342900">
              <a:buFont typeface="+mj-lt"/>
              <a:buAutoNum type="alphaLcPeriod"/>
            </a:pPr>
            <a:r>
              <a:rPr lang="en-US" dirty="0"/>
              <a:t>During sleep the preconscious censoring of the ego is less effective than during the waking state, allowing forbidden but disguised desires to break through to consciousness</a:t>
            </a:r>
          </a:p>
          <a:p>
            <a:pPr marL="342900" indent="-342900">
              <a:buAutoNum type="alphaLcPeriod"/>
            </a:pPr>
            <a:endParaRPr lang="en-US" dirty="0"/>
          </a:p>
          <a:p>
            <a:pPr marL="342900" indent="-342900">
              <a:buAutoNum type="alphaLcPeriod"/>
            </a:pPr>
            <a:endParaRPr lang="en-US" dirty="0"/>
          </a:p>
          <a:p>
            <a:pPr marL="342900" indent="-342900">
              <a:buAutoNum type="alphaLcPeriod"/>
            </a:pPr>
            <a:endParaRPr lang="en-US" dirty="0"/>
          </a:p>
          <a:p>
            <a:pPr marL="342900" indent="-342900">
              <a:buAutoNum type="alphaLcPeriod"/>
            </a:pPr>
            <a:endParaRPr lang="en-US" dirty="0"/>
          </a:p>
          <a:p>
            <a:pPr marL="342900" indent="-342900">
              <a:buAutoNum type="alphaLcPeriod"/>
            </a:pPr>
            <a:endParaRPr lang="en-US" dirty="0"/>
          </a:p>
          <a:p>
            <a:pPr lvl="8"/>
            <a:r>
              <a:rPr lang="en-US" dirty="0"/>
              <a:t>			</a:t>
            </a:r>
          </a:p>
        </p:txBody>
      </p:sp>
      <p:sp>
        <p:nvSpPr>
          <p:cNvPr id="3" name="TextBox 2"/>
          <p:cNvSpPr txBox="1"/>
          <p:nvPr/>
        </p:nvSpPr>
        <p:spPr>
          <a:xfrm>
            <a:off x="1312606" y="3834581"/>
            <a:ext cx="4616246" cy="1754326"/>
          </a:xfrm>
          <a:prstGeom prst="rect">
            <a:avLst/>
          </a:prstGeom>
          <a:noFill/>
        </p:spPr>
        <p:txBody>
          <a:bodyPr wrap="square" rtlCol="0">
            <a:spAutoFit/>
          </a:bodyPr>
          <a:lstStyle/>
          <a:p>
            <a:r>
              <a:rPr lang="en-ZA" dirty="0"/>
              <a:t>Correct Answer: </a:t>
            </a:r>
          </a:p>
          <a:p>
            <a:endParaRPr lang="en-ZA" dirty="0"/>
          </a:p>
          <a:p>
            <a:pPr marL="342900" indent="-342900">
              <a:buFont typeface="+mj-lt"/>
              <a:buAutoNum type="arabicPeriod"/>
            </a:pPr>
            <a:r>
              <a:rPr lang="en-ZA" dirty="0"/>
              <a:t>(a),(b) &amp; (c)</a:t>
            </a:r>
          </a:p>
          <a:p>
            <a:pPr marL="342900" indent="-342900">
              <a:buFont typeface="+mj-lt"/>
              <a:buAutoNum type="arabicPeriod"/>
            </a:pPr>
            <a:r>
              <a:rPr lang="en-ZA" dirty="0"/>
              <a:t>(a) &amp; (b)</a:t>
            </a:r>
          </a:p>
          <a:p>
            <a:pPr marL="342900" indent="-342900">
              <a:buFont typeface="+mj-lt"/>
              <a:buAutoNum type="arabicPeriod"/>
            </a:pPr>
            <a:r>
              <a:rPr lang="en-ZA" dirty="0"/>
              <a:t>(b) &amp; (c)</a:t>
            </a:r>
          </a:p>
          <a:p>
            <a:pPr marL="342900" indent="-342900">
              <a:buFont typeface="+mj-lt"/>
              <a:buAutoNum type="arabicPeriod"/>
            </a:pPr>
            <a:r>
              <a:rPr lang="en-ZA" dirty="0"/>
              <a:t>(a)</a:t>
            </a:r>
          </a:p>
        </p:txBody>
      </p:sp>
      <p:sp>
        <p:nvSpPr>
          <p:cNvPr id="4" name="Rectangle 3"/>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133198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005840"/>
            <a:ext cx="9606116" cy="5324535"/>
          </a:xfrm>
          <a:prstGeom prst="rect">
            <a:avLst/>
          </a:prstGeom>
          <a:noFill/>
        </p:spPr>
        <p:txBody>
          <a:bodyPr wrap="square" rtlCol="0">
            <a:spAutoFit/>
          </a:bodyPr>
          <a:lstStyle/>
          <a:p>
            <a:r>
              <a:rPr lang="en-US" sz="2000" dirty="0"/>
              <a:t>The psychoanalytic description of the optimally developed personality will include characteristics such as</a:t>
            </a:r>
          </a:p>
          <a:p>
            <a:endParaRPr lang="en-US" sz="2000" dirty="0"/>
          </a:p>
          <a:p>
            <a:pPr marL="457200" indent="-457200">
              <a:buFont typeface="+mj-lt"/>
              <a:buAutoNum type="alphaLcPeriod"/>
            </a:pPr>
            <a:r>
              <a:rPr lang="en-US" sz="2000" dirty="0"/>
              <a:t>Full self-actualization</a:t>
            </a:r>
          </a:p>
          <a:p>
            <a:pPr marL="457200" indent="-457200">
              <a:buFont typeface="+mj-lt"/>
              <a:buAutoNum type="alphaLcPeriod"/>
            </a:pPr>
            <a:r>
              <a:rPr lang="en-US" sz="2000" dirty="0"/>
              <a:t>The freedom to find meaning and purpose in life</a:t>
            </a:r>
          </a:p>
          <a:p>
            <a:pPr marL="457200" indent="-457200">
              <a:buFont typeface="+mj-lt"/>
              <a:buAutoNum type="alphaLcPeriod"/>
            </a:pPr>
            <a:r>
              <a:rPr lang="en-US" sz="2000" dirty="0"/>
              <a:t>The ability to love and to work</a:t>
            </a:r>
          </a:p>
          <a:p>
            <a:pPr marL="457200" indent="-457200">
              <a:buFont typeface="+mj-lt"/>
              <a:buAutoNum type="alphaLcPeriod"/>
            </a:pPr>
            <a:r>
              <a:rPr lang="en-US" sz="2000" dirty="0"/>
              <a:t>The capability of effective reality testing</a:t>
            </a:r>
          </a:p>
          <a:p>
            <a:pPr marL="342900" indent="-342900">
              <a:buAutoNum type="alphaLcPeriod"/>
            </a:pPr>
            <a:endParaRPr lang="en-US" sz="2000" dirty="0"/>
          </a:p>
          <a:p>
            <a:pPr marL="342900" indent="-342900">
              <a:buAutoNum type="alphaLcPeriod"/>
            </a:pPr>
            <a:endParaRPr lang="en-US" sz="2000" dirty="0"/>
          </a:p>
          <a:p>
            <a:r>
              <a:rPr lang="en-US" sz="2000" dirty="0"/>
              <a:t>The correct answer is</a:t>
            </a:r>
          </a:p>
          <a:p>
            <a:endParaRPr lang="en-US" sz="2000" dirty="0"/>
          </a:p>
          <a:p>
            <a:pPr marL="342900" indent="-342900">
              <a:buAutoNum type="arabicPeriod"/>
            </a:pPr>
            <a:r>
              <a:rPr lang="en-US" sz="2000" dirty="0"/>
              <a:t>A, B, C and D</a:t>
            </a:r>
          </a:p>
          <a:p>
            <a:pPr marL="342900" indent="-342900">
              <a:buAutoNum type="arabicPeriod"/>
            </a:pPr>
            <a:r>
              <a:rPr lang="en-US" sz="2000" dirty="0"/>
              <a:t>C and D</a:t>
            </a:r>
          </a:p>
          <a:p>
            <a:pPr marL="342900" indent="-342900">
              <a:buAutoNum type="arabicPeriod" startAt="3"/>
            </a:pPr>
            <a:r>
              <a:rPr lang="en-US" sz="2000" dirty="0"/>
              <a:t>C</a:t>
            </a:r>
          </a:p>
          <a:p>
            <a:pPr marL="342900" indent="-342900">
              <a:buAutoNum type="arabicPeriod" startAt="4"/>
            </a:pPr>
            <a:r>
              <a:rPr lang="en-US" sz="2000" dirty="0"/>
              <a:t>D</a:t>
            </a:r>
          </a:p>
          <a:p>
            <a:pPr marL="342900" indent="-342900">
              <a:buAutoNum type="arabicPeriod" startAt="4"/>
            </a:pPr>
            <a:endParaRPr lang="en-US" sz="2000" dirty="0"/>
          </a:p>
          <a:p>
            <a:pPr lvl="8"/>
            <a:r>
              <a:rPr lang="en-US" sz="2000" dirty="0"/>
              <a:t>				</a:t>
            </a:r>
            <a:endParaRPr lang="en-US" dirty="0"/>
          </a:p>
        </p:txBody>
      </p:sp>
      <p:sp>
        <p:nvSpPr>
          <p:cNvPr id="3" name="Rectangle 2"/>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43679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16280"/>
            <a:ext cx="7848600" cy="646331"/>
          </a:xfrm>
          <a:prstGeom prst="rect">
            <a:avLst/>
          </a:prstGeom>
          <a:noFill/>
        </p:spPr>
        <p:txBody>
          <a:bodyPr wrap="square" rtlCol="0">
            <a:spAutoFit/>
          </a:bodyPr>
          <a:lstStyle/>
          <a:p>
            <a:endParaRPr lang="en-US" dirty="0"/>
          </a:p>
          <a:p>
            <a:endParaRPr lang="en-US" dirty="0"/>
          </a:p>
        </p:txBody>
      </p:sp>
      <p:sp>
        <p:nvSpPr>
          <p:cNvPr id="4" name="TextBox 3"/>
          <p:cNvSpPr txBox="1"/>
          <p:nvPr/>
        </p:nvSpPr>
        <p:spPr>
          <a:xfrm>
            <a:off x="1188720" y="1051560"/>
            <a:ext cx="9385874" cy="4093428"/>
          </a:xfrm>
          <a:prstGeom prst="rect">
            <a:avLst/>
          </a:prstGeom>
          <a:noFill/>
        </p:spPr>
        <p:txBody>
          <a:bodyPr wrap="square" rtlCol="0">
            <a:spAutoFit/>
          </a:bodyPr>
          <a:lstStyle/>
          <a:p>
            <a:r>
              <a:rPr lang="en-US" sz="2000" dirty="0"/>
              <a:t>According to Freud, the life drive</a:t>
            </a:r>
          </a:p>
          <a:p>
            <a:endParaRPr lang="en-US" sz="2000" dirty="0"/>
          </a:p>
          <a:p>
            <a:endParaRPr lang="en-US" sz="2000" dirty="0"/>
          </a:p>
          <a:p>
            <a:endParaRPr lang="en-US" sz="2000" dirty="0"/>
          </a:p>
          <a:p>
            <a:pPr marL="342900" indent="-342900">
              <a:buAutoNum type="arabicPeriod"/>
            </a:pPr>
            <a:r>
              <a:rPr lang="en-US" sz="2000" dirty="0"/>
              <a:t>Is the inclination in all living organisms to become the best they can be</a:t>
            </a:r>
          </a:p>
          <a:p>
            <a:pPr marL="342900" indent="-342900">
              <a:buAutoNum type="arabicPeriod"/>
            </a:pPr>
            <a:r>
              <a:rPr lang="en-US" sz="2000" dirty="0"/>
              <a:t>Can be divided into the ego drives and the sexual drives</a:t>
            </a:r>
          </a:p>
          <a:p>
            <a:pPr marL="342900" indent="-342900">
              <a:buAutoNum type="arabicPeriod"/>
            </a:pPr>
            <a:r>
              <a:rPr lang="en-US" sz="2000" dirty="0"/>
              <a:t>Provides energy for the functioning of the superego</a:t>
            </a:r>
          </a:p>
          <a:p>
            <a:pPr marL="342900" indent="-342900">
              <a:buAutoNum type="arabicPeriod"/>
            </a:pPr>
            <a:r>
              <a:rPr lang="en-US" sz="2000" dirty="0"/>
              <a:t>Combines with the death drive in assuring the survival of the individual</a:t>
            </a:r>
          </a:p>
          <a:p>
            <a:pPr marL="342900" indent="-342900">
              <a:buAutoNum type="arabicPeriod"/>
            </a:pPr>
            <a:endParaRPr lang="en-US" sz="2000" dirty="0"/>
          </a:p>
          <a:p>
            <a:pPr marL="342900" indent="-342900">
              <a:buAutoNum type="arabicPeriod"/>
            </a:pPr>
            <a:endParaRPr lang="en-US" sz="2000" dirty="0"/>
          </a:p>
          <a:p>
            <a:endParaRPr lang="en-US" sz="2000" dirty="0"/>
          </a:p>
          <a:p>
            <a:endParaRPr lang="en-US" sz="2000" dirty="0"/>
          </a:p>
          <a:p>
            <a:r>
              <a:rPr lang="en-US" sz="2000" dirty="0"/>
              <a:t>												</a:t>
            </a:r>
          </a:p>
        </p:txBody>
      </p:sp>
      <p:sp>
        <p:nvSpPr>
          <p:cNvPr id="5" name="Rectangle 4"/>
          <p:cNvSpPr/>
          <p:nvPr/>
        </p:nvSpPr>
        <p:spPr>
          <a:xfrm>
            <a:off x="9586452" y="44835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341605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6632" y="840658"/>
            <a:ext cx="10043652" cy="4524315"/>
          </a:xfrm>
          <a:prstGeom prst="rect">
            <a:avLst/>
          </a:prstGeom>
        </p:spPr>
        <p:txBody>
          <a:bodyPr wrap="square">
            <a:spAutoFit/>
          </a:bodyPr>
          <a:lstStyle/>
          <a:p>
            <a:pPr algn="just"/>
            <a:r>
              <a:rPr lang="en-ZA" dirty="0">
                <a:solidFill>
                  <a:srgbClr val="000000"/>
                </a:solidFill>
                <a:latin typeface="Arial" panose="020B0604020202020204" pitchFamily="34" charset="0"/>
              </a:rPr>
              <a:t>Which of the following statement/s about the development of the ego is/are </a:t>
            </a:r>
            <a:r>
              <a:rPr lang="en-ZA" b="1" dirty="0">
                <a:solidFill>
                  <a:srgbClr val="000000"/>
                </a:solidFill>
                <a:latin typeface="Arial" panose="020B0604020202020204" pitchFamily="34" charset="0"/>
              </a:rPr>
              <a:t>INCORRECT</a:t>
            </a:r>
            <a:r>
              <a:rPr lang="en-ZA" dirty="0">
                <a:solidFill>
                  <a:srgbClr val="000000"/>
                </a:solidFill>
                <a:latin typeface="Arial" panose="020B0604020202020204" pitchFamily="34" charset="0"/>
              </a:rPr>
              <a:t>, according to Freud's theory? </a:t>
            </a:r>
          </a:p>
          <a:p>
            <a:pPr algn="just"/>
            <a:endParaRPr lang="en-ZA" dirty="0">
              <a:solidFill>
                <a:srgbClr val="000000"/>
              </a:solidFill>
              <a:latin typeface="Arial" panose="020B0604020202020204" pitchFamily="34" charset="0"/>
            </a:endParaRPr>
          </a:p>
          <a:p>
            <a:pPr marL="342900" indent="-342900" algn="just">
              <a:buFont typeface="+mj-lt"/>
              <a:buAutoNum type="alphaLcPeriod"/>
            </a:pPr>
            <a:r>
              <a:rPr lang="en-ZA" dirty="0">
                <a:solidFill>
                  <a:srgbClr val="000000"/>
                </a:solidFill>
                <a:latin typeface="Arial" panose="020B0604020202020204" pitchFamily="34" charset="0"/>
              </a:rPr>
              <a:t>The ego begins to develop during the first year of life and is fully developed by the age of six. </a:t>
            </a:r>
          </a:p>
          <a:p>
            <a:pPr marL="342900" indent="-342900" algn="just">
              <a:buFont typeface="+mj-lt"/>
              <a:buAutoNum type="alphaLcPeriod"/>
            </a:pPr>
            <a:r>
              <a:rPr lang="en-ZA" dirty="0">
                <a:solidFill>
                  <a:srgbClr val="000000"/>
                </a:solidFill>
                <a:latin typeface="Arial" panose="020B0604020202020204" pitchFamily="34" charset="0"/>
              </a:rPr>
              <a:t>The ego begins to develop during the first year of life and continues to do so throughout a person's life. </a:t>
            </a:r>
          </a:p>
          <a:p>
            <a:pPr marL="342900" indent="-342900" algn="just">
              <a:buFont typeface="+mj-lt"/>
              <a:buAutoNum type="alphaLcPeriod"/>
            </a:pPr>
            <a:r>
              <a:rPr lang="en-ZA" dirty="0">
                <a:solidFill>
                  <a:srgbClr val="000000"/>
                </a:solidFill>
                <a:latin typeface="Arial" panose="020B0604020202020204" pitchFamily="34" charset="0"/>
              </a:rPr>
              <a:t>The ego begins to develop during the genital stage and continues to do so throughout the remainder of a person's life. </a:t>
            </a:r>
          </a:p>
          <a:p>
            <a:pPr marL="342900" indent="-342900" algn="just">
              <a:buFont typeface="+mj-lt"/>
              <a:buAutoNum type="alphaLcPeriod"/>
            </a:pPr>
            <a:r>
              <a:rPr lang="en-ZA" dirty="0">
                <a:solidFill>
                  <a:srgbClr val="000000"/>
                </a:solidFill>
                <a:latin typeface="Arial" panose="020B0604020202020204" pitchFamily="34" charset="0"/>
              </a:rPr>
              <a:t>The ego begins to develop during the first year of life and continues to do so provided the individual does not become fixated at a particular stage. </a:t>
            </a:r>
          </a:p>
          <a:p>
            <a:pPr algn="just"/>
            <a:endParaRPr lang="en-ZA" dirty="0">
              <a:solidFill>
                <a:srgbClr val="000000"/>
              </a:solidFill>
              <a:latin typeface="Arial" panose="020B0604020202020204" pitchFamily="34" charset="0"/>
            </a:endParaRPr>
          </a:p>
          <a:p>
            <a:pPr algn="just"/>
            <a:r>
              <a:rPr lang="en-ZA" dirty="0">
                <a:solidFill>
                  <a:srgbClr val="000000"/>
                </a:solidFill>
                <a:latin typeface="Arial" panose="020B0604020202020204" pitchFamily="34" charset="0"/>
              </a:rPr>
              <a:t>The correct answer is: </a:t>
            </a:r>
          </a:p>
          <a:p>
            <a:pPr marL="342900" indent="-342900" algn="just">
              <a:buFont typeface="+mj-lt"/>
              <a:buAutoNum type="arabicPeriod"/>
            </a:pPr>
            <a:r>
              <a:rPr lang="en-ZA" dirty="0">
                <a:solidFill>
                  <a:srgbClr val="000000"/>
                </a:solidFill>
                <a:latin typeface="Arial" panose="020B0604020202020204" pitchFamily="34" charset="0"/>
              </a:rPr>
              <a:t>(b) </a:t>
            </a:r>
          </a:p>
          <a:p>
            <a:pPr marL="342900" indent="-342900" algn="just">
              <a:buFont typeface="+mj-lt"/>
              <a:buAutoNum type="arabicPeriod"/>
            </a:pPr>
            <a:r>
              <a:rPr lang="en-ZA" dirty="0">
                <a:solidFill>
                  <a:srgbClr val="000000"/>
                </a:solidFill>
                <a:latin typeface="Arial" panose="020B0604020202020204" pitchFamily="34" charset="0"/>
              </a:rPr>
              <a:t>(a) &amp; (c) </a:t>
            </a:r>
          </a:p>
          <a:p>
            <a:pPr marL="342900" indent="-342900" algn="just">
              <a:buFont typeface="+mj-lt"/>
              <a:buAutoNum type="arabicPeriod"/>
            </a:pPr>
            <a:r>
              <a:rPr lang="en-ZA" dirty="0">
                <a:solidFill>
                  <a:srgbClr val="000000"/>
                </a:solidFill>
                <a:latin typeface="Arial" panose="020B0604020202020204" pitchFamily="34" charset="0"/>
              </a:rPr>
              <a:t>(c) &amp; (d) </a:t>
            </a:r>
          </a:p>
          <a:p>
            <a:pPr marL="342900" indent="-342900" algn="just">
              <a:buFont typeface="+mj-lt"/>
              <a:buAutoNum type="arabicPeriod"/>
            </a:pPr>
            <a:r>
              <a:rPr lang="en-ZA" dirty="0">
                <a:solidFill>
                  <a:srgbClr val="000000"/>
                </a:solidFill>
                <a:latin typeface="Arial" panose="020B0604020202020204" pitchFamily="34" charset="0"/>
              </a:rPr>
              <a:t>(a), (c) &amp; (d) </a:t>
            </a:r>
          </a:p>
        </p:txBody>
      </p:sp>
      <p:sp>
        <p:nvSpPr>
          <p:cNvPr id="4" name="Rectangle 3"/>
          <p:cNvSpPr/>
          <p:nvPr/>
        </p:nvSpPr>
        <p:spPr>
          <a:xfrm>
            <a:off x="9497962" y="513243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9486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000" dirty="0"/>
              <a:t>Last week Tuesday things went terribly wrong for Ntswaki at work. When she got home she attacked her husband and their children verbally for no apparent reason. The following day she accused them of being mean and inconsiderate. What defence mechanism was Ntswaki using according to Freud? </a:t>
            </a:r>
          </a:p>
        </p:txBody>
      </p:sp>
      <p:sp>
        <p:nvSpPr>
          <p:cNvPr id="3" name="Content Placeholder 2"/>
          <p:cNvSpPr>
            <a:spLocks noGrp="1"/>
          </p:cNvSpPr>
          <p:nvPr>
            <p:ph idx="1"/>
          </p:nvPr>
        </p:nvSpPr>
        <p:spPr/>
        <p:txBody>
          <a:bodyPr/>
          <a:lstStyle/>
          <a:p>
            <a:pPr marL="457200" indent="-457200">
              <a:buFont typeface="+mj-lt"/>
              <a:buAutoNum type="arabicPeriod"/>
            </a:pPr>
            <a:r>
              <a:rPr lang="en-ZA" dirty="0"/>
              <a:t>Projection </a:t>
            </a:r>
          </a:p>
          <a:p>
            <a:pPr marL="457200" indent="-457200">
              <a:buFont typeface="+mj-lt"/>
              <a:buAutoNum type="arabicPeriod"/>
            </a:pPr>
            <a:r>
              <a:rPr lang="en-ZA" dirty="0"/>
              <a:t>Rationalisation </a:t>
            </a:r>
          </a:p>
          <a:p>
            <a:pPr marL="457200" indent="-457200">
              <a:buFont typeface="+mj-lt"/>
              <a:buAutoNum type="arabicPeriod"/>
            </a:pPr>
            <a:r>
              <a:rPr lang="en-ZA" dirty="0"/>
              <a:t>Displacement </a:t>
            </a:r>
          </a:p>
          <a:p>
            <a:pPr marL="457200" indent="-457200">
              <a:buFont typeface="+mj-lt"/>
              <a:buAutoNum type="arabicPeriod"/>
            </a:pPr>
            <a:r>
              <a:rPr lang="en-ZA" dirty="0"/>
              <a:t>Reaction formation </a:t>
            </a:r>
          </a:p>
        </p:txBody>
      </p:sp>
      <p:sp>
        <p:nvSpPr>
          <p:cNvPr id="4" name="Rectangle 3"/>
          <p:cNvSpPr/>
          <p:nvPr/>
        </p:nvSpPr>
        <p:spPr>
          <a:xfrm>
            <a:off x="9497962" y="513243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163486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000" dirty="0"/>
              <a:t>According to Freud, one of the differences between healthy and psychologically disturbed people is in the types of defence mechanisms the two employ to cope with psychic conflicts. Compared to disturbed individuals, psychologically healthy people are more successful at employing the defence mechanisms of </a:t>
            </a:r>
          </a:p>
        </p:txBody>
      </p:sp>
      <p:sp>
        <p:nvSpPr>
          <p:cNvPr id="3" name="Content Placeholder 2"/>
          <p:cNvSpPr>
            <a:spLocks noGrp="1"/>
          </p:cNvSpPr>
          <p:nvPr>
            <p:ph idx="1"/>
          </p:nvPr>
        </p:nvSpPr>
        <p:spPr/>
        <p:txBody>
          <a:bodyPr/>
          <a:lstStyle/>
          <a:p>
            <a:pPr marL="457200" indent="-457200">
              <a:buFont typeface="+mj-lt"/>
              <a:buAutoNum type="arabicPeriod"/>
            </a:pPr>
            <a:r>
              <a:rPr lang="en-ZA" dirty="0"/>
              <a:t>displacement and identification. </a:t>
            </a:r>
          </a:p>
          <a:p>
            <a:pPr marL="457200" indent="-457200">
              <a:buFont typeface="+mj-lt"/>
              <a:buAutoNum type="arabicPeriod"/>
            </a:pPr>
            <a:r>
              <a:rPr lang="en-ZA" dirty="0"/>
              <a:t>displacement and sublimation. </a:t>
            </a:r>
          </a:p>
          <a:p>
            <a:pPr marL="457200" indent="-457200">
              <a:buFont typeface="+mj-lt"/>
              <a:buAutoNum type="arabicPeriod"/>
            </a:pPr>
            <a:r>
              <a:rPr lang="en-ZA" dirty="0"/>
              <a:t>reaction formation and sublimation. </a:t>
            </a:r>
          </a:p>
          <a:p>
            <a:pPr marL="457200" indent="-457200">
              <a:buFont typeface="+mj-lt"/>
              <a:buAutoNum type="arabicPeriod"/>
            </a:pPr>
            <a:r>
              <a:rPr lang="en-ZA" dirty="0"/>
              <a:t>identification and rationalisation. </a:t>
            </a:r>
          </a:p>
        </p:txBody>
      </p:sp>
      <p:sp>
        <p:nvSpPr>
          <p:cNvPr id="4" name="Rectangle 3"/>
          <p:cNvSpPr/>
          <p:nvPr/>
        </p:nvSpPr>
        <p:spPr>
          <a:xfrm>
            <a:off x="9497962" y="513243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2</a:t>
            </a:r>
            <a:endParaRPr lang="en-ZA" b="1" dirty="0"/>
          </a:p>
        </p:txBody>
      </p:sp>
    </p:spTree>
    <p:extLst>
      <p:ext uri="{BB962C8B-B14F-4D97-AF65-F5344CB8AC3E}">
        <p14:creationId xmlns:p14="http://schemas.microsoft.com/office/powerpoint/2010/main" val="153938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155" y="707924"/>
            <a:ext cx="10545097" cy="1371600"/>
          </a:xfrm>
        </p:spPr>
        <p:txBody>
          <a:bodyPr>
            <a:noAutofit/>
          </a:bodyPr>
          <a:lstStyle/>
          <a:p>
            <a:pPr algn="just"/>
            <a:r>
              <a:rPr lang="en-ZA" sz="1800" dirty="0"/>
              <a:t>Margie visits a therapist about her sudden compulsion to clean everything in sight. She cleans her house twice a day and cannot relax if there is so much as an unwashed plate in sight. She tells the therapist she is a devoted Christian and enjoys a close, warm relationship with her boyfriend. Although the couple are comfortable about their decision to abstain from sexual relations until after marriage, Margie's compulsion for cleanliness and neatness is causing disunion in the relationship. According to Freud, Margie could be described as experiencing </a:t>
            </a:r>
          </a:p>
        </p:txBody>
      </p:sp>
      <p:sp>
        <p:nvSpPr>
          <p:cNvPr id="3" name="Content Placeholder 2"/>
          <p:cNvSpPr>
            <a:spLocks noGrp="1"/>
          </p:cNvSpPr>
          <p:nvPr>
            <p:ph idx="1"/>
          </p:nvPr>
        </p:nvSpPr>
        <p:spPr>
          <a:xfrm>
            <a:off x="1295401" y="2492477"/>
            <a:ext cx="9601196" cy="3383391"/>
          </a:xfrm>
        </p:spPr>
        <p:txBody>
          <a:bodyPr/>
          <a:lstStyle/>
          <a:p>
            <a:pPr marL="457200" indent="-457200">
              <a:buFont typeface="+mj-lt"/>
              <a:buAutoNum type="arabicPeriod"/>
            </a:pPr>
            <a:r>
              <a:rPr lang="en-ZA" dirty="0"/>
              <a:t>reality anxiety. </a:t>
            </a:r>
          </a:p>
          <a:p>
            <a:pPr marL="457200" indent="-457200">
              <a:buFont typeface="+mj-lt"/>
              <a:buAutoNum type="arabicPeriod"/>
            </a:pPr>
            <a:r>
              <a:rPr lang="en-ZA" dirty="0"/>
              <a:t>neurotic anxiety. </a:t>
            </a:r>
          </a:p>
          <a:p>
            <a:pPr marL="457200" indent="-457200">
              <a:buFont typeface="+mj-lt"/>
              <a:buAutoNum type="arabicPeriod"/>
            </a:pPr>
            <a:r>
              <a:rPr lang="en-ZA" dirty="0"/>
              <a:t>moral anxiety. </a:t>
            </a:r>
          </a:p>
          <a:p>
            <a:pPr marL="457200" indent="-457200">
              <a:buFont typeface="+mj-lt"/>
              <a:buAutoNum type="arabicPeriod"/>
            </a:pPr>
            <a:r>
              <a:rPr lang="en-ZA" dirty="0"/>
              <a:t>neurotic and moral anxiety. </a:t>
            </a:r>
          </a:p>
        </p:txBody>
      </p:sp>
      <p:sp>
        <p:nvSpPr>
          <p:cNvPr id="5" name="Rectangle 4"/>
          <p:cNvSpPr/>
          <p:nvPr/>
        </p:nvSpPr>
        <p:spPr>
          <a:xfrm>
            <a:off x="9497962" y="513243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201187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825910"/>
            <a:ext cx="9601196" cy="1460089"/>
          </a:xfrm>
        </p:spPr>
        <p:txBody>
          <a:bodyPr>
            <a:noAutofit/>
          </a:bodyPr>
          <a:lstStyle/>
          <a:p>
            <a:pPr algn="just"/>
            <a:r>
              <a:rPr lang="en-ZA" sz="2400" dirty="0"/>
              <a:t>Mr Wilson is described by his colleagues and staff as a perfectionist and a shrewd businessman who has an amazing knack for saving his company vast sums of money. He is methodical, organised and meticulous. According to Freud, Mr Wilson could be described as having a/an </a:t>
            </a:r>
          </a:p>
        </p:txBody>
      </p:sp>
      <p:sp>
        <p:nvSpPr>
          <p:cNvPr id="3" name="Content Placeholder 2"/>
          <p:cNvSpPr>
            <a:spLocks noGrp="1"/>
          </p:cNvSpPr>
          <p:nvPr>
            <p:ph idx="1"/>
          </p:nvPr>
        </p:nvSpPr>
        <p:spPr/>
        <p:txBody>
          <a:bodyPr/>
          <a:lstStyle/>
          <a:p>
            <a:pPr marL="457200" indent="-457200">
              <a:buAutoNum type="arabicPeriod"/>
            </a:pPr>
            <a:r>
              <a:rPr lang="en-ZA" dirty="0"/>
              <a:t>Anal personality</a:t>
            </a:r>
          </a:p>
          <a:p>
            <a:pPr marL="457200" indent="-457200">
              <a:buAutoNum type="arabicPeriod"/>
            </a:pPr>
            <a:r>
              <a:rPr lang="en-ZA" dirty="0"/>
              <a:t>Genital personality</a:t>
            </a:r>
          </a:p>
          <a:p>
            <a:pPr marL="457200" indent="-457200">
              <a:buAutoNum type="arabicPeriod"/>
            </a:pPr>
            <a:r>
              <a:rPr lang="en-ZA" dirty="0"/>
              <a:t>Oral personality</a:t>
            </a:r>
          </a:p>
          <a:p>
            <a:pPr marL="457200" indent="-457200">
              <a:buAutoNum type="arabicPeriod"/>
            </a:pPr>
            <a:r>
              <a:rPr lang="en-ZA" dirty="0"/>
              <a:t>Latent personality</a:t>
            </a:r>
          </a:p>
        </p:txBody>
      </p:sp>
      <p:sp>
        <p:nvSpPr>
          <p:cNvPr id="4" name="Rectangle 3"/>
          <p:cNvSpPr/>
          <p:nvPr/>
        </p:nvSpPr>
        <p:spPr>
          <a:xfrm>
            <a:off x="9497962" y="513243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395536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0154" y="772908"/>
            <a:ext cx="10471355" cy="5214937"/>
          </a:xfrm>
        </p:spPr>
        <p:txBody>
          <a:bodyPr>
            <a:normAutofit lnSpcReduction="10000"/>
          </a:bodyPr>
          <a:lstStyle/>
          <a:p>
            <a:pPr marL="0" indent="0">
              <a:buNone/>
            </a:pPr>
            <a:r>
              <a:rPr lang="en-ZA" dirty="0"/>
              <a:t>According to Freud, the ego is strong and effective when it </a:t>
            </a:r>
          </a:p>
          <a:p>
            <a:pPr marL="457200" indent="-457200">
              <a:buFont typeface="+mj-lt"/>
              <a:buAutoNum type="alphaLcPeriod"/>
            </a:pPr>
            <a:r>
              <a:rPr lang="en-ZA" dirty="0"/>
              <a:t>stands in opposition to the superego. </a:t>
            </a:r>
          </a:p>
          <a:p>
            <a:pPr marL="457200" indent="-457200">
              <a:buFont typeface="+mj-lt"/>
              <a:buAutoNum type="alphaLcPeriod"/>
            </a:pPr>
            <a:r>
              <a:rPr lang="en-ZA" dirty="0"/>
              <a:t>opposes the id. </a:t>
            </a:r>
          </a:p>
          <a:p>
            <a:pPr marL="457200" indent="-457200">
              <a:buFont typeface="+mj-lt"/>
              <a:buAutoNum type="alphaLcPeriod"/>
            </a:pPr>
            <a:r>
              <a:rPr lang="en-ZA" dirty="0"/>
              <a:t>opposes the death drive. </a:t>
            </a:r>
          </a:p>
          <a:p>
            <a:pPr marL="457200" indent="-457200">
              <a:buFont typeface="+mj-lt"/>
              <a:buAutoNum type="alphaLcPeriod"/>
            </a:pPr>
            <a:r>
              <a:rPr lang="en-ZA" dirty="0"/>
              <a:t>is capable of compromise. </a:t>
            </a:r>
          </a:p>
          <a:p>
            <a:endParaRPr lang="en-ZA" dirty="0"/>
          </a:p>
          <a:p>
            <a:pPr marL="0" indent="0">
              <a:buNone/>
            </a:pPr>
            <a:r>
              <a:rPr lang="en-ZA" dirty="0"/>
              <a:t>The correct answer is: </a:t>
            </a:r>
          </a:p>
          <a:p>
            <a:pPr marL="457200" indent="-457200">
              <a:buFont typeface="+mj-lt"/>
              <a:buAutoNum type="arabicPeriod"/>
            </a:pPr>
            <a:r>
              <a:rPr lang="en-ZA" dirty="0"/>
              <a:t>All of the above </a:t>
            </a:r>
          </a:p>
          <a:p>
            <a:pPr marL="457200" indent="-457200">
              <a:buFont typeface="+mj-lt"/>
              <a:buAutoNum type="arabicPeriod"/>
            </a:pPr>
            <a:r>
              <a:rPr lang="en-ZA" dirty="0"/>
              <a:t>(a), (b) &amp; (d) </a:t>
            </a:r>
          </a:p>
          <a:p>
            <a:pPr marL="457200" indent="-457200">
              <a:buFont typeface="+mj-lt"/>
              <a:buAutoNum type="arabicPeriod"/>
            </a:pPr>
            <a:r>
              <a:rPr lang="en-ZA" dirty="0"/>
              <a:t>(a) &amp; (b) </a:t>
            </a:r>
          </a:p>
          <a:p>
            <a:pPr marL="457200" indent="-457200">
              <a:buFont typeface="+mj-lt"/>
              <a:buAutoNum type="arabicPeriod"/>
            </a:pPr>
            <a:r>
              <a:rPr lang="en-ZA" dirty="0"/>
              <a:t>(d) </a:t>
            </a:r>
          </a:p>
        </p:txBody>
      </p:sp>
      <p:sp>
        <p:nvSpPr>
          <p:cNvPr id="4" name="Rectangle 3"/>
          <p:cNvSpPr/>
          <p:nvPr/>
        </p:nvSpPr>
        <p:spPr>
          <a:xfrm>
            <a:off x="9453716" y="5220929"/>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4</a:t>
            </a:r>
            <a:endParaRPr lang="en-ZA" b="1" dirty="0"/>
          </a:p>
        </p:txBody>
      </p:sp>
    </p:spTree>
    <p:extLst>
      <p:ext uri="{BB962C8B-B14F-4D97-AF65-F5344CB8AC3E}">
        <p14:creationId xmlns:p14="http://schemas.microsoft.com/office/powerpoint/2010/main" val="405753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According to Freud's theory, which one of the following persons has the </a:t>
            </a:r>
            <a:r>
              <a:rPr lang="en-ZA" b="1" dirty="0"/>
              <a:t>strongest </a:t>
            </a:r>
            <a:r>
              <a:rPr lang="en-ZA" dirty="0"/>
              <a:t>ego? </a:t>
            </a:r>
          </a:p>
        </p:txBody>
      </p:sp>
      <p:sp>
        <p:nvSpPr>
          <p:cNvPr id="3" name="Content Placeholder 2"/>
          <p:cNvSpPr>
            <a:spLocks noGrp="1"/>
          </p:cNvSpPr>
          <p:nvPr>
            <p:ph idx="1"/>
          </p:nvPr>
        </p:nvSpPr>
        <p:spPr/>
        <p:txBody>
          <a:bodyPr>
            <a:normAutofit lnSpcReduction="10000"/>
          </a:bodyPr>
          <a:lstStyle/>
          <a:p>
            <a:pPr marL="457200" indent="-457200" algn="just">
              <a:buFont typeface="+mj-lt"/>
              <a:buAutoNum type="arabicPeriod"/>
            </a:pPr>
            <a:r>
              <a:rPr lang="en-ZA" dirty="0"/>
              <a:t>Peter, who can cope with the demands of reality and is less anxious because he makes use of a variety of defence mechanisms. </a:t>
            </a:r>
          </a:p>
          <a:p>
            <a:pPr marL="457200" indent="-457200" algn="just">
              <a:buFont typeface="+mj-lt"/>
              <a:buAutoNum type="arabicPeriod"/>
            </a:pPr>
            <a:r>
              <a:rPr lang="en-ZA" dirty="0"/>
              <a:t>Sean, who does not have to develop rational skills for drive satisfaction, as he has such a good, protective mother. </a:t>
            </a:r>
          </a:p>
          <a:p>
            <a:pPr marL="457200" indent="-457200" algn="just">
              <a:buFont typeface="+mj-lt"/>
              <a:buAutoNum type="arabicPeriod"/>
            </a:pPr>
            <a:r>
              <a:rPr lang="en-ZA" dirty="0"/>
              <a:t>John, who copes with the demands of reality, is less anxious and therefore uses fewer, but more effective defence mechanisms. </a:t>
            </a:r>
          </a:p>
          <a:p>
            <a:pPr marL="457200" indent="-457200" algn="just">
              <a:buFont typeface="+mj-lt"/>
              <a:buAutoNum type="arabicPeriod"/>
            </a:pPr>
            <a:r>
              <a:rPr lang="en-ZA" dirty="0"/>
              <a:t>James, who has an extremely strong superego which copes with the id impulses. </a:t>
            </a:r>
          </a:p>
        </p:txBody>
      </p:sp>
      <p:sp>
        <p:nvSpPr>
          <p:cNvPr id="4" name="Rectangle 3"/>
          <p:cNvSpPr/>
          <p:nvPr/>
        </p:nvSpPr>
        <p:spPr>
          <a:xfrm>
            <a:off x="9866671" y="549241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0088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ZA" dirty="0"/>
              <a:t>According to Freudian theory, neurotic anxiety is caused by </a:t>
            </a:r>
          </a:p>
        </p:txBody>
      </p:sp>
      <p:sp>
        <p:nvSpPr>
          <p:cNvPr id="3" name="Content Placeholder 2"/>
          <p:cNvSpPr>
            <a:spLocks noGrp="1"/>
          </p:cNvSpPr>
          <p:nvPr>
            <p:ph idx="1"/>
          </p:nvPr>
        </p:nvSpPr>
        <p:spPr/>
        <p:txBody>
          <a:bodyPr/>
          <a:lstStyle/>
          <a:p>
            <a:pPr marL="457200" indent="-457200">
              <a:buFont typeface="+mj-lt"/>
              <a:buAutoNum type="arabicPeriod"/>
            </a:pPr>
            <a:r>
              <a:rPr lang="en-ZA" dirty="0"/>
              <a:t>fear of punishment from the superego if id drives should be expressed. </a:t>
            </a:r>
          </a:p>
          <a:p>
            <a:pPr marL="457200" indent="-457200">
              <a:buFont typeface="+mj-lt"/>
              <a:buAutoNum type="arabicPeriod"/>
            </a:pPr>
            <a:r>
              <a:rPr lang="en-ZA" dirty="0"/>
              <a:t>continuous pressure and conflict in people’s social lives. </a:t>
            </a:r>
          </a:p>
          <a:p>
            <a:pPr marL="457200" indent="-457200">
              <a:buFont typeface="+mj-lt"/>
              <a:buAutoNum type="arabicPeriod"/>
            </a:pPr>
            <a:r>
              <a:rPr lang="en-ZA" dirty="0"/>
              <a:t>a forbidden unconscious drive threatening to surface. </a:t>
            </a:r>
          </a:p>
          <a:p>
            <a:pPr marL="457200" indent="-457200">
              <a:buFont typeface="+mj-lt"/>
              <a:buAutoNum type="arabicPeriod"/>
            </a:pPr>
            <a:r>
              <a:rPr lang="en-ZA" dirty="0"/>
              <a:t>fear that the ego will not meet the demands of reality. </a:t>
            </a:r>
          </a:p>
        </p:txBody>
      </p:sp>
      <p:sp>
        <p:nvSpPr>
          <p:cNvPr id="5" name="Rectangle 4"/>
          <p:cNvSpPr/>
          <p:nvPr/>
        </p:nvSpPr>
        <p:spPr>
          <a:xfrm>
            <a:off x="9689690" y="537988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356468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81666"/>
            <a:ext cx="9601196" cy="1504334"/>
          </a:xfrm>
        </p:spPr>
        <p:txBody>
          <a:bodyPr>
            <a:noAutofit/>
          </a:bodyPr>
          <a:lstStyle/>
          <a:p>
            <a:pPr algn="just"/>
            <a:r>
              <a:rPr lang="en-ZA" sz="2000" dirty="0"/>
              <a:t>Mr </a:t>
            </a:r>
            <a:r>
              <a:rPr lang="en-ZA" sz="2000" dirty="0" err="1"/>
              <a:t>Bobbit</a:t>
            </a:r>
            <a:r>
              <a:rPr lang="en-ZA" sz="2000" dirty="0"/>
              <a:t> has an unconscious wish to abuse his wife physically and emotionally. He believes though that it is other men who want to abuse their wives, and this upsets him so much that he decides to do something about it. He establishes the organisation "Free women from male abuse" and campaigns against the abuse of women. According to Freud, which defence mechanisms does Mr </a:t>
            </a:r>
            <a:r>
              <a:rPr lang="en-ZA" sz="2000" dirty="0" err="1"/>
              <a:t>Bobbit</a:t>
            </a:r>
            <a:r>
              <a:rPr lang="en-ZA" sz="2000" dirty="0"/>
              <a:t> use? </a:t>
            </a:r>
          </a:p>
        </p:txBody>
      </p:sp>
      <p:sp>
        <p:nvSpPr>
          <p:cNvPr id="3" name="Content Placeholder 2"/>
          <p:cNvSpPr>
            <a:spLocks noGrp="1"/>
          </p:cNvSpPr>
          <p:nvPr>
            <p:ph idx="1"/>
          </p:nvPr>
        </p:nvSpPr>
        <p:spPr>
          <a:xfrm>
            <a:off x="1295401" y="2556932"/>
            <a:ext cx="9601196" cy="2206797"/>
          </a:xfrm>
        </p:spPr>
        <p:txBody>
          <a:bodyPr/>
          <a:lstStyle/>
          <a:p>
            <a:pPr marL="457200" indent="-457200">
              <a:buFont typeface="+mj-lt"/>
              <a:buAutoNum type="arabicPeriod"/>
            </a:pPr>
            <a:r>
              <a:rPr lang="en-ZA" dirty="0"/>
              <a:t>Reaction formation and sublimation. </a:t>
            </a:r>
          </a:p>
          <a:p>
            <a:pPr marL="457200" indent="-457200">
              <a:buFont typeface="+mj-lt"/>
              <a:buAutoNum type="arabicPeriod"/>
            </a:pPr>
            <a:r>
              <a:rPr lang="en-ZA" dirty="0"/>
              <a:t>Displacement and sublimation. </a:t>
            </a:r>
          </a:p>
          <a:p>
            <a:pPr marL="457200" indent="-457200">
              <a:buFont typeface="+mj-lt"/>
              <a:buAutoNum type="arabicPeriod"/>
            </a:pPr>
            <a:r>
              <a:rPr lang="en-ZA" dirty="0"/>
              <a:t>Projection and reaction formation. </a:t>
            </a:r>
          </a:p>
          <a:p>
            <a:pPr marL="457200" indent="-457200">
              <a:buFont typeface="+mj-lt"/>
              <a:buAutoNum type="arabicPeriod"/>
            </a:pPr>
            <a:r>
              <a:rPr lang="en-ZA" dirty="0"/>
              <a:t>Rationalisation and projection. </a:t>
            </a:r>
          </a:p>
        </p:txBody>
      </p:sp>
      <p:sp>
        <p:nvSpPr>
          <p:cNvPr id="4" name="Rectangle 3"/>
          <p:cNvSpPr/>
          <p:nvPr/>
        </p:nvSpPr>
        <p:spPr>
          <a:xfrm>
            <a:off x="9807678" y="537988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3</a:t>
            </a:r>
            <a:endParaRPr lang="en-ZA" b="1" dirty="0"/>
          </a:p>
        </p:txBody>
      </p:sp>
    </p:spTree>
    <p:extLst>
      <p:ext uri="{BB962C8B-B14F-4D97-AF65-F5344CB8AC3E}">
        <p14:creationId xmlns:p14="http://schemas.microsoft.com/office/powerpoint/2010/main" val="258197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3200" dirty="0"/>
              <a:t>According to Freud, an artist who paints naked figures is giving vent to his sexual drives in a socially acceptable way. The type of defence mechanism relevant here is </a:t>
            </a:r>
          </a:p>
        </p:txBody>
      </p:sp>
      <p:sp>
        <p:nvSpPr>
          <p:cNvPr id="3" name="Content Placeholder 2"/>
          <p:cNvSpPr>
            <a:spLocks noGrp="1"/>
          </p:cNvSpPr>
          <p:nvPr>
            <p:ph idx="1"/>
          </p:nvPr>
        </p:nvSpPr>
        <p:spPr/>
        <p:txBody>
          <a:bodyPr/>
          <a:lstStyle/>
          <a:p>
            <a:pPr marL="457200" indent="-457200">
              <a:buFont typeface="+mj-lt"/>
              <a:buAutoNum type="arabicPeriod"/>
            </a:pPr>
            <a:r>
              <a:rPr lang="en-ZA" dirty="0"/>
              <a:t>sublimation. </a:t>
            </a:r>
          </a:p>
          <a:p>
            <a:pPr marL="457200" indent="-457200">
              <a:buFont typeface="+mj-lt"/>
              <a:buAutoNum type="arabicPeriod"/>
            </a:pPr>
            <a:r>
              <a:rPr lang="en-ZA" dirty="0"/>
              <a:t>displacement. </a:t>
            </a:r>
          </a:p>
          <a:p>
            <a:pPr marL="457200" indent="-457200">
              <a:buFont typeface="+mj-lt"/>
              <a:buAutoNum type="arabicPeriod"/>
            </a:pPr>
            <a:r>
              <a:rPr lang="en-ZA" dirty="0"/>
              <a:t>rationalisation. </a:t>
            </a:r>
          </a:p>
          <a:p>
            <a:pPr marL="457200" indent="-457200">
              <a:buFont typeface="+mj-lt"/>
              <a:buAutoNum type="arabicPeriod"/>
            </a:pPr>
            <a:r>
              <a:rPr lang="en-ZA" dirty="0"/>
              <a:t>reaction formation. </a:t>
            </a:r>
          </a:p>
        </p:txBody>
      </p:sp>
      <p:sp>
        <p:nvSpPr>
          <p:cNvPr id="4" name="Rectangle 3"/>
          <p:cNvSpPr/>
          <p:nvPr/>
        </p:nvSpPr>
        <p:spPr>
          <a:xfrm>
            <a:off x="9807678" y="537988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1</a:t>
            </a:r>
            <a:endParaRPr lang="en-ZA" b="1" dirty="0"/>
          </a:p>
        </p:txBody>
      </p:sp>
    </p:spTree>
    <p:extLst>
      <p:ext uri="{BB962C8B-B14F-4D97-AF65-F5344CB8AC3E}">
        <p14:creationId xmlns:p14="http://schemas.microsoft.com/office/powerpoint/2010/main" val="83781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800" dirty="0"/>
              <a:t>In terms of Freud's theory, a young boy handles his unacceptable sexual desire for his mother and his hostility towards his father, by means of _____ and _____. </a:t>
            </a:r>
            <a:endParaRPr lang="en-ZA" sz="1800" dirty="0"/>
          </a:p>
        </p:txBody>
      </p:sp>
      <p:sp>
        <p:nvSpPr>
          <p:cNvPr id="3" name="Content Placeholder 2"/>
          <p:cNvSpPr>
            <a:spLocks noGrp="1"/>
          </p:cNvSpPr>
          <p:nvPr>
            <p:ph idx="1"/>
          </p:nvPr>
        </p:nvSpPr>
        <p:spPr/>
        <p:txBody>
          <a:bodyPr>
            <a:normAutofit fontScale="77500" lnSpcReduction="20000"/>
          </a:bodyPr>
          <a:lstStyle/>
          <a:p>
            <a:pPr marL="457200" indent="-457200">
              <a:buFont typeface="+mj-lt"/>
              <a:buAutoNum type="alphaLcPeriod"/>
            </a:pPr>
            <a:r>
              <a:rPr lang="en-ZA" dirty="0"/>
              <a:t>repression. </a:t>
            </a:r>
          </a:p>
          <a:p>
            <a:pPr marL="457200" indent="-457200">
              <a:buFont typeface="+mj-lt"/>
              <a:buAutoNum type="alphaLcPeriod"/>
            </a:pPr>
            <a:r>
              <a:rPr lang="en-ZA" dirty="0"/>
              <a:t>denial. </a:t>
            </a:r>
          </a:p>
          <a:p>
            <a:pPr marL="457200" indent="-457200">
              <a:buFont typeface="+mj-lt"/>
              <a:buAutoNum type="alphaLcPeriod"/>
            </a:pPr>
            <a:r>
              <a:rPr lang="en-ZA" dirty="0"/>
              <a:t>regression. </a:t>
            </a:r>
          </a:p>
          <a:p>
            <a:pPr marL="457200" indent="-457200">
              <a:buFont typeface="+mj-lt"/>
              <a:buAutoNum type="alphaLcPeriod"/>
            </a:pPr>
            <a:r>
              <a:rPr lang="en-ZA" dirty="0"/>
              <a:t>identification. </a:t>
            </a:r>
          </a:p>
          <a:p>
            <a:pPr marL="0" indent="0">
              <a:buNone/>
            </a:pPr>
            <a:r>
              <a:rPr lang="en-ZA" dirty="0"/>
              <a:t>The correct answer is: </a:t>
            </a:r>
          </a:p>
          <a:p>
            <a:pPr marL="457200" indent="-457200">
              <a:buFont typeface="+mj-lt"/>
              <a:buAutoNum type="arabicPeriod"/>
            </a:pPr>
            <a:r>
              <a:rPr lang="en-ZA" dirty="0"/>
              <a:t>(b) &amp; (c) </a:t>
            </a:r>
          </a:p>
          <a:p>
            <a:pPr marL="457200" indent="-457200">
              <a:buFont typeface="+mj-lt"/>
              <a:buAutoNum type="arabicPeriod"/>
            </a:pPr>
            <a:r>
              <a:rPr lang="en-ZA" dirty="0"/>
              <a:t>(a) &amp; (d) </a:t>
            </a:r>
          </a:p>
          <a:p>
            <a:pPr marL="457200" indent="-457200">
              <a:buFont typeface="+mj-lt"/>
              <a:buAutoNum type="arabicPeriod"/>
            </a:pPr>
            <a:r>
              <a:rPr lang="en-ZA" dirty="0"/>
              <a:t>(a) &amp; (c) </a:t>
            </a:r>
          </a:p>
          <a:p>
            <a:pPr marL="457200" indent="-457200">
              <a:buFont typeface="+mj-lt"/>
              <a:buAutoNum type="arabicPeriod"/>
            </a:pPr>
            <a:r>
              <a:rPr lang="en-ZA" dirty="0"/>
              <a:t>(b) &amp; (d) </a:t>
            </a:r>
          </a:p>
        </p:txBody>
      </p:sp>
      <p:sp>
        <p:nvSpPr>
          <p:cNvPr id="4" name="Rectangle 3"/>
          <p:cNvSpPr/>
          <p:nvPr/>
        </p:nvSpPr>
        <p:spPr>
          <a:xfrm>
            <a:off x="9807678" y="537988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2</a:t>
            </a:r>
          </a:p>
        </p:txBody>
      </p:sp>
    </p:spTree>
    <p:extLst>
      <p:ext uri="{BB962C8B-B14F-4D97-AF65-F5344CB8AC3E}">
        <p14:creationId xmlns:p14="http://schemas.microsoft.com/office/powerpoint/2010/main" val="115252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800" dirty="0"/>
              <a:t>Mrs Van der Poel has four children and she brought each of them up in a different way. Which of her children do you think would possibly become fixated in a specific developmental stage? </a:t>
            </a:r>
            <a:endParaRPr lang="en-ZA" sz="1100" dirty="0"/>
          </a:p>
        </p:txBody>
      </p:sp>
      <p:sp>
        <p:nvSpPr>
          <p:cNvPr id="3" name="Content Placeholder 2"/>
          <p:cNvSpPr>
            <a:spLocks noGrp="1"/>
          </p:cNvSpPr>
          <p:nvPr>
            <p:ph idx="1"/>
          </p:nvPr>
        </p:nvSpPr>
        <p:spPr>
          <a:xfrm>
            <a:off x="1295401" y="2556930"/>
            <a:ext cx="10001864" cy="3696385"/>
          </a:xfrm>
        </p:spPr>
        <p:txBody>
          <a:bodyPr>
            <a:normAutofit fontScale="62500" lnSpcReduction="20000"/>
          </a:bodyPr>
          <a:lstStyle/>
          <a:p>
            <a:pPr marL="457200" indent="-457200">
              <a:buFont typeface="+mj-lt"/>
              <a:buAutoNum type="alphaLcPeriod"/>
            </a:pPr>
            <a:r>
              <a:rPr lang="en-ZA" dirty="0"/>
              <a:t>Jannie is already two years old and is still breastfed whenever he has a need for it. Jannie enjoys his mother's excessive love very much. </a:t>
            </a:r>
          </a:p>
          <a:p>
            <a:pPr marL="457200" indent="-457200">
              <a:buFont typeface="+mj-lt"/>
              <a:buAutoNum type="alphaLcPeriod"/>
            </a:pPr>
            <a:r>
              <a:rPr lang="en-ZA" dirty="0"/>
              <a:t>His sister, Susan, was weaned at four months and is very frustrated with the situation. </a:t>
            </a:r>
          </a:p>
          <a:p>
            <a:pPr marL="457200" indent="-457200">
              <a:buFont typeface="+mj-lt"/>
              <a:buAutoNum type="alphaLcPeriod"/>
            </a:pPr>
            <a:r>
              <a:rPr lang="en-ZA" dirty="0"/>
              <a:t>Mrs Van der Poel was relaxed with </a:t>
            </a:r>
            <a:r>
              <a:rPr lang="en-ZA" dirty="0" err="1"/>
              <a:t>Kosie's</a:t>
            </a:r>
            <a:r>
              <a:rPr lang="en-ZA" dirty="0"/>
              <a:t> potty training. If he had an accident, she did not fuss too much and when he did "perform" she made a big fuss of him. </a:t>
            </a:r>
          </a:p>
          <a:p>
            <a:pPr marL="457200" indent="-457200">
              <a:buFont typeface="+mj-lt"/>
              <a:buAutoNum type="alphaLcPeriod"/>
            </a:pPr>
            <a:r>
              <a:rPr lang="en-ZA" dirty="0"/>
              <a:t>With Johan, Mrs Van der Poel believed that his potty training would be that much quicker if she made him keenly aware of his mistakes. Although she never smacked him, she teased him unmercifully if he had an accident in his nappy. </a:t>
            </a:r>
          </a:p>
          <a:p>
            <a:pPr marL="0" indent="0">
              <a:buNone/>
            </a:pPr>
            <a:r>
              <a:rPr lang="en-ZA" dirty="0"/>
              <a:t>The correct answer is: </a:t>
            </a:r>
          </a:p>
          <a:p>
            <a:pPr marL="457200" indent="-457200">
              <a:buFont typeface="+mj-lt"/>
              <a:buAutoNum type="arabicPeriod"/>
            </a:pPr>
            <a:r>
              <a:rPr lang="en-ZA" dirty="0"/>
              <a:t>The daughter, Susan. </a:t>
            </a:r>
          </a:p>
          <a:p>
            <a:pPr marL="457200" indent="-457200">
              <a:buFont typeface="+mj-lt"/>
              <a:buAutoNum type="arabicPeriod"/>
            </a:pPr>
            <a:r>
              <a:rPr lang="en-ZA" dirty="0"/>
              <a:t>All three boys, Jannie, </a:t>
            </a:r>
            <a:r>
              <a:rPr lang="en-ZA" dirty="0" err="1"/>
              <a:t>Kosie</a:t>
            </a:r>
            <a:r>
              <a:rPr lang="en-ZA" dirty="0"/>
              <a:t> and Johan. </a:t>
            </a:r>
          </a:p>
          <a:p>
            <a:pPr marL="457200" indent="-457200">
              <a:buFont typeface="+mj-lt"/>
              <a:buAutoNum type="arabicPeriod"/>
            </a:pPr>
            <a:r>
              <a:rPr lang="en-ZA" dirty="0"/>
              <a:t>Susan and Johan. </a:t>
            </a:r>
          </a:p>
          <a:p>
            <a:pPr marL="457200" indent="-457200" algn="just">
              <a:buFont typeface="+mj-lt"/>
              <a:buAutoNum type="arabicPeriod"/>
            </a:pPr>
            <a:r>
              <a:rPr lang="en-ZA" dirty="0"/>
              <a:t>Jannie, Susan and Johan. </a:t>
            </a:r>
          </a:p>
        </p:txBody>
      </p:sp>
      <p:sp>
        <p:nvSpPr>
          <p:cNvPr id="4" name="Rectangle 3"/>
          <p:cNvSpPr/>
          <p:nvPr/>
        </p:nvSpPr>
        <p:spPr>
          <a:xfrm>
            <a:off x="9807678" y="537988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4</a:t>
            </a:r>
          </a:p>
        </p:txBody>
      </p:sp>
    </p:spTree>
    <p:extLst>
      <p:ext uri="{BB962C8B-B14F-4D97-AF65-F5344CB8AC3E}">
        <p14:creationId xmlns:p14="http://schemas.microsoft.com/office/powerpoint/2010/main" val="29397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dirty="0"/>
              <a:t>According to Freud's theory, resolution of the Oedipus complex entails </a:t>
            </a:r>
            <a:endParaRPr lang="en-ZA" sz="1100" dirty="0"/>
          </a:p>
        </p:txBody>
      </p:sp>
      <p:sp>
        <p:nvSpPr>
          <p:cNvPr id="3" name="Content Placeholder 2"/>
          <p:cNvSpPr>
            <a:spLocks noGrp="1"/>
          </p:cNvSpPr>
          <p:nvPr>
            <p:ph idx="1"/>
          </p:nvPr>
        </p:nvSpPr>
        <p:spPr>
          <a:xfrm>
            <a:off x="1295401" y="2556930"/>
            <a:ext cx="10001864" cy="3696385"/>
          </a:xfrm>
        </p:spPr>
        <p:txBody>
          <a:bodyPr>
            <a:normAutofit fontScale="92500" lnSpcReduction="20000"/>
          </a:bodyPr>
          <a:lstStyle/>
          <a:p>
            <a:pPr marL="0" indent="0">
              <a:buNone/>
            </a:pPr>
            <a:r>
              <a:rPr lang="en-ZA" dirty="0"/>
              <a:t>(a) coping with castration anxiety. </a:t>
            </a:r>
          </a:p>
          <a:p>
            <a:pPr marL="0" indent="0">
              <a:buNone/>
            </a:pPr>
            <a:r>
              <a:rPr lang="en-ZA" dirty="0"/>
              <a:t>(b) identifying with the same-sexed parent. </a:t>
            </a:r>
          </a:p>
          <a:p>
            <a:pPr marL="0" indent="0">
              <a:buNone/>
            </a:pPr>
            <a:r>
              <a:rPr lang="en-ZA" dirty="0"/>
              <a:t>(c) developing a social conscience. </a:t>
            </a:r>
          </a:p>
          <a:p>
            <a:pPr marL="0" indent="0">
              <a:buNone/>
            </a:pPr>
            <a:endParaRPr lang="en-ZA" u="sng" dirty="0"/>
          </a:p>
          <a:p>
            <a:pPr marL="0" indent="0">
              <a:buNone/>
            </a:pPr>
            <a:r>
              <a:rPr lang="en-ZA" u="sng" dirty="0"/>
              <a:t>The correct answer is: </a:t>
            </a:r>
          </a:p>
          <a:p>
            <a:pPr marL="0" indent="0">
              <a:buNone/>
            </a:pPr>
            <a:r>
              <a:rPr lang="en-ZA" dirty="0"/>
              <a:t>(1) All of the above </a:t>
            </a:r>
          </a:p>
          <a:p>
            <a:pPr marL="0" indent="0">
              <a:buNone/>
            </a:pPr>
            <a:r>
              <a:rPr lang="en-ZA" dirty="0"/>
              <a:t>(2) (a) &amp; (b) </a:t>
            </a:r>
          </a:p>
          <a:p>
            <a:pPr marL="0" indent="0">
              <a:buNone/>
            </a:pPr>
            <a:r>
              <a:rPr lang="en-ZA" dirty="0"/>
              <a:t>(3) (b) &amp; (c) </a:t>
            </a:r>
          </a:p>
          <a:p>
            <a:pPr marL="0" indent="0">
              <a:buNone/>
            </a:pPr>
            <a:r>
              <a:rPr lang="en-ZA" dirty="0"/>
              <a:t>(4) (b) </a:t>
            </a:r>
          </a:p>
        </p:txBody>
      </p:sp>
      <p:sp>
        <p:nvSpPr>
          <p:cNvPr id="4" name="Rectangle 3"/>
          <p:cNvSpPr/>
          <p:nvPr/>
        </p:nvSpPr>
        <p:spPr>
          <a:xfrm>
            <a:off x="9807678" y="5379885"/>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1</a:t>
            </a:r>
          </a:p>
        </p:txBody>
      </p:sp>
    </p:spTree>
    <p:extLst>
      <p:ext uri="{BB962C8B-B14F-4D97-AF65-F5344CB8AC3E}">
        <p14:creationId xmlns:p14="http://schemas.microsoft.com/office/powerpoint/2010/main" val="68096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400" dirty="0"/>
              <a:t>Which one of the following alternatives best expresses Freud's view with regard to the influence of environmental factors on the development of the individual? </a:t>
            </a:r>
            <a:endParaRPr lang="en-ZA" sz="400" dirty="0"/>
          </a:p>
        </p:txBody>
      </p:sp>
      <p:sp>
        <p:nvSpPr>
          <p:cNvPr id="3" name="Content Placeholder 2"/>
          <p:cNvSpPr>
            <a:spLocks noGrp="1"/>
          </p:cNvSpPr>
          <p:nvPr>
            <p:ph idx="1"/>
          </p:nvPr>
        </p:nvSpPr>
        <p:spPr>
          <a:xfrm>
            <a:off x="1295401" y="2556930"/>
            <a:ext cx="10001864" cy="3696385"/>
          </a:xfrm>
        </p:spPr>
        <p:txBody>
          <a:bodyPr>
            <a:normAutofit/>
          </a:bodyPr>
          <a:lstStyle/>
          <a:p>
            <a:pPr marL="457200" indent="-457200" algn="just">
              <a:buFont typeface="+mj-lt"/>
              <a:buAutoNum type="arabicPeriod"/>
            </a:pPr>
            <a:r>
              <a:rPr lang="en-ZA" dirty="0"/>
              <a:t>Freud's viewpoint is known as psychic determinism, and this means that development is mainly determined by psychic factors within the individual. </a:t>
            </a:r>
          </a:p>
          <a:p>
            <a:pPr marL="457200" indent="-457200" algn="just">
              <a:buFont typeface="+mj-lt"/>
              <a:buAutoNum type="arabicPeriod"/>
            </a:pPr>
            <a:r>
              <a:rPr lang="en-ZA" dirty="0"/>
              <a:t>Freud's viewpoint is known as biological determinism, and this means that development is mainly determined by biological factors. </a:t>
            </a:r>
          </a:p>
          <a:p>
            <a:pPr marL="457200" indent="-457200" algn="just">
              <a:buFont typeface="+mj-lt"/>
              <a:buAutoNum type="arabicPeriod"/>
            </a:pPr>
            <a:r>
              <a:rPr lang="en-ZA" dirty="0"/>
              <a:t>Environmental influences play only a minor role in determining development. </a:t>
            </a:r>
          </a:p>
          <a:p>
            <a:pPr marL="457200" indent="-457200" algn="just">
              <a:buFont typeface="+mj-lt"/>
              <a:buAutoNum type="arabicPeriod"/>
            </a:pPr>
            <a:r>
              <a:rPr lang="en-ZA" dirty="0"/>
              <a:t>Although the developmental stages are determined by biological factors, environmental factors determine how the individual will handle the problems of each stage. </a:t>
            </a:r>
          </a:p>
        </p:txBody>
      </p:sp>
      <p:sp>
        <p:nvSpPr>
          <p:cNvPr id="4" name="Rectangle 3"/>
          <p:cNvSpPr/>
          <p:nvPr/>
        </p:nvSpPr>
        <p:spPr>
          <a:xfrm>
            <a:off x="10085437" y="575733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4</a:t>
            </a:r>
          </a:p>
        </p:txBody>
      </p:sp>
    </p:spTree>
    <p:extLst>
      <p:ext uri="{BB962C8B-B14F-4D97-AF65-F5344CB8AC3E}">
        <p14:creationId xmlns:p14="http://schemas.microsoft.com/office/powerpoint/2010/main" val="208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931" y="790403"/>
            <a:ext cx="9601196" cy="1303867"/>
          </a:xfrm>
        </p:spPr>
        <p:txBody>
          <a:bodyPr>
            <a:noAutofit/>
          </a:bodyPr>
          <a:lstStyle/>
          <a:p>
            <a:pPr algn="just"/>
            <a:r>
              <a:rPr lang="en-ZA" sz="3600" dirty="0"/>
              <a:t>According to Freud, a psychically healthy person's </a:t>
            </a:r>
            <a:endParaRPr lang="en-ZA" sz="200" dirty="0"/>
          </a:p>
        </p:txBody>
      </p:sp>
      <p:sp>
        <p:nvSpPr>
          <p:cNvPr id="3" name="Content Placeholder 2"/>
          <p:cNvSpPr>
            <a:spLocks noGrp="1"/>
          </p:cNvSpPr>
          <p:nvPr>
            <p:ph idx="1"/>
          </p:nvPr>
        </p:nvSpPr>
        <p:spPr>
          <a:xfrm>
            <a:off x="1295401" y="2556930"/>
            <a:ext cx="10001864" cy="3696385"/>
          </a:xfrm>
        </p:spPr>
        <p:txBody>
          <a:bodyPr>
            <a:normAutofit/>
          </a:bodyPr>
          <a:lstStyle/>
          <a:p>
            <a:pPr marL="457200" indent="-457200">
              <a:buFont typeface="+mj-lt"/>
              <a:buAutoNum type="arabicPeriod"/>
            </a:pPr>
            <a:r>
              <a:rPr lang="en-ZA" dirty="0"/>
              <a:t>drives are satisfied before they become uncontrollable. </a:t>
            </a:r>
          </a:p>
          <a:p>
            <a:pPr marL="457200" indent="-457200">
              <a:buFont typeface="+mj-lt"/>
              <a:buAutoNum type="arabicPeriod"/>
            </a:pPr>
            <a:r>
              <a:rPr lang="en-ZA" dirty="0"/>
              <a:t>sexual drives are successfully directed towards reproduction. </a:t>
            </a:r>
          </a:p>
          <a:p>
            <a:pPr marL="457200" indent="-457200">
              <a:buFont typeface="+mj-lt"/>
              <a:buAutoNum type="arabicPeriod"/>
            </a:pPr>
            <a:r>
              <a:rPr lang="en-ZA" dirty="0"/>
              <a:t>sexual and aggressive drives are satisfied through sublimation. </a:t>
            </a:r>
          </a:p>
          <a:p>
            <a:pPr marL="457200" indent="-457200">
              <a:buFont typeface="+mj-lt"/>
              <a:buAutoNum type="arabicPeriod"/>
            </a:pPr>
            <a:r>
              <a:rPr lang="en-ZA" dirty="0"/>
              <a:t>id drives and ego wishes are usually in harmony with one another. </a:t>
            </a:r>
          </a:p>
        </p:txBody>
      </p:sp>
      <p:sp>
        <p:nvSpPr>
          <p:cNvPr id="4" name="Rectangle 3"/>
          <p:cNvSpPr/>
          <p:nvPr/>
        </p:nvSpPr>
        <p:spPr>
          <a:xfrm>
            <a:off x="10085437" y="5757330"/>
            <a:ext cx="1622322" cy="76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3</a:t>
            </a:r>
          </a:p>
        </p:txBody>
      </p:sp>
    </p:spTree>
    <p:extLst>
      <p:ext uri="{BB962C8B-B14F-4D97-AF65-F5344CB8AC3E}">
        <p14:creationId xmlns:p14="http://schemas.microsoft.com/office/powerpoint/2010/main" val="184927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740</TotalTime>
  <Words>6356</Words>
  <Application>Microsoft Office PowerPoint</Application>
  <PresentationFormat>Widescreen</PresentationFormat>
  <Paragraphs>947</Paragraphs>
  <Slides>87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Arial</vt:lpstr>
      <vt:lpstr>Calibri</vt:lpstr>
      <vt:lpstr>Garamond</vt:lpstr>
      <vt:lpstr>Organic</vt:lpstr>
      <vt:lpstr>Sigmund Freud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view that behaviour is the outcome of the interaction between the individual’s characteristics and the situation in which the behaviour occurs, refers to the viewpoint: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Last week Tuesday things went terribly wrong for Ntswaki at work. When she got home she attacked her husband and their children verbally for no apparent reason. The following day she accused them of being mean and inconsiderate. What defence mechanism was Ntswaki using according to Freud? </vt:lpstr>
      <vt:lpstr>According to Freud, one of the differences between healthy and psychologically disturbed people is in the types of defence mechanisms the two employ to cope with psychic conflicts. Compared to disturbed individuals, psychologically healthy people are more successful at employing the defence mechanisms of </vt:lpstr>
      <vt:lpstr>Margie visits a therapist about her sudden compulsion to clean everything in sight. She cleans her house twice a day and cannot relax if there is so much as an unwashed plate in sight. She tells the therapist she is a devoted Christian and enjoys a close, warm relationship with her boyfriend. Although the couple are comfortable about their decision to abstain from sexual relations until after marriage, Margie's compulsion for cleanliness and neatness is causing disunion in the relationship. According to Freud, Margie could be described as experiencing </vt:lpstr>
      <vt:lpstr>Mr Wilson is described by his colleagues and staff as a perfectionist and a shrewd businessman who has an amazing knack for saving his company vast sums of money. He is methodical, organised and meticulous. According to Freud, Mr Wilson could be described as having a/an </vt:lpstr>
      <vt:lpstr>PowerPoint Presentation</vt:lpstr>
      <vt:lpstr>According to Freud's theory, which one of the following persons has the strongest ego? </vt:lpstr>
      <vt:lpstr>According to Freudian theory, neurotic anxiety is caused by </vt:lpstr>
      <vt:lpstr>Mr Bobbit has an unconscious wish to abuse his wife physically and emotionally. He believes though that it is other men who want to abuse their wives, and this upsets him so much that he decides to do something about it. He establishes the organisation "Free women from male abuse" and campaigns against the abuse of women. According to Freud, which defence mechanisms does Mr Bobbit use? </vt:lpstr>
      <vt:lpstr>According to Freud, an artist who paints naked figures is giving vent to his sexual drives in a socially acceptable way. The type of defence mechanism relevant here is </vt:lpstr>
      <vt:lpstr>In terms of Freud's theory, a young boy handles his unacceptable sexual desire for his mother and his hostility towards his father, by means of _____ and _____. </vt:lpstr>
      <vt:lpstr>Mrs Van der Poel has four children and she brought each of them up in a different way. Which of her children do you think would possibly become fixated in a specific developmental stage? </vt:lpstr>
      <vt:lpstr>According to Freud's theory, resolution of the Oedipus complex entails </vt:lpstr>
      <vt:lpstr>Which one of the following alternatives best expresses Freud's view with regard to the influence of environmental factors on the development of the individual? </vt:lpstr>
      <vt:lpstr>According to Freud, a psychically healthy person's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Sigmund Freud</dc:title>
  <dc:creator>ken31</dc:creator>
  <cp:lastModifiedBy>Sunette Marx</cp:lastModifiedBy>
  <cp:revision>120</cp:revision>
  <cp:lastPrinted>2017-05-30T06:12:22Z</cp:lastPrinted>
  <dcterms:created xsi:type="dcterms:W3CDTF">2017-05-27T07:50:48Z</dcterms:created>
  <dcterms:modified xsi:type="dcterms:W3CDTF">2017-05-31T11:28:12Z</dcterms:modified>
</cp:coreProperties>
</file>