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2" r:id="rId2"/>
  </p:sldMasterIdLst>
  <p:notesMasterIdLst>
    <p:notesMasterId r:id="rId11"/>
  </p:notesMasterIdLst>
  <p:handoutMasterIdLst>
    <p:handoutMasterId r:id="rId12"/>
  </p:handoutMasterIdLst>
  <p:sldIdLst>
    <p:sldId id="275" r:id="rId3"/>
    <p:sldId id="277" r:id="rId4"/>
    <p:sldId id="278" r:id="rId5"/>
    <p:sldId id="279" r:id="rId6"/>
    <p:sldId id="280" r:id="rId7"/>
    <p:sldId id="281" r:id="rId8"/>
    <p:sldId id="276" r:id="rId9"/>
    <p:sldId id="273" r:id="rId10"/>
  </p:sldIdLst>
  <p:sldSz cx="9906000" cy="6858000" type="A4"/>
  <p:notesSz cx="6858000" cy="9144000"/>
  <p:defaultTextStyle>
    <a:defPPr>
      <a:defRPr lang="en-ZA"/>
    </a:defPPr>
    <a:lvl1pPr algn="l" defTabSz="457200"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8F30"/>
    <a:srgbClr val="B0764C"/>
    <a:srgbClr val="B7668C"/>
    <a:srgbClr val="FAB65B"/>
    <a:srgbClr val="C25F26"/>
    <a:srgbClr val="E68035"/>
    <a:srgbClr val="002F66"/>
    <a:srgbClr val="0089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028" autoAdjust="0"/>
  </p:normalViewPr>
  <p:slideViewPr>
    <p:cSldViewPr snapToGrid="0" snapToObjects="1">
      <p:cViewPr>
        <p:scale>
          <a:sx n="57" d="100"/>
          <a:sy n="57" d="100"/>
        </p:scale>
        <p:origin x="936"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0410880-7975-4D18-846B-5485091E2A0B}" type="datetimeFigureOut">
              <a:rPr lang="en-US"/>
              <a:pPr>
                <a:defRPr/>
              </a:pPr>
              <a:t>4/3/2018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2936619B-18B6-40B5-9B7B-ED870897A744}" type="slidenum">
              <a:rPr lang="en-ZA" altLang="en-US"/>
              <a:pPr/>
              <a:t>‹#›</a:t>
            </a:fld>
            <a:endParaRPr lang="en-ZA" altLang="en-US"/>
          </a:p>
        </p:txBody>
      </p:sp>
    </p:spTree>
    <p:extLst>
      <p:ext uri="{BB962C8B-B14F-4D97-AF65-F5344CB8AC3E}">
        <p14:creationId xmlns:p14="http://schemas.microsoft.com/office/powerpoint/2010/main" val="41171444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9A6CE474-77EE-491A-B46E-FB7E5B6D7F72}" type="datetimeFigureOut">
              <a:rPr lang="en-US"/>
              <a:pPr>
                <a:defRPr/>
              </a:pPr>
              <a:t>4/3/2018</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795335B3-0462-406D-8F16-D7E35365C77C}" type="slidenum">
              <a:rPr lang="en-ZA" altLang="en-US"/>
              <a:pPr/>
              <a:t>‹#›</a:t>
            </a:fld>
            <a:endParaRPr lang="en-ZA" altLang="en-US"/>
          </a:p>
        </p:txBody>
      </p:sp>
    </p:spTree>
    <p:extLst>
      <p:ext uri="{BB962C8B-B14F-4D97-AF65-F5344CB8AC3E}">
        <p14:creationId xmlns:p14="http://schemas.microsoft.com/office/powerpoint/2010/main" val="37897603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Welcome to the third and final part of the language effects.  I am Lungelwa Phakathi one of your English studies lecturer.</a:t>
            </a:r>
          </a:p>
          <a:p>
            <a:pPr eaLnBrk="1" hangingPunct="1">
              <a:spcBef>
                <a:spcPct val="0"/>
              </a:spcBef>
            </a:pPr>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184D30E-9F30-4F0E-A9DF-0D2B71DE0CEB}" type="slidenum">
              <a:rPr lang="en-US" altLang="en-US"/>
              <a:pPr eaLnBrk="1" hangingPunct="1">
                <a:spcBef>
                  <a:spcPct val="0"/>
                </a:spcBef>
              </a:pPr>
              <a:t>1</a:t>
            </a:fld>
            <a:endParaRPr lang="en-US" altLang="en-US"/>
          </a:p>
        </p:txBody>
      </p:sp>
    </p:spTree>
    <p:extLst>
      <p:ext uri="{BB962C8B-B14F-4D97-AF65-F5344CB8AC3E}">
        <p14:creationId xmlns:p14="http://schemas.microsoft.com/office/powerpoint/2010/main" val="751630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Reiteration as the word indicates, focuses on repetition.  Poets tend to do this often however it is a style applied in other genres, e.g. Shakespearean plays – you find the same idea being repeated in different forms within a character’s utterance, during a dialogue/monologue.  This example shows how a combination of diction through the word “calm” and poetic device in the simile, is used to repeat a certain concept, in this case, tranquility.</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9716FFC-2F59-46E7-9C63-B484F02220F6}" type="slidenum">
              <a:rPr lang="en-ZA" altLang="en-US">
                <a:latin typeface="Calibri" panose="020F0502020204030204" pitchFamily="34" charset="0"/>
              </a:rPr>
              <a:pPr eaLnBrk="1" hangingPunct="1"/>
              <a:t>2</a:t>
            </a:fld>
            <a:endParaRPr lang="en-ZA" altLang="en-US">
              <a:latin typeface="Calibri" panose="020F0502020204030204" pitchFamily="34" charset="0"/>
            </a:endParaRPr>
          </a:p>
        </p:txBody>
      </p:sp>
    </p:spTree>
    <p:extLst>
      <p:ext uri="{BB962C8B-B14F-4D97-AF65-F5344CB8AC3E}">
        <p14:creationId xmlns:p14="http://schemas.microsoft.com/office/powerpoint/2010/main" val="2030327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As mentioned here, reiteration leads to emphasis.  The peaceful atmosphere is emphasized through the repetition of related words.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5156E54-DF88-4111-AF5A-64E6B7CA704A}" type="slidenum">
              <a:rPr lang="en-ZA" altLang="en-US">
                <a:latin typeface="Calibri" panose="020F0502020204030204" pitchFamily="34" charset="0"/>
              </a:rPr>
              <a:pPr eaLnBrk="1" hangingPunct="1"/>
              <a:t>3</a:t>
            </a:fld>
            <a:endParaRPr lang="en-ZA" altLang="en-US">
              <a:latin typeface="Calibri" panose="020F0502020204030204" pitchFamily="34" charset="0"/>
            </a:endParaRPr>
          </a:p>
        </p:txBody>
      </p:sp>
    </p:spTree>
    <p:extLst>
      <p:ext uri="{BB962C8B-B14F-4D97-AF65-F5344CB8AC3E}">
        <p14:creationId xmlns:p14="http://schemas.microsoft.com/office/powerpoint/2010/main" val="50641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You should be on the lookout for diction or poetic devices that are used throughout a source that carry the thread of a certain concept.  In the first example it is tranquility.  In the second example it is unattractiveness.  When discussing these two effects, together or separately, you should quote the words/device that you are discussing.  If it is a device you need to label it, e.g. simile/irony.  Then you must expand on what the connection between these words/devices is (the common thread) as you discuss their effect.  Simply saying “personification reiterates/emphasizes”, will not get you marks.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B553C50-3BF0-4E83-A2B4-C95768A978A9}" type="slidenum">
              <a:rPr lang="en-ZA" altLang="en-US">
                <a:latin typeface="Calibri" panose="020F0502020204030204" pitchFamily="34" charset="0"/>
              </a:rPr>
              <a:pPr eaLnBrk="1" hangingPunct="1"/>
              <a:t>4</a:t>
            </a:fld>
            <a:endParaRPr lang="en-ZA" altLang="en-US">
              <a:latin typeface="Calibri" panose="020F0502020204030204" pitchFamily="34" charset="0"/>
            </a:endParaRPr>
          </a:p>
        </p:txBody>
      </p:sp>
    </p:spTree>
    <p:extLst>
      <p:ext uri="{BB962C8B-B14F-4D97-AF65-F5344CB8AC3E}">
        <p14:creationId xmlns:p14="http://schemas.microsoft.com/office/powerpoint/2010/main" val="790857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Diction is usually used to create a certain atmosphere/mood, however other devices can also be used to enhance the created atmosphere.  In this example the connection between the quoted words/phrases creates a sense of loss, which depresses and eventually leads to a melancholic atmosphere.  Note how tropes (allusion/metaphor in this case) are used to enhance the atmosphere created.</a:t>
            </a:r>
          </a:p>
          <a:p>
            <a:r>
              <a:rPr lang="en-US" altLang="en-US" smtClean="0"/>
              <a:t>You must always specify which atmosphere is created.</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637D383-B8DF-4FE5-86C8-E880CCA48B5E}" type="slidenum">
              <a:rPr lang="en-ZA" altLang="en-US">
                <a:latin typeface="Calibri" panose="020F0502020204030204" pitchFamily="34" charset="0"/>
              </a:rPr>
              <a:pPr eaLnBrk="1" hangingPunct="1"/>
              <a:t>5</a:t>
            </a:fld>
            <a:endParaRPr lang="en-ZA" altLang="en-US">
              <a:latin typeface="Calibri" panose="020F0502020204030204" pitchFamily="34" charset="0"/>
            </a:endParaRPr>
          </a:p>
        </p:txBody>
      </p:sp>
    </p:spTree>
    <p:extLst>
      <p:ext uri="{BB962C8B-B14F-4D97-AF65-F5344CB8AC3E}">
        <p14:creationId xmlns:p14="http://schemas.microsoft.com/office/powerpoint/2010/main" val="1735701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Language that creates a certain atmosphere will invariably evoke emotions.  Note how diction used in the previous example to create a melancholic atmosphere also evokes sympathy in the reader.  Through reiteration of this concept of melancholy in the paradox, the emotion evoked is intensified.</a:t>
            </a:r>
          </a:p>
          <a:p>
            <a:r>
              <a:rPr lang="en-US" altLang="en-US" smtClean="0"/>
              <a:t>Persuasive texts tend to use language that is intended to evoke emotions.  Find a speech and identify language that has been used to evoke your emotions as the reader.  This can be a game like in the previous slides, meaning that you will have to state clearly what emotion is evoked, by which words/literary devices and explain what it is in those words/devices lead to that emotion.</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DC7FF5E-7E8D-44CF-86D3-1629E822BC45}" type="slidenum">
              <a:rPr lang="en-ZA" altLang="en-US">
                <a:latin typeface="Calibri" panose="020F0502020204030204" pitchFamily="34" charset="0"/>
              </a:rPr>
              <a:pPr eaLnBrk="1" hangingPunct="1"/>
              <a:t>6</a:t>
            </a:fld>
            <a:endParaRPr lang="en-ZA" altLang="en-US">
              <a:latin typeface="Calibri" panose="020F0502020204030204" pitchFamily="34" charset="0"/>
            </a:endParaRPr>
          </a:p>
        </p:txBody>
      </p:sp>
    </p:spTree>
    <p:extLst>
      <p:ext uri="{BB962C8B-B14F-4D97-AF65-F5344CB8AC3E}">
        <p14:creationId xmlns:p14="http://schemas.microsoft.com/office/powerpoint/2010/main" val="2508592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I have placed this effect at the end because it is connected to most of the effects discussed before.  This effect is closely related to implicature.  You need to specify what idea you get from the text, as in the discussion of the given example.  Note how the pronouns used give an idea that is  linked to the patriarchal setting of the poem.</a:t>
            </a:r>
          </a:p>
          <a:p>
            <a:r>
              <a:rPr lang="en-US" altLang="en-US" smtClean="0"/>
              <a:t>Any text you analyse will have many ideas that will crop up, it is up to you to make the necessary connections and draw conclusions that you can justify in your discussion.</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D6B10C5-BA20-4057-B5CD-FB86BFE63F0E}" type="slidenum">
              <a:rPr lang="en-ZA" altLang="en-US">
                <a:latin typeface="Calibri" panose="020F0502020204030204" pitchFamily="34" charset="0"/>
              </a:rPr>
              <a:pPr eaLnBrk="1" hangingPunct="1"/>
              <a:t>7</a:t>
            </a:fld>
            <a:endParaRPr lang="en-ZA" altLang="en-US">
              <a:latin typeface="Calibri" panose="020F0502020204030204" pitchFamily="34" charset="0"/>
            </a:endParaRPr>
          </a:p>
        </p:txBody>
      </p:sp>
    </p:spTree>
    <p:extLst>
      <p:ext uri="{BB962C8B-B14F-4D97-AF65-F5344CB8AC3E}">
        <p14:creationId xmlns:p14="http://schemas.microsoft.com/office/powerpoint/2010/main" val="160424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This completes the entire presentation.  I hope by the time you get to this part, you will have had loads of fun with your families, while gaining relevant analytical skills.  Good luck with your studies.   Thank you.</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A7925F3-04FB-47C4-AFA6-55E6F1538922}" type="slidenum">
              <a:rPr lang="en-ZA" altLang="en-US">
                <a:latin typeface="Calibri" panose="020F0502020204030204" pitchFamily="34" charset="0"/>
              </a:rPr>
              <a:pPr eaLnBrk="1" hangingPunct="1"/>
              <a:t>8</a:t>
            </a:fld>
            <a:endParaRPr lang="en-ZA" altLang="en-US">
              <a:latin typeface="Calibri" panose="020F0502020204030204" pitchFamily="34" charset="0"/>
            </a:endParaRPr>
          </a:p>
        </p:txBody>
      </p:sp>
    </p:spTree>
    <p:extLst>
      <p:ext uri="{BB962C8B-B14F-4D97-AF65-F5344CB8AC3E}">
        <p14:creationId xmlns:p14="http://schemas.microsoft.com/office/powerpoint/2010/main" val="3696812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1703" y="278294"/>
            <a:ext cx="5562323" cy="2405271"/>
          </a:xfrm>
        </p:spPr>
        <p:txBody>
          <a:bodyPr anchor="t">
            <a:normAutofit/>
          </a:bodyPr>
          <a:lstStyle>
            <a:lvl1pPr algn="l">
              <a:defRPr sz="3200" b="1"/>
            </a:lvl1pPr>
          </a:lstStyle>
          <a:p>
            <a:r>
              <a:rPr lang="en-US" smtClean="0"/>
              <a:t>Click to edit Master title style</a:t>
            </a:r>
            <a:endParaRPr lang="en-US" dirty="0"/>
          </a:p>
        </p:txBody>
      </p:sp>
      <p:sp>
        <p:nvSpPr>
          <p:cNvPr id="3" name="Subtitle 2"/>
          <p:cNvSpPr>
            <a:spLocks noGrp="1"/>
          </p:cNvSpPr>
          <p:nvPr>
            <p:ph type="subTitle" idx="1"/>
          </p:nvPr>
        </p:nvSpPr>
        <p:spPr>
          <a:xfrm>
            <a:off x="311703" y="2941982"/>
            <a:ext cx="2332106" cy="2315817"/>
          </a:xfrm>
        </p:spPr>
        <p:txBody>
          <a:bodyPr rtlCol="0">
            <a:normAutofit/>
          </a:bodyPr>
          <a:lstStyle>
            <a:lvl1pPr marL="0" indent="0" algn="l" defTabSz="457200" rtl="0" eaLnBrk="1" latinLnBrk="0" hangingPunct="1">
              <a:spcBef>
                <a:spcPct val="0"/>
              </a:spcBef>
              <a:buNone/>
              <a:defRPr lang="en-US" sz="2400" b="1" kern="1200">
                <a:solidFill>
                  <a:schemeClr val="tx1">
                    <a:lumMod val="50000"/>
                    <a:lumOff val="50000"/>
                  </a:schemeClr>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002D805E-1339-4A19-B3B7-677C18CB9DA0}" type="datetimeFigureOut">
              <a:rPr lang="en-US"/>
              <a:pPr>
                <a:defRPr/>
              </a:pPr>
              <a:t>4/3/2018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2AF4D9D-1063-48AA-AACB-03447567A8F1}" type="slidenum">
              <a:rPr lang="en-ZA" altLang="en-US"/>
              <a:pPr/>
              <a:t>‹#›</a:t>
            </a:fld>
            <a:endParaRPr lang="en-ZA" altLang="en-US"/>
          </a:p>
        </p:txBody>
      </p:sp>
    </p:spTree>
    <p:extLst>
      <p:ext uri="{BB962C8B-B14F-4D97-AF65-F5344CB8AC3E}">
        <p14:creationId xmlns:p14="http://schemas.microsoft.com/office/powerpoint/2010/main" val="156137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F7442A74-8D04-47FB-9765-E32F8FFB5C5C}" type="datetimeFigureOut">
              <a:rPr lang="en-US"/>
              <a:pPr>
                <a:defRPr/>
              </a:pPr>
              <a:t>4/3/2018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66780CC-6217-411A-88A8-EBCDE8FBB0C0}" type="slidenum">
              <a:rPr lang="en-ZA" altLang="en-US"/>
              <a:pPr/>
              <a:t>‹#›</a:t>
            </a:fld>
            <a:endParaRPr lang="en-ZA" altLang="en-US"/>
          </a:p>
        </p:txBody>
      </p:sp>
    </p:spTree>
    <p:extLst>
      <p:ext uri="{BB962C8B-B14F-4D97-AF65-F5344CB8AC3E}">
        <p14:creationId xmlns:p14="http://schemas.microsoft.com/office/powerpoint/2010/main" val="2239968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tcure &amp;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521450" y="1600201"/>
            <a:ext cx="2889250" cy="4184373"/>
          </a:xfrm>
        </p:spPr>
        <p:txBody>
          <a:bodyPr>
            <a:normAutofit/>
          </a:bodyPr>
          <a:lstStyle>
            <a:lvl1pPr marL="0" indent="0">
              <a:lnSpc>
                <a:spcPct val="150000"/>
              </a:lnSpc>
              <a:buFontTx/>
              <a:buNone/>
              <a:defRPr sz="1600"/>
            </a:lvl1pPr>
            <a:lvl2pPr marL="0" indent="0">
              <a:lnSpc>
                <a:spcPct val="150000"/>
              </a:lnSpc>
              <a:buFontTx/>
              <a:buNone/>
              <a:defRPr sz="1600"/>
            </a:lvl2pPr>
            <a:lvl3pPr marL="0" indent="0">
              <a:lnSpc>
                <a:spcPct val="150000"/>
              </a:lnSpc>
              <a:buFontTx/>
              <a:buNone/>
              <a:defRPr sz="1600"/>
            </a:lvl3pPr>
            <a:lvl4pPr marL="0" indent="0">
              <a:lnSpc>
                <a:spcPct val="150000"/>
              </a:lnSpc>
              <a:buFontTx/>
              <a:buNone/>
              <a:defRPr sz="1600"/>
            </a:lvl4pPr>
            <a:lvl5pPr marL="0" indent="0">
              <a:lnSpc>
                <a:spcPct val="150000"/>
              </a:lnSpc>
              <a:buFontTx/>
              <a:buNone/>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2"/>
          <p:cNvSpPr>
            <a:spLocks noGrp="1"/>
          </p:cNvSpPr>
          <p:nvPr>
            <p:ph type="pic" idx="13"/>
          </p:nvPr>
        </p:nvSpPr>
        <p:spPr>
          <a:xfrm>
            <a:off x="495300" y="1600200"/>
            <a:ext cx="5943600" cy="4184373"/>
          </a:xfrm>
          <a:solidFill>
            <a:schemeClr val="bg1">
              <a:lumMod val="85000"/>
            </a:schemeClr>
          </a:solidFill>
        </p:spPr>
        <p:txBody>
          <a:bodyPr rtlCol="0">
            <a:normAutofit/>
          </a:bodyPr>
          <a:lstStyle>
            <a:lvl1pPr marL="0" indent="0">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5" name="Date Placeholder 3"/>
          <p:cNvSpPr>
            <a:spLocks noGrp="1"/>
          </p:cNvSpPr>
          <p:nvPr>
            <p:ph type="dt" sz="half" idx="14"/>
          </p:nvPr>
        </p:nvSpPr>
        <p:spPr/>
        <p:txBody>
          <a:bodyPr/>
          <a:lstStyle>
            <a:lvl1pPr>
              <a:defRPr/>
            </a:lvl1pPr>
          </a:lstStyle>
          <a:p>
            <a:pPr>
              <a:defRPr/>
            </a:pPr>
            <a:fld id="{A66B3153-A041-49EA-BB50-819C82C7A206}" type="datetimeFigureOut">
              <a:rPr lang="en-US"/>
              <a:pPr>
                <a:defRPr/>
              </a:pPr>
              <a:t>4/3/2018</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8" name="Slide Number Placeholder 5"/>
          <p:cNvSpPr>
            <a:spLocks noGrp="1"/>
          </p:cNvSpPr>
          <p:nvPr>
            <p:ph type="sldNum" sz="quarter" idx="16"/>
          </p:nvPr>
        </p:nvSpPr>
        <p:spPr/>
        <p:txBody>
          <a:bodyPr/>
          <a:lstStyle>
            <a:lvl1pPr>
              <a:defRPr/>
            </a:lvl1pPr>
          </a:lstStyle>
          <a:p>
            <a:fld id="{96F5FA5E-FD7B-44BB-BCFA-066BD9D0C557}" type="slidenum">
              <a:rPr lang="en-ZA" altLang="en-US"/>
              <a:pPr/>
              <a:t>‹#›</a:t>
            </a:fld>
            <a:endParaRPr lang="en-ZA" altLang="en-US"/>
          </a:p>
        </p:txBody>
      </p:sp>
    </p:spTree>
    <p:extLst>
      <p:ext uri="{BB962C8B-B14F-4D97-AF65-F5344CB8AC3E}">
        <p14:creationId xmlns:p14="http://schemas.microsoft.com/office/powerpoint/2010/main" val="1060720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amp; caption 2">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941645" y="612775"/>
            <a:ext cx="5943600" cy="4114800"/>
          </a:xfrm>
          <a:solidFill>
            <a:schemeClr val="bg1">
              <a:lumMod val="85000"/>
            </a:schemeClr>
          </a:solidFill>
        </p:spPr>
        <p:txBody>
          <a:bodyPr rtlCol="0">
            <a:normAutofit/>
          </a:bodyPr>
          <a:lstStyle>
            <a:lvl1pPr marL="0" indent="0">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941645" y="5367338"/>
            <a:ext cx="5943600" cy="59614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4536CCF-24AF-4075-9DED-68C10722B1AD}" type="datetimeFigureOut">
              <a:rPr lang="en-US"/>
              <a:pPr>
                <a:defRPr/>
              </a:pPr>
              <a:t>4/3/2018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2825951-89E6-4824-B1BA-DD12CAAB340A}" type="slidenum">
              <a:rPr lang="en-ZA" altLang="en-US"/>
              <a:pPr/>
              <a:t>‹#›</a:t>
            </a:fld>
            <a:endParaRPr lang="en-ZA" altLang="en-US"/>
          </a:p>
        </p:txBody>
      </p:sp>
    </p:spTree>
    <p:extLst>
      <p:ext uri="{BB962C8B-B14F-4D97-AF65-F5344CB8AC3E}">
        <p14:creationId xmlns:p14="http://schemas.microsoft.com/office/powerpoint/2010/main" val="1958354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4271445C-88B7-4235-99C7-96994866F8EF}" type="datetimeFigureOut">
              <a:rPr lang="en-US"/>
              <a:pPr>
                <a:defRPr/>
              </a:pPr>
              <a:t>4/3/2018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8E48C733-4646-45C6-9432-485C507DFC4E}" type="slidenum">
              <a:rPr lang="en-ZA" altLang="en-US"/>
              <a:pPr/>
              <a:t>‹#›</a:t>
            </a:fld>
            <a:endParaRPr lang="en-ZA" altLang="en-US"/>
          </a:p>
        </p:txBody>
      </p:sp>
    </p:spTree>
    <p:extLst>
      <p:ext uri="{BB962C8B-B14F-4D97-AF65-F5344CB8AC3E}">
        <p14:creationId xmlns:p14="http://schemas.microsoft.com/office/powerpoint/2010/main" val="2635534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lvl1pPr>
              <a:defRPr kumimoji="0" lang="en-US" sz="3600" b="1" i="0" u="none" strike="noStrike" kern="1200" cap="none" spc="0" normalizeH="0" baseline="0" noProof="0">
                <a:ln>
                  <a:noFill/>
                </a:ln>
                <a:solidFill>
                  <a:srgbClr val="E68F30"/>
                </a:solidFill>
                <a:effectLst/>
                <a:uLnTx/>
                <a:uFillTx/>
                <a:latin typeface="Arial" pitchFamily="34" charset="0"/>
                <a:ea typeface="+mj-ea"/>
                <a:cs typeface="Arial" pitchFamily="34" charset="0"/>
              </a:defRPr>
            </a:lvl1pPr>
          </a:lstStyle>
          <a:p>
            <a:pPr lvl="0"/>
            <a:r>
              <a:rPr lang="en-US" smtClean="0"/>
              <a:t>Click to edit Master title style</a:t>
            </a:r>
            <a:endParaRPr lang="en-US"/>
          </a:p>
        </p:txBody>
      </p:sp>
      <p:sp>
        <p:nvSpPr>
          <p:cNvPr id="3" name="Content Placeholder 2"/>
          <p:cNvSpPr>
            <a:spLocks noGrp="1"/>
          </p:cNvSpPr>
          <p:nvPr>
            <p:ph sz="half" idx="1"/>
          </p:nvPr>
        </p:nvSpPr>
        <p:spPr>
          <a:xfrm>
            <a:off x="536575" y="1600201"/>
            <a:ext cx="431372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4733" y="1600201"/>
            <a:ext cx="431596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6AAEB92-9E65-4E89-B183-10CDBE173DC0}" type="datetimeFigureOut">
              <a:rPr lang="en-US"/>
              <a:pPr>
                <a:defRPr/>
              </a:pPr>
              <a:t>4/3/2018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16A86EB-74AF-4AB4-AFE5-B44F3AEF77D2}" type="slidenum">
              <a:rPr lang="en-ZA" altLang="en-US"/>
              <a:pPr/>
              <a:t>‹#›</a:t>
            </a:fld>
            <a:endParaRPr lang="en-ZA" altLang="en-US"/>
          </a:p>
        </p:txBody>
      </p:sp>
    </p:spTree>
    <p:extLst>
      <p:ext uri="{BB962C8B-B14F-4D97-AF65-F5344CB8AC3E}">
        <p14:creationId xmlns:p14="http://schemas.microsoft.com/office/powerpoint/2010/main" val="3222833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rtlCol="0">
            <a:normAutofit/>
          </a:bodyPr>
          <a:lstStyle>
            <a:lvl1pPr>
              <a:defRPr kumimoji="0" lang="en-US" sz="3600" b="1" i="0" u="none" strike="noStrike" kern="1200" cap="none" spc="0" normalizeH="0" baseline="0" noProof="0">
                <a:ln>
                  <a:noFill/>
                </a:ln>
                <a:solidFill>
                  <a:srgbClr val="E68F30"/>
                </a:solidFill>
                <a:effectLst/>
                <a:uLnTx/>
                <a:uFillTx/>
                <a:latin typeface="Arial" pitchFamily="34" charset="0"/>
                <a:ea typeface="+mj-ea"/>
                <a:cs typeface="Arial" pitchFamily="34" charset="0"/>
              </a:defRPr>
            </a:lvl1pPr>
          </a:lstStyle>
          <a:p>
            <a:pPr lvl="0"/>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F226BE5-446B-419E-9AEE-2C6D31A34D74}" type="datetimeFigureOut">
              <a:rPr lang="en-US"/>
              <a:pPr>
                <a:defRPr/>
              </a:pPr>
              <a:t>4/3/2018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17A08F61-720A-4AE2-932E-92CAAD28C360}" type="slidenum">
              <a:rPr lang="en-ZA" altLang="en-US"/>
              <a:pPr/>
              <a:t>‹#›</a:t>
            </a:fld>
            <a:endParaRPr lang="en-ZA" altLang="en-US"/>
          </a:p>
        </p:txBody>
      </p:sp>
    </p:spTree>
    <p:extLst>
      <p:ext uri="{BB962C8B-B14F-4D97-AF65-F5344CB8AC3E}">
        <p14:creationId xmlns:p14="http://schemas.microsoft.com/office/powerpoint/2010/main" val="3851827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8D36542-133C-460F-AC85-C0B7ADC13292}" type="datetimeFigureOut">
              <a:rPr lang="en-US"/>
              <a:pPr>
                <a:defRPr/>
              </a:pPr>
              <a:t>4/3/2018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B5612338-D420-4AA5-8AC8-3E1372B6EE49}" type="slidenum">
              <a:rPr lang="en-ZA" altLang="en-US"/>
              <a:pPr/>
              <a:t>‹#›</a:t>
            </a:fld>
            <a:endParaRPr lang="en-ZA" altLang="en-US"/>
          </a:p>
        </p:txBody>
      </p:sp>
    </p:spTree>
    <p:extLst>
      <p:ext uri="{BB962C8B-B14F-4D97-AF65-F5344CB8AC3E}">
        <p14:creationId xmlns:p14="http://schemas.microsoft.com/office/powerpoint/2010/main" val="845370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4421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2" name="Picture 6" descr="Back.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931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2107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smtClean="0"/>
          </a:p>
        </p:txBody>
      </p:sp>
      <p:sp>
        <p:nvSpPr>
          <p:cNvPr id="1027" name="Text Placeholder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smtClean="0"/>
          </a:p>
        </p:txBody>
      </p:sp>
      <p:sp>
        <p:nvSpPr>
          <p:cNvPr id="4" name="Date Placeholder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0393B9C-BDEE-46C7-9183-4E0657BEC4C9}" type="datetimeFigureOut">
              <a:rPr lang="en-US"/>
              <a:pPr>
                <a:defRPr/>
              </a:pPr>
              <a:t>4/3/2018</a:t>
            </a:fld>
            <a:endParaRPr lang="en-US"/>
          </a:p>
        </p:txBody>
      </p:sp>
      <p:sp>
        <p:nvSpPr>
          <p:cNvPr id="5" name="Footer Placeholder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9C7FC963-D50E-4E24-92DD-882668ECDC0E}" type="slidenum">
              <a:rPr lang="en-ZA" altLang="en-US"/>
              <a:pPr/>
              <a:t>‹#›</a:t>
            </a:fld>
            <a:endParaRPr lang="en-ZA" altLang="en-US"/>
          </a:p>
        </p:txBody>
      </p:sp>
      <p:pic>
        <p:nvPicPr>
          <p:cNvPr id="1031" name="Picture 11" descr="Inside.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2700" y="19050"/>
            <a:ext cx="9918700"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Lst>
  <p:txStyles>
    <p:titleStyle>
      <a:lvl1pPr algn="ctr" defTabSz="457200" rtl="0" eaLnBrk="1" fontAlgn="base" hangingPunct="1">
        <a:spcBef>
          <a:spcPct val="0"/>
        </a:spcBef>
        <a:spcAft>
          <a:spcPct val="0"/>
        </a:spcAft>
        <a:defRPr sz="4400" kern="1200">
          <a:solidFill>
            <a:schemeClr val="tx1"/>
          </a:solidFill>
          <a:latin typeface="Arial" pitchFamily="34" charset="0"/>
          <a:ea typeface="+mj-ea"/>
          <a:cs typeface="Arial" pitchFamily="34" charset="0"/>
        </a:defRPr>
      </a:lvl1pPr>
      <a:lvl2pPr algn="ctr" defTabSz="457200" rtl="0" eaLnBrk="1" fontAlgn="base" hangingPunct="1">
        <a:spcBef>
          <a:spcPct val="0"/>
        </a:spcBef>
        <a:spcAft>
          <a:spcPct val="0"/>
        </a:spcAft>
        <a:defRPr sz="4400">
          <a:solidFill>
            <a:schemeClr val="tx1"/>
          </a:solidFill>
          <a:latin typeface="Arial" pitchFamily="34" charset="0"/>
          <a:cs typeface="Arial" pitchFamily="34" charset="0"/>
        </a:defRPr>
      </a:lvl2pPr>
      <a:lvl3pPr algn="ctr" defTabSz="457200" rtl="0" eaLnBrk="1" fontAlgn="base" hangingPunct="1">
        <a:spcBef>
          <a:spcPct val="0"/>
        </a:spcBef>
        <a:spcAft>
          <a:spcPct val="0"/>
        </a:spcAft>
        <a:defRPr sz="4400">
          <a:solidFill>
            <a:schemeClr val="tx1"/>
          </a:solidFill>
          <a:latin typeface="Arial" pitchFamily="34" charset="0"/>
          <a:cs typeface="Arial" pitchFamily="34" charset="0"/>
        </a:defRPr>
      </a:lvl3pPr>
      <a:lvl4pPr algn="ctr" defTabSz="457200" rtl="0" eaLnBrk="1" fontAlgn="base" hangingPunct="1">
        <a:spcBef>
          <a:spcPct val="0"/>
        </a:spcBef>
        <a:spcAft>
          <a:spcPct val="0"/>
        </a:spcAft>
        <a:defRPr sz="4400">
          <a:solidFill>
            <a:schemeClr val="tx1"/>
          </a:solidFill>
          <a:latin typeface="Arial" pitchFamily="34" charset="0"/>
          <a:cs typeface="Arial" pitchFamily="34" charset="0"/>
        </a:defRPr>
      </a:lvl4pPr>
      <a:lvl5pPr algn="ctr" defTabSz="457200" rtl="0" eaLnBrk="1" fontAlgn="base" hangingPunct="1">
        <a:spcBef>
          <a:spcPct val="0"/>
        </a:spcBef>
        <a:spcAft>
          <a:spcPct val="0"/>
        </a:spcAft>
        <a:defRPr sz="4400">
          <a:solidFill>
            <a:schemeClr val="tx1"/>
          </a:solidFill>
          <a:latin typeface="Arial" pitchFamily="34" charset="0"/>
          <a:cs typeface="Arial" pitchFamily="34" charset="0"/>
        </a:defRPr>
      </a:lvl5pPr>
      <a:lvl6pPr marL="457200" algn="ctr" defTabSz="457200" rtl="0" eaLnBrk="1" fontAlgn="base" hangingPunct="1">
        <a:spcBef>
          <a:spcPct val="0"/>
        </a:spcBef>
        <a:spcAft>
          <a:spcPct val="0"/>
        </a:spcAft>
        <a:defRPr sz="4400">
          <a:solidFill>
            <a:schemeClr val="tx1"/>
          </a:solidFill>
          <a:latin typeface="Arial" pitchFamily="34" charset="0"/>
          <a:cs typeface="Arial" pitchFamily="34" charset="0"/>
        </a:defRPr>
      </a:lvl6pPr>
      <a:lvl7pPr marL="914400" algn="ctr" defTabSz="457200" rtl="0" eaLnBrk="1" fontAlgn="base" hangingPunct="1">
        <a:spcBef>
          <a:spcPct val="0"/>
        </a:spcBef>
        <a:spcAft>
          <a:spcPct val="0"/>
        </a:spcAft>
        <a:defRPr sz="4400">
          <a:solidFill>
            <a:schemeClr val="tx1"/>
          </a:solidFill>
          <a:latin typeface="Arial" pitchFamily="34" charset="0"/>
          <a:cs typeface="Arial" pitchFamily="34" charset="0"/>
        </a:defRPr>
      </a:lvl7pPr>
      <a:lvl8pPr marL="1371600" algn="ctr" defTabSz="457200" rtl="0" eaLnBrk="1" fontAlgn="base" hangingPunct="1">
        <a:spcBef>
          <a:spcPct val="0"/>
        </a:spcBef>
        <a:spcAft>
          <a:spcPct val="0"/>
        </a:spcAft>
        <a:defRPr sz="4400">
          <a:solidFill>
            <a:schemeClr val="tx1"/>
          </a:solidFill>
          <a:latin typeface="Arial" pitchFamily="34" charset="0"/>
          <a:cs typeface="Arial" pitchFamily="34" charset="0"/>
        </a:defRPr>
      </a:lvl8pPr>
      <a:lvl9pPr marL="1828800" algn="ctr" defTabSz="457200" rtl="0" eaLnBrk="1" fontAlgn="base" hangingPunct="1">
        <a:spcBef>
          <a:spcPct val="0"/>
        </a:spcBef>
        <a:spcAft>
          <a:spcPct val="0"/>
        </a:spcAft>
        <a:defRPr sz="4400">
          <a:solidFill>
            <a:schemeClr val="tx1"/>
          </a:solidFill>
          <a:latin typeface="Arial" pitchFamily="34" charset="0"/>
          <a:cs typeface="Arial"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Arial" pitchFamily="34" charset="0"/>
          <a:ea typeface="+mn-ea"/>
          <a:cs typeface="Arial" pitchFamily="34" charset="0"/>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D194DAE-2E74-4B86-BF27-68F7C92DF6DD}" type="datetimeFigureOut">
              <a:rPr lang="en-US"/>
              <a:pPr>
                <a:defRPr/>
              </a:pPr>
              <a:t>4/3/2018</a:t>
            </a:fld>
            <a:endParaRPr lang="en-US"/>
          </a:p>
        </p:txBody>
      </p:sp>
      <p:sp>
        <p:nvSpPr>
          <p:cNvPr id="5" name="Footer Placeholder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94748FED-E7C1-4256-830A-EDDEC1031652}" type="slidenum">
              <a:rPr lang="en-ZA" altLang="en-US"/>
              <a:pPr/>
              <a:t>‹#›</a:t>
            </a:fld>
            <a:endParaRPr lang="en-ZA" altLang="en-US"/>
          </a:p>
        </p:txBody>
      </p:sp>
    </p:spTree>
  </p:cSld>
  <p:clrMap bg1="lt1" tx1="dk1" bg2="lt2" tx2="dk2" accent1="accent1" accent2="accent2" accent3="accent3" accent4="accent4" accent5="accent5" accent6="accent6" hlink="hlink" folHlink="folHlink"/>
  <p:sldLayoutIdLst>
    <p:sldLayoutId id="2147483747" r:id="rId1"/>
    <p:sldLayoutId id="2147483748" r:id="rId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8" descr="Front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929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itle 12"/>
          <p:cNvSpPr>
            <a:spLocks noGrp="1"/>
          </p:cNvSpPr>
          <p:nvPr>
            <p:ph type="ctrTitle"/>
          </p:nvPr>
        </p:nvSpPr>
        <p:spPr>
          <a:xfrm>
            <a:off x="311150" y="277813"/>
            <a:ext cx="6140450" cy="1525587"/>
          </a:xfrm>
        </p:spPr>
        <p:txBody>
          <a:bodyPr>
            <a:normAutofit fontScale="90000"/>
          </a:bodyPr>
          <a:lstStyle/>
          <a:p>
            <a:pPr eaLnBrk="1" hangingPunct="1">
              <a:defRPr/>
            </a:pPr>
            <a:r>
              <a:rPr lang="en-US" altLang="en-US" dirty="0" smtClean="0">
                <a:latin typeface="Arial" charset="0"/>
                <a:cs typeface="Arial" charset="0"/>
              </a:rPr>
              <a:t>The 7 basic effects of language</a:t>
            </a:r>
            <a:br>
              <a:rPr lang="en-US" altLang="en-US" dirty="0" smtClean="0">
                <a:latin typeface="Arial" charset="0"/>
                <a:cs typeface="Arial" charset="0"/>
              </a:rPr>
            </a:br>
            <a:r>
              <a:rPr lang="en-US" altLang="en-US" dirty="0" smtClean="0">
                <a:latin typeface="Arial" charset="0"/>
                <a:cs typeface="Arial" charset="0"/>
              </a:rPr>
              <a:t>continued</a:t>
            </a:r>
          </a:p>
        </p:txBody>
      </p:sp>
      <p:sp>
        <p:nvSpPr>
          <p:cNvPr id="15" name="Subtitle 14"/>
          <p:cNvSpPr>
            <a:spLocks noGrp="1"/>
          </p:cNvSpPr>
          <p:nvPr>
            <p:ph type="subTitle" idx="1"/>
          </p:nvPr>
        </p:nvSpPr>
        <p:spPr>
          <a:xfrm>
            <a:off x="311150" y="2941638"/>
            <a:ext cx="2332038" cy="2316162"/>
          </a:xfrm>
        </p:spPr>
        <p:txBody>
          <a:bodyPr/>
          <a:lstStyle/>
          <a:p>
            <a:pPr fontAlgn="auto">
              <a:spcAft>
                <a:spcPts val="0"/>
              </a:spcAft>
              <a:defRPr/>
            </a:pPr>
            <a:endParaRPr dirty="0" smtClean="0"/>
          </a:p>
          <a:p>
            <a:pPr fontAlgn="auto">
              <a:spcAft>
                <a:spcPts val="0"/>
              </a:spcAft>
              <a:buFont typeface="Arial"/>
              <a:buNone/>
              <a:defRPr/>
            </a:pPr>
            <a:r>
              <a:rPr dirty="0" smtClean="0"/>
              <a:t>Part 3</a:t>
            </a:r>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fld id="{6A61219B-4BB8-4DC1-9D02-26DEE35853D2}" type="datetime1">
              <a:rPr lang="zh-CN" altLang="en-US"/>
              <a:pPr>
                <a:defRPr/>
              </a:pPr>
              <a:t>2018/4/3</a:t>
            </a:fld>
            <a:endParaRPr lang="en-US" altLang="zh-CN" sz="1800">
              <a:solidFill>
                <a:schemeClr val="tx1"/>
              </a:solidFill>
            </a:endParaRPr>
          </a:p>
        </p:txBody>
      </p:sp>
      <p:sp>
        <p:nvSpPr>
          <p:cNvPr id="6147" name="Rectangle 2"/>
          <p:cNvSpPr>
            <a:spLocks noGrp="1" noChangeArrowheads="1"/>
          </p:cNvSpPr>
          <p:nvPr>
            <p:ph type="title"/>
          </p:nvPr>
        </p:nvSpPr>
        <p:spPr/>
        <p:txBody>
          <a:bodyPr/>
          <a:lstStyle/>
          <a:p>
            <a:r>
              <a:rPr lang="en-ZA" altLang="en-US" smtClean="0"/>
              <a:t>Reiterate</a:t>
            </a:r>
            <a:endParaRPr lang="en-US" altLang="en-US" smtClean="0"/>
          </a:p>
        </p:txBody>
      </p:sp>
      <p:sp>
        <p:nvSpPr>
          <p:cNvPr id="6148" name="Rectangle 3"/>
          <p:cNvSpPr>
            <a:spLocks noGrp="1" noChangeArrowheads="1"/>
          </p:cNvSpPr>
          <p:nvPr>
            <p:ph type="body" idx="1"/>
          </p:nvPr>
        </p:nvSpPr>
        <p:spPr/>
        <p:txBody>
          <a:bodyPr/>
          <a:lstStyle/>
          <a:p>
            <a:pPr>
              <a:lnSpc>
                <a:spcPct val="90000"/>
              </a:lnSpc>
            </a:pPr>
            <a:r>
              <a:rPr lang="en-ZA" altLang="en-US" sz="2800" smtClean="0"/>
              <a:t>In the poem "It Is a Beauteous Evening" by William Wordsworth, the first line already introduces the idea of tranquility through the word "calm".</a:t>
            </a:r>
          </a:p>
          <a:p>
            <a:pPr>
              <a:lnSpc>
                <a:spcPct val="90000"/>
              </a:lnSpc>
            </a:pPr>
            <a:r>
              <a:rPr lang="en-ZA" altLang="en-US" sz="2800" smtClean="0"/>
              <a:t> This tranquility is immediately repeated (reiterated) in the simile presented in the second line - "the holy time is quiet as a Nun"</a:t>
            </a:r>
          </a:p>
          <a:p>
            <a:pPr>
              <a:lnSpc>
                <a:spcPct val="90000"/>
              </a:lnSpc>
            </a:pPr>
            <a:r>
              <a:rPr lang="en-ZA" altLang="en-US" sz="2800" smtClean="0"/>
              <a:t>A Nun being a holy woman who is expected to be quiet so as to invoke inner peace that can spill over to the environment, thus making it holy and peaceful.</a:t>
            </a:r>
            <a:endParaRPr lang="en-US" altLang="en-US" sz="28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fld id="{6A61219B-4BB8-4DC1-9D02-26DEE35853D2}" type="datetime1">
              <a:rPr lang="zh-CN" altLang="en-US"/>
              <a:pPr>
                <a:defRPr/>
              </a:pPr>
              <a:t>2018/4/3</a:t>
            </a:fld>
            <a:endParaRPr lang="en-US" altLang="zh-CN" sz="1800">
              <a:solidFill>
                <a:schemeClr val="tx1"/>
              </a:solidFill>
            </a:endParaRPr>
          </a:p>
        </p:txBody>
      </p:sp>
      <p:sp>
        <p:nvSpPr>
          <p:cNvPr id="7171" name="Rectangle 2"/>
          <p:cNvSpPr>
            <a:spLocks noGrp="1" noChangeArrowheads="1"/>
          </p:cNvSpPr>
          <p:nvPr>
            <p:ph type="title"/>
          </p:nvPr>
        </p:nvSpPr>
        <p:spPr/>
        <p:txBody>
          <a:bodyPr/>
          <a:lstStyle/>
          <a:p>
            <a:r>
              <a:rPr lang="en-ZA" altLang="en-US" smtClean="0"/>
              <a:t>Emphasize</a:t>
            </a:r>
            <a:endParaRPr lang="en-US" altLang="en-US" smtClean="0"/>
          </a:p>
        </p:txBody>
      </p:sp>
      <p:sp>
        <p:nvSpPr>
          <p:cNvPr id="7172" name="Rectangle 3"/>
          <p:cNvSpPr>
            <a:spLocks noGrp="1" noChangeArrowheads="1"/>
          </p:cNvSpPr>
          <p:nvPr>
            <p:ph type="body" idx="1"/>
          </p:nvPr>
        </p:nvSpPr>
        <p:spPr/>
        <p:txBody>
          <a:bodyPr/>
          <a:lstStyle/>
          <a:p>
            <a:pPr>
              <a:lnSpc>
                <a:spcPct val="90000"/>
              </a:lnSpc>
            </a:pPr>
            <a:r>
              <a:rPr lang="en-ZA" altLang="en-US" sz="2400" smtClean="0"/>
              <a:t>This effect is closely related to the previous one (Reiteration).</a:t>
            </a:r>
          </a:p>
          <a:p>
            <a:pPr>
              <a:lnSpc>
                <a:spcPct val="90000"/>
              </a:lnSpc>
            </a:pPr>
            <a:r>
              <a:rPr lang="en-ZA" altLang="en-US" sz="2400" smtClean="0"/>
              <a:t>In most cases when one repeats something it is for the purpose of emphasis, therefore reiteration automatically leads to emphasis.</a:t>
            </a:r>
          </a:p>
          <a:p>
            <a:pPr>
              <a:lnSpc>
                <a:spcPct val="90000"/>
              </a:lnSpc>
            </a:pPr>
            <a:r>
              <a:rPr lang="en-ZA" altLang="en-US" sz="2400" smtClean="0"/>
              <a:t>In the previous discussion for Reiteration we can see how by reiterating the idea of tranquility through words like "calm"/ quiet/Nun, the simile used not only reiterates, but emphasises the peaceful atmosphere through repetition of related words.</a:t>
            </a:r>
          </a:p>
          <a:p>
            <a:pPr>
              <a:lnSpc>
                <a:spcPct val="90000"/>
              </a:lnSpc>
            </a:pPr>
            <a:r>
              <a:rPr lang="en-ZA" altLang="en-US" sz="2400" smtClean="0"/>
              <a:t>Other language features like adjectives and adverbs can also be used for emphasis.</a:t>
            </a:r>
          </a:p>
          <a:p>
            <a:pPr lvl="1">
              <a:lnSpc>
                <a:spcPct val="90000"/>
              </a:lnSpc>
            </a:pPr>
            <a:r>
              <a:rPr lang="en-ZA" altLang="en-US" sz="2000" smtClean="0"/>
              <a:t>e.g. He is very charming. (adverb)</a:t>
            </a:r>
            <a:endParaRPr lang="en-US" altLang="en-US" sz="1200" smtClean="0"/>
          </a:p>
          <a:p>
            <a:pPr lvl="1">
              <a:lnSpc>
                <a:spcPct val="90000"/>
              </a:lnSpc>
            </a:pPr>
            <a:r>
              <a:rPr lang="en-US" altLang="en-US" sz="2000" smtClean="0"/>
              <a:t>The very thought of what she did is disgusting. (adjective)</a:t>
            </a:r>
            <a:endParaRPr lang="en-ZA" altLang="en-US" sz="20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fld id="{6A61219B-4BB8-4DC1-9D02-26DEE35853D2}" type="datetime1">
              <a:rPr lang="zh-CN" altLang="en-US"/>
              <a:pPr>
                <a:defRPr/>
              </a:pPr>
              <a:t>2018/4/3</a:t>
            </a:fld>
            <a:endParaRPr lang="en-US" altLang="zh-CN" sz="1800">
              <a:solidFill>
                <a:schemeClr val="tx1"/>
              </a:solidFill>
            </a:endParaRPr>
          </a:p>
        </p:txBody>
      </p:sp>
      <p:sp>
        <p:nvSpPr>
          <p:cNvPr id="6146" name="Rectangle 2"/>
          <p:cNvSpPr>
            <a:spLocks noGrp="1" noChangeArrowheads="1"/>
          </p:cNvSpPr>
          <p:nvPr>
            <p:ph type="title"/>
          </p:nvPr>
        </p:nvSpPr>
        <p:spPr/>
        <p:txBody>
          <a:bodyPr>
            <a:normAutofit fontScale="90000"/>
          </a:bodyPr>
          <a:lstStyle/>
          <a:p>
            <a:pPr>
              <a:defRPr/>
            </a:pPr>
            <a:r>
              <a:rPr lang="en-ZA" altLang="en-US" sz="4000"/>
              <a:t>Reiteration </a:t>
            </a:r>
            <a:br>
              <a:rPr lang="en-ZA" altLang="en-US" sz="4000"/>
            </a:br>
            <a:r>
              <a:rPr lang="en-ZA" altLang="en-US" sz="4000"/>
              <a:t>and Emphasis</a:t>
            </a:r>
            <a:endParaRPr lang="en-US" altLang="en-US" sz="4000"/>
          </a:p>
        </p:txBody>
      </p:sp>
      <p:sp>
        <p:nvSpPr>
          <p:cNvPr id="8196" name="Rectangle 3"/>
          <p:cNvSpPr>
            <a:spLocks noGrp="1" noChangeArrowheads="1"/>
          </p:cNvSpPr>
          <p:nvPr>
            <p:ph type="body" idx="1"/>
          </p:nvPr>
        </p:nvSpPr>
        <p:spPr/>
        <p:txBody>
          <a:bodyPr/>
          <a:lstStyle/>
          <a:p>
            <a:pPr>
              <a:lnSpc>
                <a:spcPct val="90000"/>
              </a:lnSpc>
            </a:pPr>
            <a:r>
              <a:rPr lang="en-ZA" altLang="en-US" sz="2800" smtClean="0"/>
              <a:t>Throughout the octave of “It is a beateous Evening” this peaceful environment prevails through reiteration that is created by words like "tranquility"/"gentleness"</a:t>
            </a:r>
          </a:p>
          <a:p>
            <a:pPr>
              <a:lnSpc>
                <a:spcPct val="90000"/>
              </a:lnSpc>
            </a:pPr>
            <a:r>
              <a:rPr lang="en-ZA" altLang="en-US" sz="2800" smtClean="0"/>
              <a:t>Through the reiteration of the idea of peace, the same words quoted above emphasize this peaceful atmosphere.</a:t>
            </a:r>
          </a:p>
          <a:p>
            <a:pPr>
              <a:lnSpc>
                <a:spcPct val="90000"/>
              </a:lnSpc>
            </a:pPr>
            <a:r>
              <a:rPr lang="en-ZA" altLang="en-US" sz="2800" smtClean="0"/>
              <a:t>In "My Mistress' Eyes Are Nothing Like The Sun" Shakespeare also reiterates the idea of a plain woman by comparing her to a number of things that are  more flattering than her, thus emphasizing her  unattractiveness. </a:t>
            </a:r>
            <a:endParaRPr lang="en-US" altLang="en-US" sz="28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fld id="{6A61219B-4BB8-4DC1-9D02-26DEE35853D2}" type="datetime1">
              <a:rPr lang="zh-CN" altLang="en-US"/>
              <a:pPr>
                <a:defRPr/>
              </a:pPr>
              <a:t>2018/4/3</a:t>
            </a:fld>
            <a:endParaRPr lang="en-US" altLang="zh-CN" sz="1800">
              <a:solidFill>
                <a:schemeClr val="tx1"/>
              </a:solidFill>
            </a:endParaRPr>
          </a:p>
        </p:txBody>
      </p:sp>
      <p:sp>
        <p:nvSpPr>
          <p:cNvPr id="9219" name="Rectangle 2"/>
          <p:cNvSpPr>
            <a:spLocks noGrp="1" noChangeArrowheads="1"/>
          </p:cNvSpPr>
          <p:nvPr>
            <p:ph type="title"/>
          </p:nvPr>
        </p:nvSpPr>
        <p:spPr/>
        <p:txBody>
          <a:bodyPr/>
          <a:lstStyle/>
          <a:p>
            <a:r>
              <a:rPr lang="en-ZA" altLang="en-US" smtClean="0"/>
              <a:t>Create an atmosphere</a:t>
            </a:r>
            <a:endParaRPr lang="en-US" altLang="en-US" smtClean="0"/>
          </a:p>
        </p:txBody>
      </p:sp>
      <p:sp>
        <p:nvSpPr>
          <p:cNvPr id="9220" name="Rectangle 3"/>
          <p:cNvSpPr>
            <a:spLocks noGrp="1" noChangeArrowheads="1"/>
          </p:cNvSpPr>
          <p:nvPr>
            <p:ph type="body" idx="1"/>
          </p:nvPr>
        </p:nvSpPr>
        <p:spPr/>
        <p:txBody>
          <a:bodyPr/>
          <a:lstStyle/>
          <a:p>
            <a:pPr>
              <a:lnSpc>
                <a:spcPct val="80000"/>
              </a:lnSpc>
            </a:pPr>
            <a:r>
              <a:rPr lang="en-ZA" altLang="en-US" smtClean="0"/>
              <a:t> In the poem Remember, Christina Rosetti uses diction to create a melancholic atmosphere by using words like "gone”/ “away"/"far away"/"silent land"/"no more"</a:t>
            </a:r>
          </a:p>
          <a:p>
            <a:pPr>
              <a:lnSpc>
                <a:spcPct val="80000"/>
              </a:lnSpc>
            </a:pPr>
            <a:r>
              <a:rPr lang="en-ZA" altLang="en-US" smtClean="0"/>
              <a:t>"Gone away" is immediately linked to a sense of loss thus brings sadness that intensifies as the other quoted words/phrases are used, leading to a melancholic atmosphere especially after the allusion to death in the words "silent land", later reiterated in "no more"</a:t>
            </a:r>
            <a:endParaRPr lang="en-US" alt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fld id="{6A61219B-4BB8-4DC1-9D02-26DEE35853D2}" type="datetime1">
              <a:rPr lang="zh-CN" altLang="en-US"/>
              <a:pPr>
                <a:defRPr/>
              </a:pPr>
              <a:t>2018/4/3</a:t>
            </a:fld>
            <a:endParaRPr lang="en-US" altLang="zh-CN" sz="1800">
              <a:solidFill>
                <a:schemeClr val="tx1"/>
              </a:solidFill>
            </a:endParaRPr>
          </a:p>
        </p:txBody>
      </p:sp>
      <p:sp>
        <p:nvSpPr>
          <p:cNvPr id="10243" name="Rectangle 2"/>
          <p:cNvSpPr>
            <a:spLocks noGrp="1" noChangeArrowheads="1"/>
          </p:cNvSpPr>
          <p:nvPr>
            <p:ph type="title"/>
          </p:nvPr>
        </p:nvSpPr>
        <p:spPr/>
        <p:txBody>
          <a:bodyPr/>
          <a:lstStyle/>
          <a:p>
            <a:r>
              <a:rPr lang="en-ZA" altLang="en-US" smtClean="0"/>
              <a:t>Evoke emotions</a:t>
            </a:r>
            <a:endParaRPr lang="en-US" altLang="en-US" smtClean="0"/>
          </a:p>
        </p:txBody>
      </p:sp>
      <p:sp>
        <p:nvSpPr>
          <p:cNvPr id="10244" name="Rectangle 3"/>
          <p:cNvSpPr>
            <a:spLocks noGrp="1" noChangeArrowheads="1"/>
          </p:cNvSpPr>
          <p:nvPr>
            <p:ph type="body" idx="1"/>
          </p:nvPr>
        </p:nvSpPr>
        <p:spPr>
          <a:xfrm>
            <a:off x="495300" y="1331913"/>
            <a:ext cx="8915400" cy="4525962"/>
          </a:xfrm>
        </p:spPr>
        <p:txBody>
          <a:bodyPr/>
          <a:lstStyle/>
          <a:p>
            <a:r>
              <a:rPr lang="en-US" altLang="en-US" smtClean="0"/>
              <a:t>“Nor I half turn to go yet turning stay” (Remember: line 4)</a:t>
            </a:r>
          </a:p>
          <a:p>
            <a:pPr lvl="1"/>
            <a:r>
              <a:rPr lang="en-US" altLang="en-US" smtClean="0"/>
              <a:t>This paradox gives an image of someone reluctant to leave.  If you have read the preceding lines and noted the melancholic atmosphere created by words like “gone”/ “away”/ “silent land”/ “no more”, you will already be feeling sympathy for the speaker.  Reading the quoted line may intensify that sympathy as you realise the speaker’s reluctance to leave her loved ones.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smtClean="0"/>
              <a:t>Give an idea</a:t>
            </a:r>
          </a:p>
        </p:txBody>
      </p:sp>
      <p:sp>
        <p:nvSpPr>
          <p:cNvPr id="11267" name="Content Placeholder 2"/>
          <p:cNvSpPr>
            <a:spLocks noGrp="1"/>
          </p:cNvSpPr>
          <p:nvPr>
            <p:ph idx="1"/>
          </p:nvPr>
        </p:nvSpPr>
        <p:spPr>
          <a:xfrm>
            <a:off x="495300" y="1343025"/>
            <a:ext cx="8915400" cy="4525963"/>
          </a:xfrm>
        </p:spPr>
        <p:txBody>
          <a:bodyPr/>
          <a:lstStyle/>
          <a:p>
            <a:pPr>
              <a:buFont typeface="Arial" charset="0"/>
              <a:buChar char="•"/>
              <a:defRPr/>
            </a:pPr>
            <a:r>
              <a:rPr lang="en-US" altLang="en-US" sz="2400" dirty="0" smtClean="0">
                <a:latin typeface="Arial" charset="0"/>
                <a:cs typeface="Arial" charset="0"/>
              </a:rPr>
              <a:t>All language features give an idea.</a:t>
            </a:r>
          </a:p>
          <a:p>
            <a:pPr>
              <a:buFont typeface="Arial" charset="0"/>
              <a:buChar char="•"/>
              <a:defRPr/>
            </a:pPr>
            <a:r>
              <a:rPr lang="en-US" altLang="en-US" sz="2200" dirty="0" smtClean="0">
                <a:latin typeface="Arial" charset="0"/>
                <a:cs typeface="Arial" charset="0"/>
              </a:rPr>
              <a:t>This idea can be related to the message of the text, the setting, the atmosphere created or the emotions evoked.</a:t>
            </a:r>
          </a:p>
          <a:p>
            <a:pPr>
              <a:buFont typeface="Arial" charset="0"/>
              <a:buChar char="•"/>
              <a:defRPr/>
            </a:pPr>
            <a:r>
              <a:rPr lang="en-US" altLang="en-US" sz="2200" dirty="0" smtClean="0">
                <a:latin typeface="Arial" charset="0"/>
                <a:cs typeface="Arial" charset="0"/>
              </a:rPr>
              <a:t>Images created by language can also give you a certain idea.</a:t>
            </a:r>
          </a:p>
          <a:p>
            <a:pPr lvl="1">
              <a:buFont typeface="Arial" charset="0"/>
              <a:buChar char="–"/>
              <a:defRPr/>
            </a:pPr>
            <a:r>
              <a:rPr lang="en-US" altLang="en-US" sz="2000" dirty="0">
                <a:latin typeface="Arial" charset="0"/>
                <a:cs typeface="Arial" charset="0"/>
              </a:rPr>
              <a:t>e</a:t>
            </a:r>
            <a:r>
              <a:rPr lang="en-US" altLang="en-US" sz="2000" dirty="0" smtClean="0">
                <a:latin typeface="Arial" charset="0"/>
                <a:cs typeface="Arial" charset="0"/>
              </a:rPr>
              <a:t>.g. “remember me when no more day by day/ you tell me of our future that you planned” (Remember: lines 5 &amp; 6)</a:t>
            </a:r>
          </a:p>
          <a:p>
            <a:pPr marL="0" indent="0">
              <a:buFont typeface="Arial" charset="0"/>
              <a:buNone/>
              <a:defRPr/>
            </a:pPr>
            <a:r>
              <a:rPr lang="en-US" altLang="en-US" sz="2000" dirty="0" smtClean="0">
                <a:latin typeface="Arial" charset="0"/>
                <a:cs typeface="Arial" charset="0"/>
              </a:rPr>
              <a:t>- The pronouns “you” and “our” give an idea that the speaker’s partner controls the relationship since </a:t>
            </a:r>
            <a:r>
              <a:rPr lang="en-US" altLang="en-US" sz="2000" u="sng" dirty="0" smtClean="0">
                <a:latin typeface="Arial" charset="0"/>
                <a:cs typeface="Arial" charset="0"/>
              </a:rPr>
              <a:t>their future </a:t>
            </a:r>
            <a:r>
              <a:rPr lang="en-US" altLang="en-US" sz="2000" dirty="0" smtClean="0">
                <a:latin typeface="Arial" charset="0"/>
                <a:cs typeface="Arial" charset="0"/>
              </a:rPr>
              <a:t>is planned </a:t>
            </a:r>
            <a:r>
              <a:rPr lang="en-US" altLang="en-US" sz="2000" u="sng" dirty="0" smtClean="0">
                <a:latin typeface="Arial" charset="0"/>
                <a:cs typeface="Arial" charset="0"/>
              </a:rPr>
              <a:t>by him </a:t>
            </a:r>
            <a:r>
              <a:rPr lang="en-US" altLang="en-US" sz="2000" dirty="0" smtClean="0">
                <a:latin typeface="Arial" charset="0"/>
                <a:cs typeface="Arial" charset="0"/>
              </a:rPr>
              <a:t>and he tells her </a:t>
            </a:r>
            <a:r>
              <a:rPr lang="en-US" altLang="en-US" sz="2000" u="sng" dirty="0" smtClean="0">
                <a:latin typeface="Arial" charset="0"/>
                <a:cs typeface="Arial" charset="0"/>
              </a:rPr>
              <a:t>instead of them discussing</a:t>
            </a:r>
            <a:r>
              <a:rPr lang="en-US" altLang="en-US" sz="2000" dirty="0" smtClean="0">
                <a:latin typeface="Arial" charset="0"/>
                <a:cs typeface="Arial" charset="0"/>
              </a:rPr>
              <a:t>.</a:t>
            </a:r>
          </a:p>
          <a:p>
            <a:pPr marL="0" indent="0">
              <a:buFont typeface="Arial" charset="0"/>
              <a:buNone/>
              <a:defRPr/>
            </a:pPr>
            <a:r>
              <a:rPr lang="en-US" altLang="en-US" sz="2000" dirty="0" smtClean="0">
                <a:latin typeface="Arial" charset="0"/>
                <a:cs typeface="Arial" charset="0"/>
              </a:rPr>
              <a:t>- “no more day by day” gives an idea (implies) that they will no longer be together daily.  This supports the earlier allusion to death when the phrase “silent land” was used.  Connecting the two ideas leads to the conclusion that one of the partners is about to die and asks to be remembered.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descr="F:\DEPT\CCMWS\DESIGN TEAM\Presentations\_Templates\_new templates 2012\CLAW ppt template\images\thankyou.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3188" y="2517775"/>
            <a:ext cx="4619625"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7+effects+part+three</Template>
  <TotalTime>0</TotalTime>
  <Words>1246</Words>
  <Application>Microsoft Office PowerPoint</Application>
  <PresentationFormat>A4 Paper (210x297 mm)</PresentationFormat>
  <Paragraphs>55</Paragraphs>
  <Slides>8</Slides>
  <Notes>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8</vt:i4>
      </vt:variant>
    </vt:vector>
  </HeadingPairs>
  <TitlesOfParts>
    <vt:vector size="13" baseType="lpstr">
      <vt:lpstr>Arial</vt:lpstr>
      <vt:lpstr>Calibri</vt:lpstr>
      <vt:lpstr>SimSun</vt:lpstr>
      <vt:lpstr>Office Theme</vt:lpstr>
      <vt:lpstr>Custom Design</vt:lpstr>
      <vt:lpstr>The 7 basic effects of language continued</vt:lpstr>
      <vt:lpstr>Reiterate</vt:lpstr>
      <vt:lpstr>Emphasize</vt:lpstr>
      <vt:lpstr>Reiteration  and Emphasis</vt:lpstr>
      <vt:lpstr>Create an atmosphere</vt:lpstr>
      <vt:lpstr>Evoke emotions</vt:lpstr>
      <vt:lpstr>Give an idea</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7 basic effects of language continued</dc:title>
  <dc:creator>Micaela Williams</dc:creator>
  <cp:lastModifiedBy>Micaela Williams</cp:lastModifiedBy>
  <cp:revision>1</cp:revision>
  <dcterms:created xsi:type="dcterms:W3CDTF">2018-04-03T10:43:21Z</dcterms:created>
  <dcterms:modified xsi:type="dcterms:W3CDTF">2018-04-03T10:43:53Z</dcterms:modified>
</cp:coreProperties>
</file>