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23"/>
  </p:notesMasterIdLst>
  <p:sldIdLst>
    <p:sldId id="257" r:id="rId3"/>
    <p:sldId id="265" r:id="rId4"/>
    <p:sldId id="258" r:id="rId5"/>
    <p:sldId id="278" r:id="rId6"/>
    <p:sldId id="261" r:id="rId7"/>
    <p:sldId id="262" r:id="rId8"/>
    <p:sldId id="264" r:id="rId9"/>
    <p:sldId id="266" r:id="rId10"/>
    <p:sldId id="267" r:id="rId11"/>
    <p:sldId id="279" r:id="rId12"/>
    <p:sldId id="270" r:id="rId13"/>
    <p:sldId id="271" r:id="rId14"/>
    <p:sldId id="268" r:id="rId15"/>
    <p:sldId id="269" r:id="rId16"/>
    <p:sldId id="272" r:id="rId17"/>
    <p:sldId id="273" r:id="rId18"/>
    <p:sldId id="274" r:id="rId19"/>
    <p:sldId id="275" r:id="rId20"/>
    <p:sldId id="276"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5" autoAdjust="0"/>
    <p:restoredTop sz="94660"/>
  </p:normalViewPr>
  <p:slideViewPr>
    <p:cSldViewPr snapToGrid="0">
      <p:cViewPr varScale="1">
        <p:scale>
          <a:sx n="110" d="100"/>
          <a:sy n="110" d="100"/>
        </p:scale>
        <p:origin x="46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724610-85EF-43FD-8CDD-86EFEF12A61B}" type="datetimeFigureOut">
              <a:rPr lang="en-US" smtClean="0"/>
              <a:t>2018/05/10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B56AA8-F114-4296-8F76-8580D5915BC8}" type="slidenum">
              <a:rPr lang="en-US" smtClean="0"/>
              <a:t>‹#›</a:t>
            </a:fld>
            <a:endParaRPr lang="en-US"/>
          </a:p>
        </p:txBody>
      </p:sp>
    </p:spTree>
    <p:extLst>
      <p:ext uri="{BB962C8B-B14F-4D97-AF65-F5344CB8AC3E}">
        <p14:creationId xmlns:p14="http://schemas.microsoft.com/office/powerpoint/2010/main" val="1016462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48A03BE-3BE0-4A2A-AC0D-D38C4D3260A3}" type="slidenum">
              <a:rPr lang="en-US" altLang="en-US">
                <a:solidFill>
                  <a:prstClr val="black"/>
                </a:solidFill>
              </a:rPr>
              <a:pPr>
                <a:spcBef>
                  <a:spcPct val="0"/>
                </a:spcBef>
              </a:pPr>
              <a:t>1</a:t>
            </a:fld>
            <a:endParaRPr lang="en-US" altLang="en-US">
              <a:solidFill>
                <a:prstClr val="black"/>
              </a:solidFill>
            </a:endParaRPr>
          </a:p>
        </p:txBody>
      </p:sp>
    </p:spTree>
    <p:extLst>
      <p:ext uri="{BB962C8B-B14F-4D97-AF65-F5344CB8AC3E}">
        <p14:creationId xmlns:p14="http://schemas.microsoft.com/office/powerpoint/2010/main" val="561440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Two</a:t>
            </a:r>
            <a:r>
              <a:rPr lang="en-US" baseline="0" dirty="0" smtClean="0"/>
              <a:t> essays</a:t>
            </a:r>
          </a:p>
          <a:p>
            <a:r>
              <a:rPr lang="en-US" baseline="0" dirty="0" smtClean="0"/>
              <a:t>2 hours means one hour per essay – manage your time properly and as you practise, keep this in mind.</a:t>
            </a:r>
            <a:endParaRPr lang="en-US" dirty="0"/>
          </a:p>
        </p:txBody>
      </p:sp>
      <p:sp>
        <p:nvSpPr>
          <p:cNvPr id="4" name="Slide Number Placeholder 3"/>
          <p:cNvSpPr>
            <a:spLocks noGrp="1"/>
          </p:cNvSpPr>
          <p:nvPr>
            <p:ph type="sldNum" sz="quarter" idx="10"/>
          </p:nvPr>
        </p:nvSpPr>
        <p:spPr/>
        <p:txBody>
          <a:bodyPr/>
          <a:lstStyle/>
          <a:p>
            <a:fld id="{D8B56AA8-F114-4296-8F76-8580D5915BC8}" type="slidenum">
              <a:rPr lang="en-US" smtClean="0"/>
              <a:t>3</a:t>
            </a:fld>
            <a:endParaRPr lang="en-US"/>
          </a:p>
        </p:txBody>
      </p:sp>
    </p:spTree>
    <p:extLst>
      <p:ext uri="{BB962C8B-B14F-4D97-AF65-F5344CB8AC3E}">
        <p14:creationId xmlns:p14="http://schemas.microsoft.com/office/powerpoint/2010/main" val="2471361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reading this, switch</a:t>
            </a:r>
            <a:r>
              <a:rPr lang="en-US" baseline="0" dirty="0" smtClean="0"/>
              <a:t> to the source – can use the 2604 speech or maybe go back to the Barack Obama speech</a:t>
            </a:r>
            <a:endParaRPr lang="en-US" dirty="0"/>
          </a:p>
        </p:txBody>
      </p:sp>
      <p:sp>
        <p:nvSpPr>
          <p:cNvPr id="4" name="Slide Number Placeholder 3"/>
          <p:cNvSpPr>
            <a:spLocks noGrp="1"/>
          </p:cNvSpPr>
          <p:nvPr>
            <p:ph type="sldNum" sz="quarter" idx="10"/>
          </p:nvPr>
        </p:nvSpPr>
        <p:spPr/>
        <p:txBody>
          <a:bodyPr/>
          <a:lstStyle/>
          <a:p>
            <a:fld id="{D8B56AA8-F114-4296-8F76-8580D5915BC8}" type="slidenum">
              <a:rPr lang="en-US" smtClean="0"/>
              <a:t>5</a:t>
            </a:fld>
            <a:endParaRPr lang="en-US"/>
          </a:p>
        </p:txBody>
      </p:sp>
    </p:spTree>
    <p:extLst>
      <p:ext uri="{BB962C8B-B14F-4D97-AF65-F5344CB8AC3E}">
        <p14:creationId xmlns:p14="http://schemas.microsoft.com/office/powerpoint/2010/main" val="3450299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out the importance of being aware of this on a daily basis.</a:t>
            </a:r>
            <a:endParaRPr lang="en-US" dirty="0"/>
          </a:p>
        </p:txBody>
      </p:sp>
      <p:sp>
        <p:nvSpPr>
          <p:cNvPr id="4" name="Slide Number Placeholder 3"/>
          <p:cNvSpPr>
            <a:spLocks noGrp="1"/>
          </p:cNvSpPr>
          <p:nvPr>
            <p:ph type="sldNum" sz="quarter" idx="10"/>
          </p:nvPr>
        </p:nvSpPr>
        <p:spPr/>
        <p:txBody>
          <a:bodyPr/>
          <a:lstStyle/>
          <a:p>
            <a:fld id="{D8B56AA8-F114-4296-8F76-8580D5915BC8}" type="slidenum">
              <a:rPr lang="en-US" smtClean="0"/>
              <a:t>7</a:t>
            </a:fld>
            <a:endParaRPr lang="en-US"/>
          </a:p>
        </p:txBody>
      </p:sp>
    </p:spTree>
    <p:extLst>
      <p:ext uri="{BB962C8B-B14F-4D97-AF65-F5344CB8AC3E}">
        <p14:creationId xmlns:p14="http://schemas.microsoft.com/office/powerpoint/2010/main" val="3152995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the importance of specifying the three dimensions</a:t>
            </a:r>
            <a:r>
              <a:rPr lang="en-US" baseline="0" dirty="0" smtClean="0"/>
              <a:t> from the onset and then structuring the paragraphs accordingly, e.g. </a:t>
            </a:r>
            <a:endParaRPr lang="en-US" dirty="0"/>
          </a:p>
        </p:txBody>
      </p:sp>
      <p:sp>
        <p:nvSpPr>
          <p:cNvPr id="4" name="Slide Number Placeholder 3"/>
          <p:cNvSpPr>
            <a:spLocks noGrp="1"/>
          </p:cNvSpPr>
          <p:nvPr>
            <p:ph type="sldNum" sz="quarter" idx="10"/>
          </p:nvPr>
        </p:nvSpPr>
        <p:spPr/>
        <p:txBody>
          <a:bodyPr/>
          <a:lstStyle/>
          <a:p>
            <a:fld id="{D8B56AA8-F114-4296-8F76-8580D5915BC8}" type="slidenum">
              <a:rPr lang="en-US" smtClean="0"/>
              <a:t>9</a:t>
            </a:fld>
            <a:endParaRPr lang="en-US"/>
          </a:p>
        </p:txBody>
      </p:sp>
    </p:spTree>
    <p:extLst>
      <p:ext uri="{BB962C8B-B14F-4D97-AF65-F5344CB8AC3E}">
        <p14:creationId xmlns:p14="http://schemas.microsoft.com/office/powerpoint/2010/main" val="753774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not provided – this is just a sample.</a:t>
            </a:r>
            <a:endParaRPr lang="en-US" dirty="0"/>
          </a:p>
        </p:txBody>
      </p:sp>
      <p:sp>
        <p:nvSpPr>
          <p:cNvPr id="4" name="Slide Number Placeholder 3"/>
          <p:cNvSpPr>
            <a:spLocks noGrp="1"/>
          </p:cNvSpPr>
          <p:nvPr>
            <p:ph type="sldNum" sz="quarter" idx="10"/>
          </p:nvPr>
        </p:nvSpPr>
        <p:spPr/>
        <p:txBody>
          <a:bodyPr/>
          <a:lstStyle/>
          <a:p>
            <a:fld id="{D8B56AA8-F114-4296-8F76-8580D5915BC8}" type="slidenum">
              <a:rPr lang="en-US" smtClean="0"/>
              <a:t>12</a:t>
            </a:fld>
            <a:endParaRPr lang="en-US"/>
          </a:p>
        </p:txBody>
      </p:sp>
    </p:spTree>
    <p:extLst>
      <p:ext uri="{BB962C8B-B14F-4D97-AF65-F5344CB8AC3E}">
        <p14:creationId xmlns:p14="http://schemas.microsoft.com/office/powerpoint/2010/main" val="1640381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show</a:t>
            </a:r>
            <a:r>
              <a:rPr lang="en-US" baseline="0" dirty="0" smtClean="0"/>
              <a:t> how to formulate an introduction from the question and moving to organise paragraphs according to the key analysis points</a:t>
            </a:r>
            <a:endParaRPr lang="en-US" dirty="0"/>
          </a:p>
        </p:txBody>
      </p:sp>
      <p:sp>
        <p:nvSpPr>
          <p:cNvPr id="4" name="Slide Number Placeholder 3"/>
          <p:cNvSpPr>
            <a:spLocks noGrp="1"/>
          </p:cNvSpPr>
          <p:nvPr>
            <p:ph type="sldNum" sz="quarter" idx="10"/>
          </p:nvPr>
        </p:nvSpPr>
        <p:spPr/>
        <p:txBody>
          <a:bodyPr/>
          <a:lstStyle/>
          <a:p>
            <a:fld id="{D8B56AA8-F114-4296-8F76-8580D5915BC8}" type="slidenum">
              <a:rPr lang="en-US" smtClean="0"/>
              <a:t>13</a:t>
            </a:fld>
            <a:endParaRPr lang="en-US"/>
          </a:p>
        </p:txBody>
      </p:sp>
    </p:spTree>
    <p:extLst>
      <p:ext uri="{BB962C8B-B14F-4D97-AF65-F5344CB8AC3E}">
        <p14:creationId xmlns:p14="http://schemas.microsoft.com/office/powerpoint/2010/main" val="61709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this point students should be able to structure an introduction using the given question and map the essay. Invite them to write this and post it, you will respond to each after the session (You can pick one for</a:t>
            </a:r>
            <a:r>
              <a:rPr lang="en-US" baseline="0" dirty="0" smtClean="0"/>
              <a:t> sharing with the class.</a:t>
            </a:r>
            <a:endParaRPr lang="en-US" dirty="0"/>
          </a:p>
        </p:txBody>
      </p:sp>
      <p:sp>
        <p:nvSpPr>
          <p:cNvPr id="4" name="Slide Number Placeholder 3"/>
          <p:cNvSpPr>
            <a:spLocks noGrp="1"/>
          </p:cNvSpPr>
          <p:nvPr>
            <p:ph type="sldNum" sz="quarter" idx="10"/>
          </p:nvPr>
        </p:nvSpPr>
        <p:spPr/>
        <p:txBody>
          <a:bodyPr/>
          <a:lstStyle/>
          <a:p>
            <a:fld id="{D8B56AA8-F114-4296-8F76-8580D5915BC8}" type="slidenum">
              <a:rPr lang="en-US" smtClean="0"/>
              <a:t>15</a:t>
            </a:fld>
            <a:endParaRPr lang="en-US"/>
          </a:p>
        </p:txBody>
      </p:sp>
    </p:spTree>
    <p:extLst>
      <p:ext uri="{BB962C8B-B14F-4D97-AF65-F5344CB8AC3E}">
        <p14:creationId xmlns:p14="http://schemas.microsoft.com/office/powerpoint/2010/main" val="3378978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how the steps are applicable to the other genres as well</a:t>
            </a:r>
            <a:endParaRPr lang="en-US" dirty="0"/>
          </a:p>
        </p:txBody>
      </p:sp>
      <p:sp>
        <p:nvSpPr>
          <p:cNvPr id="4" name="Slide Number Placeholder 3"/>
          <p:cNvSpPr>
            <a:spLocks noGrp="1"/>
          </p:cNvSpPr>
          <p:nvPr>
            <p:ph type="sldNum" sz="quarter" idx="10"/>
          </p:nvPr>
        </p:nvSpPr>
        <p:spPr/>
        <p:txBody>
          <a:bodyPr/>
          <a:lstStyle/>
          <a:p>
            <a:fld id="{D8B56AA8-F114-4296-8F76-8580D5915BC8}" type="slidenum">
              <a:rPr lang="en-US" smtClean="0"/>
              <a:t>18</a:t>
            </a:fld>
            <a:endParaRPr lang="en-US"/>
          </a:p>
        </p:txBody>
      </p:sp>
    </p:spTree>
    <p:extLst>
      <p:ext uri="{BB962C8B-B14F-4D97-AF65-F5344CB8AC3E}">
        <p14:creationId xmlns:p14="http://schemas.microsoft.com/office/powerpoint/2010/main" val="3900134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paragraph begins with an</a:t>
            </a:r>
            <a:r>
              <a:rPr lang="en-US" baseline="0" dirty="0" smtClean="0"/>
              <a:t> analysis of their relationship then lapses into a narration. Fruit salad</a:t>
            </a:r>
            <a:endParaRPr lang="en-US" dirty="0"/>
          </a:p>
        </p:txBody>
      </p:sp>
      <p:sp>
        <p:nvSpPr>
          <p:cNvPr id="4" name="Slide Number Placeholder 3"/>
          <p:cNvSpPr>
            <a:spLocks noGrp="1"/>
          </p:cNvSpPr>
          <p:nvPr>
            <p:ph type="sldNum" sz="quarter" idx="10"/>
          </p:nvPr>
        </p:nvSpPr>
        <p:spPr/>
        <p:txBody>
          <a:bodyPr/>
          <a:lstStyle/>
          <a:p>
            <a:fld id="{D8B56AA8-F114-4296-8F76-8580D5915BC8}" type="slidenum">
              <a:rPr lang="en-US" smtClean="0"/>
              <a:t>19</a:t>
            </a:fld>
            <a:endParaRPr lang="en-US"/>
          </a:p>
        </p:txBody>
      </p:sp>
    </p:spTree>
    <p:extLst>
      <p:ext uri="{BB962C8B-B14F-4D97-AF65-F5344CB8AC3E}">
        <p14:creationId xmlns:p14="http://schemas.microsoft.com/office/powerpoint/2010/main" val="705318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come to the end of the first effect.</a:t>
            </a:r>
            <a:r>
              <a:rPr lang="en-US" baseline="0" dirty="0" smtClean="0"/>
              <a:t>  I hope you will enrich your learning by playing the “learning games”  discussed here with your families, friends or colleagues.  The next effect will be discussed in the next video podcast.  Thank you.</a:t>
            </a:r>
            <a:endParaRPr lang="en-US" dirty="0"/>
          </a:p>
        </p:txBody>
      </p:sp>
      <p:sp>
        <p:nvSpPr>
          <p:cNvPr id="4" name="Slide Number Placeholder 3"/>
          <p:cNvSpPr>
            <a:spLocks noGrp="1"/>
          </p:cNvSpPr>
          <p:nvPr>
            <p:ph type="sldNum" sz="quarter" idx="10"/>
          </p:nvPr>
        </p:nvSpPr>
        <p:spPr/>
        <p:txBody>
          <a:bodyPr/>
          <a:lstStyle/>
          <a:p>
            <a:pPr defTabSz="457200">
              <a:defRPr/>
            </a:pPr>
            <a:fld id="{896BEED6-C355-47C9-B317-71506206FD3E}" type="slidenum">
              <a:rPr lang="en-US" smtClean="0">
                <a:solidFill>
                  <a:prstClr val="black"/>
                </a:solidFill>
              </a:rPr>
              <a:pPr defTabSz="457200">
                <a:defRPr/>
              </a:pPr>
              <a:t>20</a:t>
            </a:fld>
            <a:endParaRPr lang="en-US">
              <a:solidFill>
                <a:prstClr val="black"/>
              </a:solidFill>
            </a:endParaRPr>
          </a:p>
        </p:txBody>
      </p:sp>
    </p:spTree>
    <p:extLst>
      <p:ext uri="{BB962C8B-B14F-4D97-AF65-F5344CB8AC3E}">
        <p14:creationId xmlns:p14="http://schemas.microsoft.com/office/powerpoint/2010/main" val="858172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3635" y="278295"/>
            <a:ext cx="6845936" cy="2405271"/>
          </a:xfrm>
        </p:spPr>
        <p:txBody>
          <a:bodyPr anchor="t">
            <a:normAutofit/>
          </a:bodyPr>
          <a:lstStyle>
            <a:lvl1pPr algn="l">
              <a:defRPr sz="3200" b="1"/>
            </a:lvl1pPr>
          </a:lstStyle>
          <a:p>
            <a:r>
              <a:rPr lang="en-US" dirty="0" smtClean="0"/>
              <a:t>Click to edit Master title style</a:t>
            </a:r>
            <a:endParaRPr lang="en-US" dirty="0"/>
          </a:p>
        </p:txBody>
      </p:sp>
      <p:sp>
        <p:nvSpPr>
          <p:cNvPr id="3" name="Subtitle 2"/>
          <p:cNvSpPr>
            <a:spLocks noGrp="1"/>
          </p:cNvSpPr>
          <p:nvPr>
            <p:ph type="subTitle" idx="1"/>
          </p:nvPr>
        </p:nvSpPr>
        <p:spPr>
          <a:xfrm>
            <a:off x="383635" y="2941983"/>
            <a:ext cx="2870284" cy="2315817"/>
          </a:xfrm>
        </p:spPr>
        <p:txBody>
          <a:bodyPr rtlCol="0">
            <a:normAutofit/>
          </a:bodyPr>
          <a:lstStyle>
            <a:lvl1pPr marL="0" indent="0" algn="l" defTabSz="457200" rtl="0" eaLnBrk="1" latinLnBrk="0" hangingPunct="1">
              <a:spcBef>
                <a:spcPct val="0"/>
              </a:spcBef>
              <a:buNone/>
              <a:defRPr lang="en-US" sz="2400" b="1" kern="1200">
                <a:solidFill>
                  <a:schemeClr val="tx1">
                    <a:lumMod val="50000"/>
                    <a:lumOff val="50000"/>
                  </a:schemeClr>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741C3FC3-95FD-4AA8-A998-68956A4DDE9B}" type="datetimeFigureOut">
              <a:rPr lang="en-US">
                <a:solidFill>
                  <a:prstClr val="black">
                    <a:tint val="75000"/>
                  </a:prstClr>
                </a:solidFill>
              </a:rPr>
              <a:pPr>
                <a:defRPr/>
              </a:pPr>
              <a:t>2018/05/10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095A604-D790-4FB1-9BD1-EBBF02065C19}" type="slidenum">
              <a:rPr lang="en-US" altLang="en-US"/>
              <a:pPr>
                <a:defRPr/>
              </a:pPr>
              <a:t>‹#›</a:t>
            </a:fld>
            <a:endParaRPr lang="en-US" altLang="en-US"/>
          </a:p>
        </p:txBody>
      </p:sp>
    </p:spTree>
    <p:extLst>
      <p:ext uri="{BB962C8B-B14F-4D97-AF65-F5344CB8AC3E}">
        <p14:creationId xmlns:p14="http://schemas.microsoft.com/office/powerpoint/2010/main" val="262689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E68F3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CED621F-A05B-4783-B527-35B39C64B3D1}" type="datetimeFigureOut">
              <a:rPr lang="en-US">
                <a:solidFill>
                  <a:prstClr val="black">
                    <a:tint val="75000"/>
                  </a:prstClr>
                </a:solidFill>
              </a:rPr>
              <a:pPr>
                <a:defRPr/>
              </a:pPr>
              <a:t>2018/05/10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99C9876-CEF7-4DEC-B8A6-EF314F61E3B4}" type="slidenum">
              <a:rPr lang="en-US" altLang="en-US"/>
              <a:pPr>
                <a:defRPr/>
              </a:pPr>
              <a:t>‹#›</a:t>
            </a:fld>
            <a:endParaRPr lang="en-US" altLang="en-US"/>
          </a:p>
        </p:txBody>
      </p:sp>
    </p:spTree>
    <p:extLst>
      <p:ext uri="{BB962C8B-B14F-4D97-AF65-F5344CB8AC3E}">
        <p14:creationId xmlns:p14="http://schemas.microsoft.com/office/powerpoint/2010/main" val="3835045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tcure &amp;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E68F3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8026400" y="1600202"/>
            <a:ext cx="3556000" cy="4184373"/>
          </a:xfrm>
        </p:spPr>
        <p:txBody>
          <a:bodyPr>
            <a:normAutofit/>
          </a:bodyPr>
          <a:lstStyle>
            <a:lvl1pPr marL="0" indent="0">
              <a:lnSpc>
                <a:spcPct val="150000"/>
              </a:lnSpc>
              <a:buFontTx/>
              <a:buNone/>
              <a:defRPr sz="1600"/>
            </a:lvl1pPr>
            <a:lvl2pPr marL="0" indent="0">
              <a:lnSpc>
                <a:spcPct val="150000"/>
              </a:lnSpc>
              <a:buFontTx/>
              <a:buNone/>
              <a:defRPr sz="1600"/>
            </a:lvl2pPr>
            <a:lvl3pPr marL="0" indent="0">
              <a:lnSpc>
                <a:spcPct val="150000"/>
              </a:lnSpc>
              <a:buFontTx/>
              <a:buNone/>
              <a:defRPr sz="1600"/>
            </a:lvl3pPr>
            <a:lvl4pPr marL="0" indent="0">
              <a:lnSpc>
                <a:spcPct val="150000"/>
              </a:lnSpc>
              <a:buFontTx/>
              <a:buNone/>
              <a:defRPr sz="1600"/>
            </a:lvl4pPr>
            <a:lvl5pPr marL="0" indent="0">
              <a:lnSpc>
                <a:spcPct val="150000"/>
              </a:lnSpc>
              <a:buFontTx/>
              <a:buNone/>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Picture Placeholder 2"/>
          <p:cNvSpPr>
            <a:spLocks noGrp="1"/>
          </p:cNvSpPr>
          <p:nvPr>
            <p:ph type="pic" idx="13"/>
          </p:nvPr>
        </p:nvSpPr>
        <p:spPr>
          <a:xfrm>
            <a:off x="609600" y="1600201"/>
            <a:ext cx="7315200" cy="4184373"/>
          </a:xfrm>
          <a:solidFill>
            <a:schemeClr val="bg1">
              <a:lumMod val="85000"/>
            </a:schemeClr>
          </a:solidFill>
        </p:spPr>
        <p:txBody>
          <a:bodyPr rtlCol="0">
            <a:normAutofit/>
          </a:bodyPr>
          <a:lstStyle>
            <a:lvl1pPr marL="0" indent="0">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5" name="Date Placeholder 3"/>
          <p:cNvSpPr>
            <a:spLocks noGrp="1"/>
          </p:cNvSpPr>
          <p:nvPr>
            <p:ph type="dt" sz="half" idx="14"/>
          </p:nvPr>
        </p:nvSpPr>
        <p:spPr/>
        <p:txBody>
          <a:bodyPr/>
          <a:lstStyle>
            <a:lvl1pPr>
              <a:defRPr/>
            </a:lvl1pPr>
          </a:lstStyle>
          <a:p>
            <a:pPr>
              <a:defRPr/>
            </a:pPr>
            <a:fld id="{2C49C670-DE31-4636-B009-EB7689FF85A5}" type="datetimeFigureOut">
              <a:rPr lang="en-US">
                <a:solidFill>
                  <a:prstClr val="black">
                    <a:tint val="75000"/>
                  </a:prstClr>
                </a:solidFill>
              </a:rPr>
              <a:pPr>
                <a:defRPr/>
              </a:pPr>
              <a:t>2018/05/10</a:t>
            </a:fld>
            <a:endParaRPr lang="en-US">
              <a:solidFill>
                <a:prstClr val="black">
                  <a:tint val="75000"/>
                </a:prstClr>
              </a:solidFill>
            </a:endParaRPr>
          </a:p>
        </p:txBody>
      </p:sp>
      <p:sp>
        <p:nvSpPr>
          <p:cNvPr id="6" name="Footer Placeholder 4"/>
          <p:cNvSpPr>
            <a:spLocks noGrp="1"/>
          </p:cNvSpPr>
          <p:nvPr>
            <p:ph type="ftr" sz="quarter" idx="15"/>
          </p:nvPr>
        </p:nvSpPr>
        <p:spPr/>
        <p:txBody>
          <a:bodyPr/>
          <a:lstStyle>
            <a:lvl1pPr>
              <a:defRPr/>
            </a:lvl1pPr>
          </a:lstStyle>
          <a:p>
            <a:pPr>
              <a:defRPr/>
            </a:pPr>
            <a:endParaRPr lang="en-US">
              <a:solidFill>
                <a:prstClr val="black">
                  <a:tint val="75000"/>
                </a:prstClr>
              </a:solidFill>
            </a:endParaRPr>
          </a:p>
        </p:txBody>
      </p:sp>
      <p:sp>
        <p:nvSpPr>
          <p:cNvPr id="8" name="Slide Number Placeholder 5"/>
          <p:cNvSpPr>
            <a:spLocks noGrp="1"/>
          </p:cNvSpPr>
          <p:nvPr>
            <p:ph type="sldNum" sz="quarter" idx="16"/>
          </p:nvPr>
        </p:nvSpPr>
        <p:spPr/>
        <p:txBody>
          <a:bodyPr/>
          <a:lstStyle>
            <a:lvl1pPr>
              <a:defRPr/>
            </a:lvl1pPr>
          </a:lstStyle>
          <a:p>
            <a:pPr>
              <a:defRPr/>
            </a:pPr>
            <a:fld id="{2C8510D6-3AD2-4875-8D69-4D4F1189CF58}" type="slidenum">
              <a:rPr lang="en-US" altLang="en-US"/>
              <a:pPr>
                <a:defRPr/>
              </a:pPr>
              <a:t>‹#›</a:t>
            </a:fld>
            <a:endParaRPr lang="en-US" altLang="en-US"/>
          </a:p>
        </p:txBody>
      </p:sp>
    </p:spTree>
    <p:extLst>
      <p:ext uri="{BB962C8B-B14F-4D97-AF65-F5344CB8AC3E}">
        <p14:creationId xmlns:p14="http://schemas.microsoft.com/office/powerpoint/2010/main" val="2349817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Picture &amp; caption 2">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2389717" y="612775"/>
            <a:ext cx="7315200" cy="4114800"/>
          </a:xfrm>
          <a:solidFill>
            <a:schemeClr val="bg1">
              <a:lumMod val="85000"/>
            </a:schemeClr>
          </a:solidFill>
        </p:spPr>
        <p:txBody>
          <a:bodyPr rtlCol="0">
            <a:normAutofit/>
          </a:bodyPr>
          <a:lstStyle>
            <a:lvl1pPr marL="0" indent="0">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59614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0871FD8-9E82-4227-98E3-478D7E0D99BD}" type="datetimeFigureOut">
              <a:rPr lang="en-US">
                <a:solidFill>
                  <a:prstClr val="black">
                    <a:tint val="75000"/>
                  </a:prstClr>
                </a:solidFill>
              </a:rPr>
              <a:pPr>
                <a:defRPr/>
              </a:pPr>
              <a:t>2018/05/10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405D6FA-B3BB-4CA4-B1AD-54D627981070}" type="slidenum">
              <a:rPr lang="en-US" altLang="en-US"/>
              <a:pPr>
                <a:defRPr/>
              </a:pPr>
              <a:t>‹#›</a:t>
            </a:fld>
            <a:endParaRPr lang="en-US" altLang="en-US"/>
          </a:p>
        </p:txBody>
      </p:sp>
    </p:spTree>
    <p:extLst>
      <p:ext uri="{BB962C8B-B14F-4D97-AF65-F5344CB8AC3E}">
        <p14:creationId xmlns:p14="http://schemas.microsoft.com/office/powerpoint/2010/main" val="4270745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E68F30"/>
                </a:solidFill>
              </a:defRPr>
            </a:lvl1pPr>
          </a:lstStyle>
          <a:p>
            <a:r>
              <a:rPr lang="en-US" dirty="0"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3511C1A4-4817-416A-AF66-89800AEB52E5}" type="datetimeFigureOut">
              <a:rPr lang="en-US">
                <a:solidFill>
                  <a:prstClr val="black">
                    <a:tint val="75000"/>
                  </a:prstClr>
                </a:solidFill>
              </a:rPr>
              <a:pPr>
                <a:defRPr/>
              </a:pPr>
              <a:t>2018/05/10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CDFDAEBF-91E6-419B-B454-D796CAA8086A}" type="slidenum">
              <a:rPr lang="en-US" altLang="en-US"/>
              <a:pPr>
                <a:defRPr/>
              </a:pPr>
              <a:t>‹#›</a:t>
            </a:fld>
            <a:endParaRPr lang="en-US" altLang="en-US"/>
          </a:p>
        </p:txBody>
      </p:sp>
    </p:spTree>
    <p:extLst>
      <p:ext uri="{BB962C8B-B14F-4D97-AF65-F5344CB8AC3E}">
        <p14:creationId xmlns:p14="http://schemas.microsoft.com/office/powerpoint/2010/main" val="3693639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lvl1pPr>
              <a:defRPr kumimoji="0" lang="en-US" sz="3600" b="1" i="0" u="none" strike="noStrike" kern="1200" cap="none" spc="0" normalizeH="0" baseline="0" noProof="0">
                <a:ln>
                  <a:noFill/>
                </a:ln>
                <a:solidFill>
                  <a:srgbClr val="E68F30"/>
                </a:solidFill>
                <a:effectLst/>
                <a:uLnTx/>
                <a:uFillTx/>
                <a:latin typeface="Arial" pitchFamily="34" charset="0"/>
                <a:ea typeface="+mj-ea"/>
                <a:cs typeface="Arial" pitchFamily="34" charset="0"/>
              </a:defRPr>
            </a:lvl1pPr>
          </a:lstStyle>
          <a:p>
            <a:pPr lvl="0"/>
            <a:r>
              <a:rPr lang="en-US" smtClean="0"/>
              <a:t>Click to edit Master title style</a:t>
            </a:r>
            <a:endParaRPr lang="en-US"/>
          </a:p>
        </p:txBody>
      </p:sp>
      <p:sp>
        <p:nvSpPr>
          <p:cNvPr id="3" name="Content Placeholder 2"/>
          <p:cNvSpPr>
            <a:spLocks noGrp="1"/>
          </p:cNvSpPr>
          <p:nvPr>
            <p:ph sz="half" idx="1"/>
          </p:nvPr>
        </p:nvSpPr>
        <p:spPr>
          <a:xfrm>
            <a:off x="660401" y="1600202"/>
            <a:ext cx="53091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70440" y="1600202"/>
            <a:ext cx="531196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B0AF129-50AE-454B-9BB5-E3F0507F5691}" type="datetimeFigureOut">
              <a:rPr lang="en-US">
                <a:solidFill>
                  <a:prstClr val="black">
                    <a:tint val="75000"/>
                  </a:prstClr>
                </a:solidFill>
              </a:rPr>
              <a:pPr>
                <a:defRPr/>
              </a:pPr>
              <a:t>2018/05/10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08499A7-6500-4E58-9C61-ED3A166D312E}" type="slidenum">
              <a:rPr lang="en-US" altLang="en-US"/>
              <a:pPr>
                <a:defRPr/>
              </a:pPr>
              <a:t>‹#›</a:t>
            </a:fld>
            <a:endParaRPr lang="en-US" altLang="en-US"/>
          </a:p>
        </p:txBody>
      </p:sp>
    </p:spTree>
    <p:extLst>
      <p:ext uri="{BB962C8B-B14F-4D97-AF65-F5344CB8AC3E}">
        <p14:creationId xmlns:p14="http://schemas.microsoft.com/office/powerpoint/2010/main" val="2656416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rtlCol="0">
            <a:normAutofit/>
          </a:bodyPr>
          <a:lstStyle>
            <a:lvl1pPr>
              <a:defRPr kumimoji="0" lang="en-US" sz="3600" b="1" i="0" u="none" strike="noStrike" kern="1200" cap="none" spc="0" normalizeH="0" baseline="0" noProof="0">
                <a:ln>
                  <a:noFill/>
                </a:ln>
                <a:solidFill>
                  <a:srgbClr val="E68F30"/>
                </a:solidFill>
                <a:effectLst/>
                <a:uLnTx/>
                <a:uFillTx/>
                <a:latin typeface="Arial" pitchFamily="34" charset="0"/>
                <a:ea typeface="+mj-ea"/>
                <a:cs typeface="Arial" pitchFamily="34" charset="0"/>
              </a:defRPr>
            </a:lvl1pPr>
          </a:lstStyle>
          <a:p>
            <a:pPr lvl="0"/>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50AAC70-FDD4-4DD1-AC21-89395AD8AB63}" type="datetimeFigureOut">
              <a:rPr lang="en-US">
                <a:solidFill>
                  <a:prstClr val="black">
                    <a:tint val="75000"/>
                  </a:prstClr>
                </a:solidFill>
              </a:rPr>
              <a:pPr>
                <a:defRPr/>
              </a:pPr>
              <a:t>2018/05/10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F252C3C0-684C-4D62-9926-D7CB08CD4052}" type="slidenum">
              <a:rPr lang="en-US" altLang="en-US"/>
              <a:pPr>
                <a:defRPr/>
              </a:pPr>
              <a:t>‹#›</a:t>
            </a:fld>
            <a:endParaRPr lang="en-US" altLang="en-US"/>
          </a:p>
        </p:txBody>
      </p:sp>
    </p:spTree>
    <p:extLst>
      <p:ext uri="{BB962C8B-B14F-4D97-AF65-F5344CB8AC3E}">
        <p14:creationId xmlns:p14="http://schemas.microsoft.com/office/powerpoint/2010/main" val="880196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4CF8300-FEB5-4F9C-A34F-1D00A15340D3}" type="datetimeFigureOut">
              <a:rPr lang="en-US">
                <a:solidFill>
                  <a:prstClr val="black">
                    <a:tint val="75000"/>
                  </a:prstClr>
                </a:solidFill>
              </a:rPr>
              <a:pPr>
                <a:defRPr/>
              </a:pPr>
              <a:t>2018/05/10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B3408A8A-208C-42D8-B00A-248785FC4999}" type="slidenum">
              <a:rPr lang="en-US" altLang="en-US"/>
              <a:pPr>
                <a:defRPr/>
              </a:pPr>
              <a:t>‹#›</a:t>
            </a:fld>
            <a:endParaRPr lang="en-US" altLang="en-US"/>
          </a:p>
        </p:txBody>
      </p:sp>
    </p:spTree>
    <p:extLst>
      <p:ext uri="{BB962C8B-B14F-4D97-AF65-F5344CB8AC3E}">
        <p14:creationId xmlns:p14="http://schemas.microsoft.com/office/powerpoint/2010/main" val="2184455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3635" y="278295"/>
            <a:ext cx="6845936" cy="2405271"/>
          </a:xfrm>
        </p:spPr>
        <p:txBody>
          <a:bodyPr anchor="t">
            <a:normAutofit/>
          </a:bodyPr>
          <a:lstStyle>
            <a:lvl1pPr algn="l">
              <a:defRPr sz="3200" b="1"/>
            </a:lvl1pPr>
          </a:lstStyle>
          <a:p>
            <a:r>
              <a:rPr lang="en-US" smtClean="0"/>
              <a:t>Click to edit Master title style</a:t>
            </a:r>
            <a:endParaRPr lang="en-US" dirty="0"/>
          </a:p>
        </p:txBody>
      </p:sp>
      <p:sp>
        <p:nvSpPr>
          <p:cNvPr id="3" name="Subtitle 2"/>
          <p:cNvSpPr>
            <a:spLocks noGrp="1"/>
          </p:cNvSpPr>
          <p:nvPr>
            <p:ph type="subTitle" idx="1"/>
          </p:nvPr>
        </p:nvSpPr>
        <p:spPr>
          <a:xfrm>
            <a:off x="383635" y="2941983"/>
            <a:ext cx="2870284" cy="2315817"/>
          </a:xfrm>
        </p:spPr>
        <p:txBody>
          <a:bodyPr rtlCol="0">
            <a:normAutofit/>
          </a:bodyPr>
          <a:lstStyle>
            <a:lvl1pPr marL="0" indent="0" algn="l" defTabSz="457200" rtl="0" eaLnBrk="1" latinLnBrk="0" hangingPunct="1">
              <a:spcBef>
                <a:spcPct val="0"/>
              </a:spcBef>
              <a:buNone/>
              <a:defRPr lang="en-US" sz="2400" b="1" kern="1200">
                <a:solidFill>
                  <a:schemeClr val="tx1">
                    <a:lumMod val="50000"/>
                    <a:lumOff val="50000"/>
                  </a:schemeClr>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478ADBB2-EFC7-4AB4-85A3-E0C8AF3F1C14}" type="datetimeFigureOut">
              <a:rPr lang="en-US">
                <a:solidFill>
                  <a:prstClr val="black">
                    <a:tint val="75000"/>
                  </a:prstClr>
                </a:solidFill>
              </a:rPr>
              <a:pPr>
                <a:defRPr/>
              </a:pPr>
              <a:t>2018/05/10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E41474C-3564-4686-9073-E5548391425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94491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E68F3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80528719-1C9B-4E65-9C44-818D22454847}" type="datetimeFigureOut">
              <a:rPr lang="en-US">
                <a:solidFill>
                  <a:prstClr val="black">
                    <a:tint val="75000"/>
                  </a:prstClr>
                </a:solidFill>
              </a:rPr>
              <a:pPr>
                <a:defRPr/>
              </a:pPr>
              <a:t>2018/05/10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3D73A09-F1ED-4A57-AFAF-2C76D8FA4C9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23558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tcure &amp;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E68F3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8026400" y="1600202"/>
            <a:ext cx="3556000" cy="4184373"/>
          </a:xfrm>
        </p:spPr>
        <p:txBody>
          <a:bodyPr>
            <a:normAutofit/>
          </a:bodyPr>
          <a:lstStyle>
            <a:lvl1pPr marL="0" indent="0">
              <a:lnSpc>
                <a:spcPct val="150000"/>
              </a:lnSpc>
              <a:buFontTx/>
              <a:buNone/>
              <a:defRPr sz="1600"/>
            </a:lvl1pPr>
            <a:lvl2pPr marL="0" indent="0">
              <a:lnSpc>
                <a:spcPct val="150000"/>
              </a:lnSpc>
              <a:buFontTx/>
              <a:buNone/>
              <a:defRPr sz="1600"/>
            </a:lvl2pPr>
            <a:lvl3pPr marL="0" indent="0">
              <a:lnSpc>
                <a:spcPct val="150000"/>
              </a:lnSpc>
              <a:buFontTx/>
              <a:buNone/>
              <a:defRPr sz="1600"/>
            </a:lvl3pPr>
            <a:lvl4pPr marL="0" indent="0">
              <a:lnSpc>
                <a:spcPct val="150000"/>
              </a:lnSpc>
              <a:buFontTx/>
              <a:buNone/>
              <a:defRPr sz="1600"/>
            </a:lvl4pPr>
            <a:lvl5pPr marL="0" indent="0">
              <a:lnSpc>
                <a:spcPct val="150000"/>
              </a:lnSpc>
              <a:buFontTx/>
              <a:buNone/>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2"/>
          <p:cNvSpPr>
            <a:spLocks noGrp="1"/>
          </p:cNvSpPr>
          <p:nvPr>
            <p:ph type="pic" idx="13"/>
          </p:nvPr>
        </p:nvSpPr>
        <p:spPr>
          <a:xfrm>
            <a:off x="609600" y="1600201"/>
            <a:ext cx="7315200" cy="4184373"/>
          </a:xfrm>
          <a:solidFill>
            <a:schemeClr val="bg1">
              <a:lumMod val="85000"/>
            </a:schemeClr>
          </a:solidFill>
        </p:spPr>
        <p:txBody>
          <a:bodyPr rtlCol="0">
            <a:normAutofit/>
          </a:bodyPr>
          <a:lstStyle>
            <a:lvl1pPr marL="0" indent="0">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5" name="Date Placeholder 3"/>
          <p:cNvSpPr>
            <a:spLocks noGrp="1"/>
          </p:cNvSpPr>
          <p:nvPr>
            <p:ph type="dt" sz="half" idx="14"/>
          </p:nvPr>
        </p:nvSpPr>
        <p:spPr/>
        <p:txBody>
          <a:bodyPr/>
          <a:lstStyle>
            <a:lvl1pPr>
              <a:defRPr/>
            </a:lvl1pPr>
          </a:lstStyle>
          <a:p>
            <a:pPr>
              <a:defRPr/>
            </a:pPr>
            <a:fld id="{B5FB4F40-ECDA-45CC-8240-ECEA60712C7C}" type="datetimeFigureOut">
              <a:rPr lang="en-US">
                <a:solidFill>
                  <a:prstClr val="black">
                    <a:tint val="75000"/>
                  </a:prstClr>
                </a:solidFill>
              </a:rPr>
              <a:pPr>
                <a:defRPr/>
              </a:pPr>
              <a:t>2018/05/10</a:t>
            </a:fld>
            <a:endParaRPr lang="en-US">
              <a:solidFill>
                <a:prstClr val="black">
                  <a:tint val="75000"/>
                </a:prstClr>
              </a:solidFill>
            </a:endParaRPr>
          </a:p>
        </p:txBody>
      </p:sp>
      <p:sp>
        <p:nvSpPr>
          <p:cNvPr id="6" name="Footer Placeholder 4"/>
          <p:cNvSpPr>
            <a:spLocks noGrp="1"/>
          </p:cNvSpPr>
          <p:nvPr>
            <p:ph type="ftr" sz="quarter" idx="15"/>
          </p:nvPr>
        </p:nvSpPr>
        <p:spPr/>
        <p:txBody>
          <a:bodyPr/>
          <a:lstStyle>
            <a:lvl1pPr>
              <a:defRPr/>
            </a:lvl1pPr>
          </a:lstStyle>
          <a:p>
            <a:pPr>
              <a:defRPr/>
            </a:pPr>
            <a:endParaRPr lang="en-US">
              <a:solidFill>
                <a:prstClr val="black">
                  <a:tint val="75000"/>
                </a:prstClr>
              </a:solidFill>
            </a:endParaRPr>
          </a:p>
        </p:txBody>
      </p:sp>
      <p:sp>
        <p:nvSpPr>
          <p:cNvPr id="8" name="Slide Number Placeholder 5"/>
          <p:cNvSpPr>
            <a:spLocks noGrp="1"/>
          </p:cNvSpPr>
          <p:nvPr>
            <p:ph type="sldNum" sz="quarter" idx="16"/>
          </p:nvPr>
        </p:nvSpPr>
        <p:spPr/>
        <p:txBody>
          <a:bodyPr/>
          <a:lstStyle>
            <a:lvl1pPr>
              <a:defRPr/>
            </a:lvl1pPr>
          </a:lstStyle>
          <a:p>
            <a:pPr>
              <a:defRPr/>
            </a:pPr>
            <a:fld id="{2D907A71-1EC6-4A89-9EE2-47CDAF0B342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72659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amp; caption 2">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2389717" y="612775"/>
            <a:ext cx="7315200" cy="4114800"/>
          </a:xfrm>
          <a:solidFill>
            <a:schemeClr val="bg1">
              <a:lumMod val="85000"/>
            </a:schemeClr>
          </a:solidFill>
        </p:spPr>
        <p:txBody>
          <a:bodyPr rtlCol="0">
            <a:normAutofit/>
          </a:bodyPr>
          <a:lstStyle>
            <a:lvl1pPr marL="0" indent="0">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2389717" y="5367338"/>
            <a:ext cx="7315200" cy="59614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F0E6739-370F-48F5-A167-96848515D4A7}" type="datetimeFigureOut">
              <a:rPr lang="en-US">
                <a:solidFill>
                  <a:prstClr val="black">
                    <a:tint val="75000"/>
                  </a:prstClr>
                </a:solidFill>
              </a:rPr>
              <a:pPr>
                <a:defRPr/>
              </a:pPr>
              <a:t>2018/05/10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042C6BD-50CC-4610-9235-2AB04B72571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384516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E68F30"/>
                </a:solidFill>
              </a:defRPr>
            </a:lvl1p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92927A5C-D4D4-48B5-B655-F05509102010}" type="datetimeFigureOut">
              <a:rPr lang="en-US">
                <a:solidFill>
                  <a:prstClr val="black">
                    <a:tint val="75000"/>
                  </a:prstClr>
                </a:solidFill>
              </a:rPr>
              <a:pPr>
                <a:defRPr/>
              </a:pPr>
              <a:t>2018/05/10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3D85A62-A964-43AE-9CB9-E9008F3C6C1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06530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lvl1pPr>
              <a:defRPr kumimoji="0" lang="en-US" sz="3600" b="1" i="0" u="none" strike="noStrike" kern="1200" cap="none" spc="0" normalizeH="0" baseline="0" noProof="0">
                <a:ln>
                  <a:noFill/>
                </a:ln>
                <a:solidFill>
                  <a:srgbClr val="E68F30"/>
                </a:solidFill>
                <a:effectLst/>
                <a:uLnTx/>
                <a:uFillTx/>
                <a:latin typeface="Arial" pitchFamily="34" charset="0"/>
                <a:ea typeface="+mj-ea"/>
                <a:cs typeface="Arial" pitchFamily="34" charset="0"/>
              </a:defRPr>
            </a:lvl1pPr>
          </a:lstStyle>
          <a:p>
            <a:pPr lvl="0"/>
            <a:r>
              <a:rPr lang="en-US" smtClean="0"/>
              <a:t>Click to edit Master title style</a:t>
            </a:r>
            <a:endParaRPr lang="en-US"/>
          </a:p>
        </p:txBody>
      </p:sp>
      <p:sp>
        <p:nvSpPr>
          <p:cNvPr id="3" name="Content Placeholder 2"/>
          <p:cNvSpPr>
            <a:spLocks noGrp="1"/>
          </p:cNvSpPr>
          <p:nvPr>
            <p:ph sz="half" idx="1"/>
          </p:nvPr>
        </p:nvSpPr>
        <p:spPr>
          <a:xfrm>
            <a:off x="660401" y="1600202"/>
            <a:ext cx="53091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70440" y="1600202"/>
            <a:ext cx="531196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36DBF9C-E81D-479B-AE2A-95814880A2A9}" type="datetimeFigureOut">
              <a:rPr lang="en-US">
                <a:solidFill>
                  <a:prstClr val="black">
                    <a:tint val="75000"/>
                  </a:prstClr>
                </a:solidFill>
              </a:rPr>
              <a:pPr>
                <a:defRPr/>
              </a:pPr>
              <a:t>2018/05/10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ED9280A-9546-4664-B8E9-6EF0B53FC03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517087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rtlCol="0">
            <a:normAutofit/>
          </a:bodyPr>
          <a:lstStyle>
            <a:lvl1pPr>
              <a:defRPr kumimoji="0" lang="en-US" sz="3600" b="1" i="0" u="none" strike="noStrike" kern="1200" cap="none" spc="0" normalizeH="0" baseline="0" noProof="0">
                <a:ln>
                  <a:noFill/>
                </a:ln>
                <a:solidFill>
                  <a:srgbClr val="E68F30"/>
                </a:solidFill>
                <a:effectLst/>
                <a:uLnTx/>
                <a:uFillTx/>
                <a:latin typeface="Arial" pitchFamily="34" charset="0"/>
                <a:ea typeface="+mj-ea"/>
                <a:cs typeface="Arial" pitchFamily="34" charset="0"/>
              </a:defRPr>
            </a:lvl1pPr>
          </a:lstStyle>
          <a:p>
            <a:pPr lvl="0"/>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E80CAF4-70C5-4CFE-B86C-2A5C2FE7E0BB}" type="datetimeFigureOut">
              <a:rPr lang="en-US">
                <a:solidFill>
                  <a:prstClr val="black">
                    <a:tint val="75000"/>
                  </a:prstClr>
                </a:solidFill>
              </a:rPr>
              <a:pPr>
                <a:defRPr/>
              </a:pPr>
              <a:t>2018/05/10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21BF94B8-DACB-41E4-BC88-19E8355F701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441673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2AE38AB-94A3-4FB7-97F5-E48E3CF30914}" type="datetimeFigureOut">
              <a:rPr lang="en-US">
                <a:solidFill>
                  <a:prstClr val="black">
                    <a:tint val="75000"/>
                  </a:prstClr>
                </a:solidFill>
              </a:rPr>
              <a:pPr>
                <a:defRPr/>
              </a:pPr>
              <a:t>2018/05/10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A025ECD5-EBD3-45CE-98A4-1FD237A8263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044912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pic>
        <p:nvPicPr>
          <p:cNvPr id="2" name="Picture 6" descr="Back.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31" y="0"/>
            <a:ext cx="122232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4820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1.png"/><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defTabSz="457200">
              <a:defRPr/>
            </a:pPr>
            <a:fld id="{709C6485-46B7-4051-8181-E1FC5C149332}" type="datetimeFigureOut">
              <a:rPr lang="en-US" smtClean="0">
                <a:solidFill>
                  <a:prstClr val="black">
                    <a:tint val="75000"/>
                  </a:prstClr>
                </a:solidFill>
              </a:rPr>
              <a:pPr defTabSz="457200">
                <a:defRPr/>
              </a:pPr>
              <a:t>2018/05/10</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defTabSz="457200" fontAlgn="base">
              <a:spcBef>
                <a:spcPct val="0"/>
              </a:spcBef>
              <a:spcAft>
                <a:spcPct val="0"/>
              </a:spcAft>
              <a:defRPr/>
            </a:pPr>
            <a:fld id="{CD4F9484-8932-4F45-BE25-C6353CB3687C}" type="slidenum">
              <a:rPr lang="en-US" altLang="en-US"/>
              <a:pPr defTabSz="457200" fontAlgn="base">
                <a:spcBef>
                  <a:spcPct val="0"/>
                </a:spcBef>
                <a:spcAft>
                  <a:spcPct val="0"/>
                </a:spcAft>
                <a:defRPr/>
              </a:pPr>
              <a:t>‹#›</a:t>
            </a:fld>
            <a:endParaRPr lang="en-US" altLang="en-US"/>
          </a:p>
        </p:txBody>
      </p:sp>
      <p:pic>
        <p:nvPicPr>
          <p:cNvPr id="1031" name="Picture 11" descr="Inside.png"/>
          <p:cNvPicPr>
            <a:picLocks noChangeAspect="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5631" y="19051"/>
            <a:ext cx="12207631"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02938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ctr" defTabSz="457200"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defTabSz="457200" rtl="0" eaLnBrk="0" fontAlgn="base" hangingPunct="0">
        <a:spcBef>
          <a:spcPct val="0"/>
        </a:spcBef>
        <a:spcAft>
          <a:spcPct val="0"/>
        </a:spcAft>
        <a:defRPr sz="4400">
          <a:solidFill>
            <a:schemeClr val="tx1"/>
          </a:solidFill>
          <a:latin typeface="Arial" pitchFamily="34" charset="0"/>
          <a:cs typeface="Arial" pitchFamily="34" charset="0"/>
        </a:defRPr>
      </a:lvl2pPr>
      <a:lvl3pPr algn="ctr" defTabSz="457200" rtl="0" eaLnBrk="0" fontAlgn="base" hangingPunct="0">
        <a:spcBef>
          <a:spcPct val="0"/>
        </a:spcBef>
        <a:spcAft>
          <a:spcPct val="0"/>
        </a:spcAft>
        <a:defRPr sz="4400">
          <a:solidFill>
            <a:schemeClr val="tx1"/>
          </a:solidFill>
          <a:latin typeface="Arial" pitchFamily="34" charset="0"/>
          <a:cs typeface="Arial" pitchFamily="34" charset="0"/>
        </a:defRPr>
      </a:lvl3pPr>
      <a:lvl4pPr algn="ctr" defTabSz="457200" rtl="0" eaLnBrk="0" fontAlgn="base" hangingPunct="0">
        <a:spcBef>
          <a:spcPct val="0"/>
        </a:spcBef>
        <a:spcAft>
          <a:spcPct val="0"/>
        </a:spcAft>
        <a:defRPr sz="4400">
          <a:solidFill>
            <a:schemeClr val="tx1"/>
          </a:solidFill>
          <a:latin typeface="Arial" pitchFamily="34" charset="0"/>
          <a:cs typeface="Arial" pitchFamily="34" charset="0"/>
        </a:defRPr>
      </a:lvl4pPr>
      <a:lvl5pPr algn="ctr" defTabSz="457200" rtl="0" eaLnBrk="0" fontAlgn="base" hangingPunct="0">
        <a:spcBef>
          <a:spcPct val="0"/>
        </a:spcBef>
        <a:spcAft>
          <a:spcPct val="0"/>
        </a:spcAft>
        <a:defRPr sz="4400">
          <a:solidFill>
            <a:schemeClr val="tx1"/>
          </a:solidFill>
          <a:latin typeface="Arial" pitchFamily="34" charset="0"/>
          <a:cs typeface="Arial" pitchFamily="34" charset="0"/>
        </a:defRPr>
      </a:lvl5pPr>
      <a:lvl6pPr marL="457200" algn="ctr" defTabSz="457200" rtl="0" fontAlgn="base">
        <a:spcBef>
          <a:spcPct val="0"/>
        </a:spcBef>
        <a:spcAft>
          <a:spcPct val="0"/>
        </a:spcAft>
        <a:defRPr sz="4400">
          <a:solidFill>
            <a:schemeClr val="tx1"/>
          </a:solidFill>
          <a:latin typeface="Arial" pitchFamily="34" charset="0"/>
          <a:cs typeface="Arial" pitchFamily="34" charset="0"/>
        </a:defRPr>
      </a:lvl6pPr>
      <a:lvl7pPr marL="914400" algn="ctr" defTabSz="457200" rtl="0" fontAlgn="base">
        <a:spcBef>
          <a:spcPct val="0"/>
        </a:spcBef>
        <a:spcAft>
          <a:spcPct val="0"/>
        </a:spcAft>
        <a:defRPr sz="4400">
          <a:solidFill>
            <a:schemeClr val="tx1"/>
          </a:solidFill>
          <a:latin typeface="Arial" pitchFamily="34" charset="0"/>
          <a:cs typeface="Arial" pitchFamily="34" charset="0"/>
        </a:defRPr>
      </a:lvl7pPr>
      <a:lvl8pPr marL="1371600" algn="ctr" defTabSz="457200" rtl="0" fontAlgn="base">
        <a:spcBef>
          <a:spcPct val="0"/>
        </a:spcBef>
        <a:spcAft>
          <a:spcPct val="0"/>
        </a:spcAft>
        <a:defRPr sz="4400">
          <a:solidFill>
            <a:schemeClr val="tx1"/>
          </a:solidFill>
          <a:latin typeface="Arial" pitchFamily="34" charset="0"/>
          <a:cs typeface="Arial" pitchFamily="34" charset="0"/>
        </a:defRPr>
      </a:lvl8pPr>
      <a:lvl9pPr marL="1828800" algn="ctr" defTabSz="457200" rtl="0" fontAlgn="base">
        <a:spcBef>
          <a:spcPct val="0"/>
        </a:spcBef>
        <a:spcAft>
          <a:spcPct val="0"/>
        </a:spcAft>
        <a:defRPr sz="4400">
          <a:solidFill>
            <a:schemeClr val="tx1"/>
          </a:solidFill>
          <a:latin typeface="Arial" pitchFamily="34" charset="0"/>
          <a:cs typeface="Arial"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Arial" pitchFamily="34" charset="0"/>
          <a:ea typeface="+mn-ea"/>
          <a:cs typeface="Arial" pitchFamily="34"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D416BABA-8B18-4AEA-9EC2-340EB9066762}" type="datetimeFigureOut">
              <a:rPr lang="en-US">
                <a:solidFill>
                  <a:prstClr val="black">
                    <a:tint val="75000"/>
                  </a:prstClr>
                </a:solidFill>
              </a:rPr>
              <a:pPr>
                <a:defRPr/>
              </a:pPr>
              <a:t>2018/05/10</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60C2CEAA-6828-42F9-8891-6903316093D1}" type="slidenum">
              <a:rPr lang="en-US">
                <a:solidFill>
                  <a:prstClr val="black">
                    <a:tint val="75000"/>
                  </a:prstClr>
                </a:solidFill>
              </a:rPr>
              <a:pPr>
                <a:defRPr/>
              </a:pPr>
              <a:t>‹#›</a:t>
            </a:fld>
            <a:endParaRPr lang="en-US">
              <a:solidFill>
                <a:prstClr val="black">
                  <a:tint val="75000"/>
                </a:prstClr>
              </a:solidFill>
            </a:endParaRPr>
          </a:p>
        </p:txBody>
      </p:sp>
      <p:pic>
        <p:nvPicPr>
          <p:cNvPr id="1031" name="Picture 11" descr="Inside.pn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5631" y="19051"/>
            <a:ext cx="12207631"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308970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Lst>
  <p:txStyles>
    <p:titleStyle>
      <a:lvl1pPr algn="ctr" defTabSz="457200" rtl="0" eaLnBrk="1" fontAlgn="base" hangingPunct="1">
        <a:spcBef>
          <a:spcPct val="0"/>
        </a:spcBef>
        <a:spcAft>
          <a:spcPct val="0"/>
        </a:spcAft>
        <a:defRPr sz="4400" kern="1200">
          <a:solidFill>
            <a:schemeClr val="tx1"/>
          </a:solidFill>
          <a:latin typeface="Arial" pitchFamily="34" charset="0"/>
          <a:ea typeface="+mj-ea"/>
          <a:cs typeface="Arial" pitchFamily="34" charset="0"/>
        </a:defRPr>
      </a:lvl1pPr>
      <a:lvl2pPr algn="ctr" defTabSz="457200" rtl="0" eaLnBrk="1" fontAlgn="base" hangingPunct="1">
        <a:spcBef>
          <a:spcPct val="0"/>
        </a:spcBef>
        <a:spcAft>
          <a:spcPct val="0"/>
        </a:spcAft>
        <a:defRPr sz="4400">
          <a:solidFill>
            <a:schemeClr val="tx1"/>
          </a:solidFill>
          <a:latin typeface="Arial" pitchFamily="34" charset="0"/>
          <a:cs typeface="Arial" pitchFamily="34" charset="0"/>
        </a:defRPr>
      </a:lvl2pPr>
      <a:lvl3pPr algn="ctr" defTabSz="457200" rtl="0" eaLnBrk="1" fontAlgn="base" hangingPunct="1">
        <a:spcBef>
          <a:spcPct val="0"/>
        </a:spcBef>
        <a:spcAft>
          <a:spcPct val="0"/>
        </a:spcAft>
        <a:defRPr sz="4400">
          <a:solidFill>
            <a:schemeClr val="tx1"/>
          </a:solidFill>
          <a:latin typeface="Arial" pitchFamily="34" charset="0"/>
          <a:cs typeface="Arial" pitchFamily="34" charset="0"/>
        </a:defRPr>
      </a:lvl3pPr>
      <a:lvl4pPr algn="ctr" defTabSz="457200" rtl="0" eaLnBrk="1" fontAlgn="base" hangingPunct="1">
        <a:spcBef>
          <a:spcPct val="0"/>
        </a:spcBef>
        <a:spcAft>
          <a:spcPct val="0"/>
        </a:spcAft>
        <a:defRPr sz="4400">
          <a:solidFill>
            <a:schemeClr val="tx1"/>
          </a:solidFill>
          <a:latin typeface="Arial" pitchFamily="34" charset="0"/>
          <a:cs typeface="Arial" pitchFamily="34" charset="0"/>
        </a:defRPr>
      </a:lvl4pPr>
      <a:lvl5pPr algn="ctr" defTabSz="457200" rtl="0" eaLnBrk="1" fontAlgn="base" hangingPunct="1">
        <a:spcBef>
          <a:spcPct val="0"/>
        </a:spcBef>
        <a:spcAft>
          <a:spcPct val="0"/>
        </a:spcAft>
        <a:defRPr sz="4400">
          <a:solidFill>
            <a:schemeClr val="tx1"/>
          </a:solidFill>
          <a:latin typeface="Arial" pitchFamily="34" charset="0"/>
          <a:cs typeface="Arial" pitchFamily="34" charset="0"/>
        </a:defRPr>
      </a:lvl5pPr>
      <a:lvl6pPr marL="457200" algn="ctr" defTabSz="457200" rtl="0" eaLnBrk="1" fontAlgn="base" hangingPunct="1">
        <a:spcBef>
          <a:spcPct val="0"/>
        </a:spcBef>
        <a:spcAft>
          <a:spcPct val="0"/>
        </a:spcAft>
        <a:defRPr sz="4400">
          <a:solidFill>
            <a:schemeClr val="tx1"/>
          </a:solidFill>
          <a:latin typeface="Arial" pitchFamily="34" charset="0"/>
          <a:cs typeface="Arial" pitchFamily="34" charset="0"/>
        </a:defRPr>
      </a:lvl6pPr>
      <a:lvl7pPr marL="914400" algn="ctr" defTabSz="457200" rtl="0" eaLnBrk="1" fontAlgn="base" hangingPunct="1">
        <a:spcBef>
          <a:spcPct val="0"/>
        </a:spcBef>
        <a:spcAft>
          <a:spcPct val="0"/>
        </a:spcAft>
        <a:defRPr sz="4400">
          <a:solidFill>
            <a:schemeClr val="tx1"/>
          </a:solidFill>
          <a:latin typeface="Arial" pitchFamily="34" charset="0"/>
          <a:cs typeface="Arial" pitchFamily="34" charset="0"/>
        </a:defRPr>
      </a:lvl7pPr>
      <a:lvl8pPr marL="1371600" algn="ctr" defTabSz="457200" rtl="0" eaLnBrk="1" fontAlgn="base" hangingPunct="1">
        <a:spcBef>
          <a:spcPct val="0"/>
        </a:spcBef>
        <a:spcAft>
          <a:spcPct val="0"/>
        </a:spcAft>
        <a:defRPr sz="4400">
          <a:solidFill>
            <a:schemeClr val="tx1"/>
          </a:solidFill>
          <a:latin typeface="Arial" pitchFamily="34" charset="0"/>
          <a:cs typeface="Arial" pitchFamily="34" charset="0"/>
        </a:defRPr>
      </a:lvl8pPr>
      <a:lvl9pPr marL="1828800" algn="ctr" defTabSz="457200" rtl="0" eaLnBrk="1" fontAlgn="base" hangingPunct="1">
        <a:spcBef>
          <a:spcPct val="0"/>
        </a:spcBef>
        <a:spcAft>
          <a:spcPct val="0"/>
        </a:spcAft>
        <a:defRPr sz="4400">
          <a:solidFill>
            <a:schemeClr val="tx1"/>
          </a:solidFill>
          <a:latin typeface="Arial" pitchFamily="34" charset="0"/>
          <a:cs typeface="Arial" pitchFamily="34" charset="0"/>
        </a:defRPr>
      </a:lvl9pPr>
    </p:titleStyle>
    <p:bodyStyle>
      <a:lvl1pPr marL="342900" indent="-342900" algn="l" defTabSz="457200" rtl="0" eaLnBrk="1" fontAlgn="base" hangingPunct="1">
        <a:spcBef>
          <a:spcPct val="20000"/>
        </a:spcBef>
        <a:spcAft>
          <a:spcPct val="0"/>
        </a:spcAft>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457200" rtl="0" eaLnBrk="1" fontAlgn="base" hangingPunct="1">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457200"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457200"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457200"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8" descr="Front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itle 12"/>
          <p:cNvSpPr>
            <a:spLocks noGrp="1"/>
          </p:cNvSpPr>
          <p:nvPr>
            <p:ph type="ctrTitle"/>
          </p:nvPr>
        </p:nvSpPr>
        <p:spPr>
          <a:xfrm>
            <a:off x="1454150" y="277813"/>
            <a:ext cx="5562600" cy="2405062"/>
          </a:xfrm>
        </p:spPr>
        <p:txBody>
          <a:bodyPr>
            <a:noAutofit/>
          </a:bodyPr>
          <a:lstStyle/>
          <a:p>
            <a:r>
              <a:rPr lang="en-US" altLang="en-US" sz="4000" dirty="0" smtClean="0"/>
              <a:t>ENG 2602 </a:t>
            </a:r>
            <a:r>
              <a:rPr lang="en-ZA" altLang="en-US" sz="4000" dirty="0" smtClean="0"/>
              <a:t>Pre-exam Session</a:t>
            </a:r>
            <a:endParaRPr lang="en-US" altLang="en-US" sz="4000" dirty="0" smtClean="0"/>
          </a:p>
        </p:txBody>
      </p:sp>
      <p:sp>
        <p:nvSpPr>
          <p:cNvPr id="15" name="Subtitle 14"/>
          <p:cNvSpPr>
            <a:spLocks noGrp="1"/>
          </p:cNvSpPr>
          <p:nvPr>
            <p:ph type="subTitle" idx="1"/>
          </p:nvPr>
        </p:nvSpPr>
        <p:spPr>
          <a:xfrm>
            <a:off x="0" y="2347784"/>
            <a:ext cx="3525795" cy="2910016"/>
          </a:xfrm>
        </p:spPr>
        <p:txBody>
          <a:bodyPr>
            <a:normAutofit lnSpcReduction="10000"/>
          </a:bodyPr>
          <a:lstStyle/>
          <a:p>
            <a:pPr>
              <a:defRPr/>
            </a:pPr>
            <a:r>
              <a:rPr lang="en-US" dirty="0" smtClean="0">
                <a:solidFill>
                  <a:schemeClr val="tx1"/>
                </a:solidFill>
              </a:rPr>
              <a:t>M Bettman</a:t>
            </a:r>
          </a:p>
          <a:p>
            <a:pPr>
              <a:defRPr/>
            </a:pPr>
            <a:r>
              <a:rPr lang="en-US" dirty="0" smtClean="0">
                <a:solidFill>
                  <a:schemeClr val="tx1"/>
                </a:solidFill>
              </a:rPr>
              <a:t>L Krüger</a:t>
            </a:r>
          </a:p>
          <a:p>
            <a:pPr>
              <a:defRPr/>
            </a:pPr>
            <a:r>
              <a:rPr lang="en-US" dirty="0">
                <a:solidFill>
                  <a:schemeClr val="tx1"/>
                </a:solidFill>
              </a:rPr>
              <a:t>L </a:t>
            </a:r>
            <a:r>
              <a:rPr lang="en-US" dirty="0" err="1" smtClean="0">
                <a:solidFill>
                  <a:schemeClr val="tx1"/>
                </a:solidFill>
              </a:rPr>
              <a:t>Phakathi</a:t>
            </a:r>
            <a:endParaRPr lang="en-US" dirty="0" smtClean="0">
              <a:solidFill>
                <a:schemeClr val="tx1"/>
              </a:solidFill>
            </a:endParaRPr>
          </a:p>
          <a:p>
            <a:pPr>
              <a:defRPr/>
            </a:pPr>
            <a:r>
              <a:rPr lang="en-US" dirty="0" smtClean="0">
                <a:solidFill>
                  <a:schemeClr val="tx1"/>
                </a:solidFill>
              </a:rPr>
              <a:t>B Spencer</a:t>
            </a:r>
          </a:p>
          <a:p>
            <a:pPr>
              <a:defRPr/>
            </a:pPr>
            <a:r>
              <a:rPr lang="en-US" dirty="0" smtClean="0">
                <a:solidFill>
                  <a:schemeClr val="tx1"/>
                </a:solidFill>
              </a:rPr>
              <a:t>M van Niekerk</a:t>
            </a:r>
          </a:p>
          <a:p>
            <a:pPr>
              <a:defRPr/>
            </a:pPr>
            <a:endParaRPr lang="en-US" dirty="0">
              <a:solidFill>
                <a:schemeClr val="tx1"/>
              </a:solidFill>
            </a:endParaRPr>
          </a:p>
          <a:p>
            <a:pPr>
              <a:defRPr/>
            </a:pPr>
            <a:r>
              <a:rPr lang="en-US" dirty="0" smtClean="0">
                <a:solidFill>
                  <a:schemeClr val="tx1"/>
                </a:solidFill>
              </a:rPr>
              <a:t>Contact:</a:t>
            </a:r>
          </a:p>
          <a:p>
            <a:pPr>
              <a:defRPr/>
            </a:pPr>
            <a:r>
              <a:rPr lang="en-US" dirty="0" smtClean="0">
                <a:solidFill>
                  <a:schemeClr val="tx1"/>
                </a:solidFill>
              </a:rPr>
              <a:t>ENG2602@unisa.ac.za</a:t>
            </a:r>
            <a:endParaRPr lang="en-US" dirty="0">
              <a:solidFill>
                <a:schemeClr val="tx1"/>
              </a:solidFill>
            </a:endParaRPr>
          </a:p>
          <a:p>
            <a:pPr>
              <a:defRPr/>
            </a:pPr>
            <a:endParaRPr dirty="0">
              <a:solidFill>
                <a:schemeClr val="tx1"/>
              </a:solidFill>
            </a:endParaRPr>
          </a:p>
          <a:p>
            <a:pPr fontAlgn="auto">
              <a:spcAft>
                <a:spcPts val="0"/>
              </a:spcAft>
              <a:defRPr/>
            </a:pPr>
            <a:endParaRPr dirty="0"/>
          </a:p>
        </p:txBody>
      </p:sp>
    </p:spTree>
    <p:extLst>
      <p:ext uri="{BB962C8B-B14F-4D97-AF65-F5344CB8AC3E}">
        <p14:creationId xmlns:p14="http://schemas.microsoft.com/office/powerpoint/2010/main" val="31589079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 of Engagement</a:t>
            </a:r>
            <a:endParaRPr lang="en-US" dirty="0"/>
          </a:p>
        </p:txBody>
      </p:sp>
      <p:sp>
        <p:nvSpPr>
          <p:cNvPr id="3" name="Content Placeholder 2"/>
          <p:cNvSpPr>
            <a:spLocks noGrp="1"/>
          </p:cNvSpPr>
          <p:nvPr>
            <p:ph idx="1"/>
          </p:nvPr>
        </p:nvSpPr>
        <p:spPr/>
        <p:txBody>
          <a:bodyPr/>
          <a:lstStyle/>
          <a:p>
            <a:pPr marL="0" indent="0">
              <a:buNone/>
            </a:pPr>
            <a:r>
              <a:rPr lang="en-US" dirty="0" smtClean="0"/>
              <a:t>Remember:</a:t>
            </a:r>
          </a:p>
          <a:p>
            <a:r>
              <a:rPr lang="en-US" dirty="0" smtClean="0"/>
              <a:t>If you want to raise a question that has already been raised, ‘like’  the existing question</a:t>
            </a:r>
            <a:r>
              <a:rPr lang="en-US" dirty="0" smtClean="0"/>
              <a:t>.</a:t>
            </a:r>
          </a:p>
          <a:p>
            <a:r>
              <a:rPr lang="en-US" dirty="0" smtClean="0"/>
              <a:t>Questions will be answered as the presentation continues.</a:t>
            </a:r>
            <a:r>
              <a:rPr lang="en-US" dirty="0" smtClean="0"/>
              <a:t> </a:t>
            </a:r>
            <a:endParaRPr lang="en-US" dirty="0" smtClean="0"/>
          </a:p>
          <a:p>
            <a:r>
              <a:rPr lang="en-US" dirty="0"/>
              <a:t>A</a:t>
            </a:r>
            <a:r>
              <a:rPr lang="en-US" dirty="0" smtClean="0"/>
              <a:t>t the end of this presentation I shall address </a:t>
            </a:r>
            <a:r>
              <a:rPr lang="en-US" dirty="0" smtClean="0"/>
              <a:t>remaining questions </a:t>
            </a:r>
            <a:r>
              <a:rPr lang="en-US" dirty="0" smtClean="0"/>
              <a:t>according to their popularity.</a:t>
            </a:r>
            <a:endParaRPr lang="en-US" dirty="0"/>
          </a:p>
        </p:txBody>
      </p:sp>
    </p:spTree>
    <p:extLst>
      <p:ext uri="{BB962C8B-B14F-4D97-AF65-F5344CB8AC3E}">
        <p14:creationId xmlns:p14="http://schemas.microsoft.com/office/powerpoint/2010/main" val="26567259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 Format</a:t>
            </a:r>
            <a:endParaRPr lang="en-US" dirty="0"/>
          </a:p>
        </p:txBody>
      </p:sp>
      <p:sp>
        <p:nvSpPr>
          <p:cNvPr id="3" name="Content Placeholder 2"/>
          <p:cNvSpPr>
            <a:spLocks noGrp="1"/>
          </p:cNvSpPr>
          <p:nvPr>
            <p:ph idx="1"/>
          </p:nvPr>
        </p:nvSpPr>
        <p:spPr>
          <a:xfrm>
            <a:off x="609600" y="1268627"/>
            <a:ext cx="10972800" cy="4857537"/>
          </a:xfrm>
        </p:spPr>
        <p:txBody>
          <a:bodyPr/>
          <a:lstStyle/>
          <a:p>
            <a:pPr marL="0" indent="0">
              <a:buNone/>
            </a:pPr>
            <a:r>
              <a:rPr lang="en-US" sz="2800" dirty="0"/>
              <a:t>The paper will be divided into two sections  </a:t>
            </a:r>
          </a:p>
          <a:p>
            <a:r>
              <a:rPr lang="en-US" sz="2800" dirty="0" smtClean="0"/>
              <a:t>Section A: Language Section</a:t>
            </a:r>
          </a:p>
          <a:p>
            <a:pPr lvl="1"/>
            <a:r>
              <a:rPr lang="en-US" sz="2400" dirty="0" smtClean="0"/>
              <a:t>Persuasive Prose</a:t>
            </a:r>
          </a:p>
          <a:p>
            <a:pPr lvl="1"/>
            <a:r>
              <a:rPr lang="en-US" sz="2400" dirty="0" smtClean="0"/>
              <a:t>Conversational Analysis</a:t>
            </a:r>
          </a:p>
          <a:p>
            <a:r>
              <a:rPr lang="en-US" sz="2800" dirty="0" smtClean="0"/>
              <a:t>Section B: Literature Section</a:t>
            </a:r>
          </a:p>
          <a:p>
            <a:pPr lvl="1"/>
            <a:r>
              <a:rPr lang="en-US" sz="2400" dirty="0" smtClean="0"/>
              <a:t>Poetry</a:t>
            </a:r>
          </a:p>
          <a:p>
            <a:pPr lvl="1"/>
            <a:r>
              <a:rPr lang="en-US" sz="2400" dirty="0" smtClean="0"/>
              <a:t>Prose Fiction</a:t>
            </a:r>
          </a:p>
          <a:p>
            <a:pPr lvl="1"/>
            <a:r>
              <a:rPr lang="en-US" sz="2400" dirty="0" smtClean="0"/>
              <a:t>Drama</a:t>
            </a:r>
          </a:p>
          <a:p>
            <a:r>
              <a:rPr lang="en-US" sz="2800" u="sng" dirty="0"/>
              <a:t>You will be expected to</a:t>
            </a:r>
            <a:r>
              <a:rPr lang="en-US" sz="2800" dirty="0"/>
              <a:t> </a:t>
            </a:r>
            <a:r>
              <a:rPr lang="en-US" sz="2800" u="sng" dirty="0"/>
              <a:t>answer </a:t>
            </a:r>
            <a:r>
              <a:rPr lang="en-US" sz="2800" b="1" u="sng" dirty="0"/>
              <a:t>one question per section</a:t>
            </a:r>
            <a:r>
              <a:rPr lang="en-US" sz="2800" dirty="0" smtClean="0"/>
              <a:t>.</a:t>
            </a:r>
          </a:p>
          <a:p>
            <a:r>
              <a:rPr lang="en-US" sz="2800" dirty="0"/>
              <a:t>The examination will be a two hour paper.</a:t>
            </a:r>
          </a:p>
          <a:p>
            <a:endParaRPr lang="en-US" sz="2800" dirty="0" smtClean="0"/>
          </a:p>
          <a:p>
            <a:pPr marL="0" indent="0">
              <a:buNone/>
            </a:pPr>
            <a:endParaRPr lang="en-US" sz="2800" dirty="0" smtClean="0"/>
          </a:p>
        </p:txBody>
      </p:sp>
    </p:spTree>
    <p:extLst>
      <p:ext uri="{BB962C8B-B14F-4D97-AF65-F5344CB8AC3E}">
        <p14:creationId xmlns:p14="http://schemas.microsoft.com/office/powerpoint/2010/main" val="40661795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Persuasive Prose</a:t>
            </a:r>
            <a:endParaRPr lang="en-US" dirty="0"/>
          </a:p>
        </p:txBody>
      </p:sp>
      <p:sp>
        <p:nvSpPr>
          <p:cNvPr id="3" name="Content Placeholder 2"/>
          <p:cNvSpPr>
            <a:spLocks noGrp="1"/>
          </p:cNvSpPr>
          <p:nvPr>
            <p:ph idx="1"/>
          </p:nvPr>
        </p:nvSpPr>
        <p:spPr>
          <a:xfrm>
            <a:off x="609600" y="1219201"/>
            <a:ext cx="10972800" cy="4906964"/>
          </a:xfrm>
        </p:spPr>
        <p:txBody>
          <a:bodyPr/>
          <a:lstStyle/>
          <a:p>
            <a:r>
              <a:rPr lang="en-US" dirty="0"/>
              <a:t>Y</a:t>
            </a:r>
            <a:r>
              <a:rPr lang="en-US" dirty="0" smtClean="0"/>
              <a:t>ou </a:t>
            </a:r>
            <a:r>
              <a:rPr lang="en-US" dirty="0"/>
              <a:t>will be given a short passage from an unseen persuasive text (such as a newspaper article, an advertisement, a political </a:t>
            </a:r>
            <a:r>
              <a:rPr lang="en-US" dirty="0" smtClean="0"/>
              <a:t>speech</a:t>
            </a:r>
            <a:r>
              <a:rPr lang="en-US" dirty="0"/>
              <a:t> </a:t>
            </a:r>
            <a:r>
              <a:rPr lang="en-US" dirty="0" smtClean="0"/>
              <a:t>or an advertisement). </a:t>
            </a:r>
          </a:p>
          <a:p>
            <a:r>
              <a:rPr lang="en-US" dirty="0" smtClean="0"/>
              <a:t>You </a:t>
            </a:r>
            <a:r>
              <a:rPr lang="en-US" dirty="0"/>
              <a:t>will have to write an essay in which you analyse the passage: this means that you will have to outline briefly </a:t>
            </a:r>
            <a:r>
              <a:rPr lang="en-US" b="1" dirty="0"/>
              <a:t>what </a:t>
            </a:r>
            <a:r>
              <a:rPr lang="en-US" dirty="0"/>
              <a:t>the passage is about, </a:t>
            </a:r>
            <a:r>
              <a:rPr lang="en-US" b="1" dirty="0"/>
              <a:t>why </a:t>
            </a:r>
            <a:r>
              <a:rPr lang="en-US" dirty="0"/>
              <a:t>it has been written, and </a:t>
            </a:r>
            <a:r>
              <a:rPr lang="en-US" b="1" dirty="0"/>
              <a:t>who </a:t>
            </a:r>
            <a:r>
              <a:rPr lang="en-US" dirty="0"/>
              <a:t>the target audience is, and then to explain in detail </a:t>
            </a:r>
            <a:r>
              <a:rPr lang="en-US" b="1" dirty="0"/>
              <a:t>how </a:t>
            </a:r>
            <a:r>
              <a:rPr lang="en-US" dirty="0"/>
              <a:t>it has been written. Your essay should focus on </a:t>
            </a:r>
            <a:r>
              <a:rPr lang="en-US" b="1" dirty="0"/>
              <a:t>how </a:t>
            </a:r>
            <a:r>
              <a:rPr lang="en-US" dirty="0"/>
              <a:t>the author </a:t>
            </a:r>
            <a:r>
              <a:rPr lang="en-US" b="1" dirty="0"/>
              <a:t>uses language </a:t>
            </a:r>
            <a:r>
              <a:rPr lang="en-US" dirty="0"/>
              <a:t>to persuade his/her target audience.</a:t>
            </a:r>
          </a:p>
          <a:p>
            <a:endParaRPr lang="en-US" dirty="0"/>
          </a:p>
        </p:txBody>
      </p:sp>
    </p:spTree>
    <p:extLst>
      <p:ext uri="{BB962C8B-B14F-4D97-AF65-F5344CB8AC3E}">
        <p14:creationId xmlns:p14="http://schemas.microsoft.com/office/powerpoint/2010/main" val="2012487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857476"/>
          </a:xfrm>
        </p:spPr>
        <p:txBody>
          <a:bodyPr/>
          <a:lstStyle/>
          <a:p>
            <a:r>
              <a:rPr lang="en-ZA" dirty="0" smtClean="0"/>
              <a:t>Sample Question</a:t>
            </a:r>
            <a:endParaRPr lang="en-US" dirty="0"/>
          </a:p>
        </p:txBody>
      </p:sp>
      <p:sp>
        <p:nvSpPr>
          <p:cNvPr id="3" name="Content Placeholder 2"/>
          <p:cNvSpPr>
            <a:spLocks noGrp="1"/>
          </p:cNvSpPr>
          <p:nvPr>
            <p:ph idx="1"/>
          </p:nvPr>
        </p:nvSpPr>
        <p:spPr>
          <a:xfrm>
            <a:off x="609600" y="1236617"/>
            <a:ext cx="10972800" cy="4889547"/>
          </a:xfrm>
        </p:spPr>
        <p:txBody>
          <a:bodyPr/>
          <a:lstStyle/>
          <a:p>
            <a:pPr marL="0" indent="0">
              <a:buNone/>
            </a:pPr>
            <a:r>
              <a:rPr lang="en-ZA" dirty="0"/>
              <a:t>Read the following speech carefully and write an essay in which you critically analyse the text.  Your essay should have an introduction, body and conclusion.  Your essay should address</a:t>
            </a:r>
          </a:p>
          <a:p>
            <a:r>
              <a:rPr lang="en-ZA" b="1" dirty="0"/>
              <a:t>w</a:t>
            </a:r>
            <a:r>
              <a:rPr lang="en-ZA" b="1" dirty="0" smtClean="0"/>
              <a:t>hat</a:t>
            </a:r>
            <a:r>
              <a:rPr lang="en-ZA" dirty="0" smtClean="0"/>
              <a:t> </a:t>
            </a:r>
            <a:r>
              <a:rPr lang="en-ZA" dirty="0"/>
              <a:t>the passage is about</a:t>
            </a:r>
          </a:p>
          <a:p>
            <a:r>
              <a:rPr lang="en-ZA" b="1" dirty="0"/>
              <a:t>w</a:t>
            </a:r>
            <a:r>
              <a:rPr lang="en-ZA" b="1" dirty="0" smtClean="0"/>
              <a:t>hy</a:t>
            </a:r>
            <a:r>
              <a:rPr lang="en-ZA" dirty="0" smtClean="0"/>
              <a:t> </a:t>
            </a:r>
            <a:r>
              <a:rPr lang="en-ZA" dirty="0"/>
              <a:t>it has been written</a:t>
            </a:r>
          </a:p>
          <a:p>
            <a:r>
              <a:rPr lang="en-ZA" b="1" dirty="0"/>
              <a:t>w</a:t>
            </a:r>
            <a:r>
              <a:rPr lang="en-ZA" b="1" dirty="0" smtClean="0"/>
              <a:t>ho</a:t>
            </a:r>
            <a:r>
              <a:rPr lang="en-ZA" dirty="0" smtClean="0"/>
              <a:t> </a:t>
            </a:r>
            <a:r>
              <a:rPr lang="en-ZA" dirty="0"/>
              <a:t>the target audience is</a:t>
            </a:r>
          </a:p>
          <a:p>
            <a:r>
              <a:rPr lang="en-ZA" b="1" dirty="0"/>
              <a:t>h</a:t>
            </a:r>
            <a:r>
              <a:rPr lang="en-ZA" b="1" dirty="0" smtClean="0"/>
              <a:t>ow</a:t>
            </a:r>
            <a:r>
              <a:rPr lang="en-ZA" dirty="0" smtClean="0"/>
              <a:t> </a:t>
            </a:r>
            <a:r>
              <a:rPr lang="en-ZA" dirty="0"/>
              <a:t>language and other persuasive techniques have been used persuasively</a:t>
            </a:r>
          </a:p>
          <a:p>
            <a:endParaRPr lang="en-US" dirty="0"/>
          </a:p>
        </p:txBody>
      </p:sp>
    </p:spTree>
    <p:extLst>
      <p:ext uri="{BB962C8B-B14F-4D97-AF65-F5344CB8AC3E}">
        <p14:creationId xmlns:p14="http://schemas.microsoft.com/office/powerpoint/2010/main" val="144803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How to treat the scaffolding questions</a:t>
            </a:r>
            <a:endParaRPr lang="en-US" dirty="0"/>
          </a:p>
        </p:txBody>
      </p:sp>
      <p:sp>
        <p:nvSpPr>
          <p:cNvPr id="3" name="Content Placeholder 2"/>
          <p:cNvSpPr>
            <a:spLocks noGrp="1"/>
          </p:cNvSpPr>
          <p:nvPr>
            <p:ph idx="1"/>
          </p:nvPr>
        </p:nvSpPr>
        <p:spPr>
          <a:xfrm>
            <a:off x="609600" y="1985554"/>
            <a:ext cx="10972800" cy="4140610"/>
          </a:xfrm>
        </p:spPr>
        <p:txBody>
          <a:bodyPr/>
          <a:lstStyle/>
          <a:p>
            <a:r>
              <a:rPr lang="en-ZA" dirty="0"/>
              <a:t>Group first three questions into the </a:t>
            </a:r>
            <a:r>
              <a:rPr lang="en-ZA" dirty="0" smtClean="0"/>
              <a:t>introduction.</a:t>
            </a:r>
            <a:endParaRPr lang="en-ZA" dirty="0"/>
          </a:p>
          <a:p>
            <a:r>
              <a:rPr lang="en-ZA" dirty="0"/>
              <a:t>Use the body to discuss the rhetorical devices for </a:t>
            </a:r>
            <a:r>
              <a:rPr lang="en-ZA" dirty="0" smtClean="0"/>
              <a:t>persuasiveness.</a:t>
            </a:r>
            <a:endParaRPr lang="en-ZA" dirty="0"/>
          </a:p>
          <a:p>
            <a:r>
              <a:rPr lang="en-US" dirty="0"/>
              <a:t>Your essay should focus on </a:t>
            </a:r>
            <a:r>
              <a:rPr lang="en-US" b="1" dirty="0"/>
              <a:t>how </a:t>
            </a:r>
            <a:r>
              <a:rPr lang="en-US" dirty="0"/>
              <a:t>the author </a:t>
            </a:r>
            <a:r>
              <a:rPr lang="en-US" b="1" dirty="0"/>
              <a:t>uses language </a:t>
            </a:r>
            <a:r>
              <a:rPr lang="en-US" dirty="0"/>
              <a:t>to persuade his/her target audience.</a:t>
            </a:r>
          </a:p>
        </p:txBody>
      </p:sp>
    </p:spTree>
    <p:extLst>
      <p:ext uri="{BB962C8B-B14F-4D97-AF65-F5344CB8AC3E}">
        <p14:creationId xmlns:p14="http://schemas.microsoft.com/office/powerpoint/2010/main" val="3242367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Conversational Analysis</a:t>
            </a:r>
            <a:endParaRPr lang="en-US" dirty="0"/>
          </a:p>
        </p:txBody>
      </p:sp>
      <p:sp>
        <p:nvSpPr>
          <p:cNvPr id="3" name="Content Placeholder 2"/>
          <p:cNvSpPr>
            <a:spLocks noGrp="1"/>
          </p:cNvSpPr>
          <p:nvPr>
            <p:ph idx="1"/>
          </p:nvPr>
        </p:nvSpPr>
        <p:spPr>
          <a:xfrm>
            <a:off x="609600" y="1262743"/>
            <a:ext cx="10972800" cy="4863421"/>
          </a:xfrm>
        </p:spPr>
        <p:txBody>
          <a:bodyPr/>
          <a:lstStyle/>
          <a:p>
            <a:r>
              <a:rPr lang="en-US" dirty="0" smtClean="0"/>
              <a:t>Be prepared to </a:t>
            </a:r>
            <a:r>
              <a:rPr lang="en-US" dirty="0"/>
              <a:t>write an essay on an aspect or a range of aspects of conversation analysis, such as (but not limited to) turn-taking, pauses, overlaps, fillers, cooperative principles, implicature, </a:t>
            </a:r>
            <a:r>
              <a:rPr lang="en-US" dirty="0" smtClean="0"/>
              <a:t>politeness. </a:t>
            </a:r>
            <a:endParaRPr lang="en-US" dirty="0"/>
          </a:p>
          <a:p>
            <a:r>
              <a:rPr lang="en-US" dirty="0" smtClean="0"/>
              <a:t>Refer </a:t>
            </a:r>
            <a:r>
              <a:rPr lang="en-US" dirty="0"/>
              <a:t>to </a:t>
            </a:r>
            <a:r>
              <a:rPr lang="en-US" dirty="0" smtClean="0"/>
              <a:t>the ‘Conversational </a:t>
            </a:r>
            <a:r>
              <a:rPr lang="en-US" dirty="0"/>
              <a:t>analysis additional resource’ document under the ‘Additional Resources’ tab on myUnisa for a survey of the key facets of this section</a:t>
            </a:r>
            <a:r>
              <a:rPr lang="en-US" dirty="0" smtClean="0"/>
              <a:t>.</a:t>
            </a:r>
          </a:p>
          <a:p>
            <a:r>
              <a:rPr lang="en-US" dirty="0" smtClean="0"/>
              <a:t>Avoid t</a:t>
            </a:r>
            <a:r>
              <a:rPr lang="en-US" dirty="0" smtClean="0"/>
              <a:t>rying </a:t>
            </a:r>
            <a:r>
              <a:rPr lang="en-US" dirty="0" smtClean="0"/>
              <a:t>to analyse the conversation </a:t>
            </a:r>
            <a:r>
              <a:rPr lang="en-US" dirty="0" smtClean="0"/>
              <a:t>in the same way as</a:t>
            </a:r>
            <a:r>
              <a:rPr lang="en-US" dirty="0" smtClean="0"/>
              <a:t> </a:t>
            </a:r>
            <a:r>
              <a:rPr lang="en-US" dirty="0" smtClean="0"/>
              <a:t>a persuasive </a:t>
            </a:r>
            <a:r>
              <a:rPr lang="en-US" dirty="0" smtClean="0"/>
              <a:t>text.</a:t>
            </a:r>
            <a:endParaRPr lang="en-US" dirty="0"/>
          </a:p>
          <a:p>
            <a:endParaRPr lang="en-US" dirty="0"/>
          </a:p>
        </p:txBody>
      </p:sp>
    </p:spTree>
    <p:extLst>
      <p:ext uri="{BB962C8B-B14F-4D97-AF65-F5344CB8AC3E}">
        <p14:creationId xmlns:p14="http://schemas.microsoft.com/office/powerpoint/2010/main" val="2046483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Question</a:t>
            </a:r>
            <a:endParaRPr lang="en-US" dirty="0"/>
          </a:p>
        </p:txBody>
      </p:sp>
      <p:sp>
        <p:nvSpPr>
          <p:cNvPr id="3" name="Content Placeholder 2"/>
          <p:cNvSpPr>
            <a:spLocks noGrp="1"/>
          </p:cNvSpPr>
          <p:nvPr>
            <p:ph idx="1"/>
          </p:nvPr>
        </p:nvSpPr>
        <p:spPr/>
        <p:txBody>
          <a:bodyPr/>
          <a:lstStyle/>
          <a:p>
            <a:pPr marL="0" indent="0">
              <a:buNone/>
            </a:pPr>
            <a:r>
              <a:rPr lang="en-ZA" sz="3600" dirty="0"/>
              <a:t>Conversations are usually structured in a particular manner to facilitate communication and social interaction.  Discuss the THREE main dimensions of </a:t>
            </a:r>
            <a:r>
              <a:rPr lang="en-ZA" sz="3600" dirty="0" smtClean="0"/>
              <a:t>Conversational </a:t>
            </a:r>
            <a:r>
              <a:rPr lang="en-ZA" sz="3600" dirty="0"/>
              <a:t>A</a:t>
            </a:r>
            <a:r>
              <a:rPr lang="en-ZA" sz="3600" dirty="0" smtClean="0"/>
              <a:t>nalysis</a:t>
            </a:r>
            <a:r>
              <a:rPr lang="en-ZA" sz="3600" dirty="0"/>
              <a:t>, used in the given transcript of a conversation.  Your discussion must include examples.</a:t>
            </a:r>
          </a:p>
          <a:p>
            <a:endParaRPr lang="en-US" sz="3600" dirty="0"/>
          </a:p>
        </p:txBody>
      </p:sp>
    </p:spTree>
    <p:extLst>
      <p:ext uri="{BB962C8B-B14F-4D97-AF65-F5344CB8AC3E}">
        <p14:creationId xmlns:p14="http://schemas.microsoft.com/office/powerpoint/2010/main" val="2086740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491716"/>
          </a:xfrm>
        </p:spPr>
        <p:txBody>
          <a:bodyPr>
            <a:normAutofit fontScale="90000"/>
          </a:bodyPr>
          <a:lstStyle/>
          <a:p>
            <a:r>
              <a:rPr lang="en-US" dirty="0" smtClean="0"/>
              <a:t>Points to Consider</a:t>
            </a:r>
            <a:endParaRPr lang="en-US" dirty="0"/>
          </a:p>
        </p:txBody>
      </p:sp>
      <p:sp>
        <p:nvSpPr>
          <p:cNvPr id="3" name="Content Placeholder 2"/>
          <p:cNvSpPr>
            <a:spLocks noGrp="1"/>
          </p:cNvSpPr>
          <p:nvPr>
            <p:ph idx="1"/>
          </p:nvPr>
        </p:nvSpPr>
        <p:spPr>
          <a:xfrm>
            <a:off x="609600" y="766354"/>
            <a:ext cx="10972800" cy="5359811"/>
          </a:xfrm>
        </p:spPr>
        <p:txBody>
          <a:bodyPr/>
          <a:lstStyle/>
          <a:p>
            <a:r>
              <a:rPr lang="en-US" b="1" dirty="0" smtClean="0"/>
              <a:t>Actions</a:t>
            </a:r>
          </a:p>
          <a:p>
            <a:pPr lvl="1"/>
            <a:r>
              <a:rPr lang="en-US" dirty="0" smtClean="0"/>
              <a:t>Pauses</a:t>
            </a:r>
          </a:p>
          <a:p>
            <a:pPr lvl="1"/>
            <a:r>
              <a:rPr lang="en-US" dirty="0" smtClean="0"/>
              <a:t>Overlap</a:t>
            </a:r>
          </a:p>
          <a:p>
            <a:pPr lvl="1"/>
            <a:r>
              <a:rPr lang="en-US" dirty="0" smtClean="0"/>
              <a:t>Repairing conversations</a:t>
            </a:r>
          </a:p>
          <a:p>
            <a:pPr lvl="1"/>
            <a:r>
              <a:rPr lang="en-US" dirty="0" smtClean="0"/>
              <a:t>Speech </a:t>
            </a:r>
            <a:r>
              <a:rPr lang="en-US" dirty="0" smtClean="0"/>
              <a:t>acts</a:t>
            </a:r>
            <a:endParaRPr lang="en-US" dirty="0" smtClean="0"/>
          </a:p>
          <a:p>
            <a:r>
              <a:rPr lang="en-US" b="1" dirty="0" smtClean="0"/>
              <a:t>Intersubjective understanding</a:t>
            </a:r>
          </a:p>
          <a:p>
            <a:pPr lvl="1"/>
            <a:r>
              <a:rPr lang="en-US" dirty="0" smtClean="0"/>
              <a:t>Implicature</a:t>
            </a:r>
          </a:p>
          <a:p>
            <a:pPr lvl="1"/>
            <a:r>
              <a:rPr lang="en-US" dirty="0" smtClean="0"/>
              <a:t>Relies on shared understanding otherwise the conversation breaks down</a:t>
            </a:r>
          </a:p>
        </p:txBody>
      </p:sp>
    </p:spTree>
    <p:extLst>
      <p:ext uri="{BB962C8B-B14F-4D97-AF65-F5344CB8AC3E}">
        <p14:creationId xmlns:p14="http://schemas.microsoft.com/office/powerpoint/2010/main" val="2962025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Points to Consider</a:t>
            </a:r>
            <a:endParaRPr lang="en-US" dirty="0"/>
          </a:p>
        </p:txBody>
      </p:sp>
      <p:sp>
        <p:nvSpPr>
          <p:cNvPr id="3" name="Content Placeholder 2"/>
          <p:cNvSpPr>
            <a:spLocks noGrp="1"/>
          </p:cNvSpPr>
          <p:nvPr>
            <p:ph idx="1"/>
          </p:nvPr>
        </p:nvSpPr>
        <p:spPr/>
        <p:txBody>
          <a:bodyPr/>
          <a:lstStyle/>
          <a:p>
            <a:r>
              <a:rPr lang="en-US" sz="2800" b="1" dirty="0"/>
              <a:t>Structure</a:t>
            </a:r>
          </a:p>
          <a:p>
            <a:pPr lvl="1"/>
            <a:r>
              <a:rPr lang="en-US" sz="2400" dirty="0"/>
              <a:t>Opening and closing conversations</a:t>
            </a:r>
          </a:p>
          <a:p>
            <a:pPr lvl="1"/>
            <a:r>
              <a:rPr lang="en-US" sz="2400" dirty="0"/>
              <a:t>Turn-taking </a:t>
            </a:r>
            <a:r>
              <a:rPr lang="en-US" dirty="0"/>
              <a:t>= </a:t>
            </a:r>
          </a:p>
          <a:p>
            <a:pPr lvl="2">
              <a:buFont typeface="Wingdings" panose="05000000000000000000" pitchFamily="2" charset="2"/>
              <a:buChar char="v"/>
            </a:pPr>
            <a:r>
              <a:rPr lang="en-US" dirty="0"/>
              <a:t>Adjacency pairs = </a:t>
            </a:r>
            <a:r>
              <a:rPr lang="en-US" dirty="0" smtClean="0"/>
              <a:t>Q&amp;A</a:t>
            </a:r>
            <a:r>
              <a:rPr lang="en-US" dirty="0"/>
              <a:t>/ invitation and acceptance or declination /</a:t>
            </a:r>
          </a:p>
          <a:p>
            <a:pPr lvl="2">
              <a:buFont typeface="Wingdings" panose="05000000000000000000" pitchFamily="2" charset="2"/>
              <a:buChar char="v"/>
            </a:pPr>
            <a:r>
              <a:rPr lang="en-US" dirty="0"/>
              <a:t>Back-channeling</a:t>
            </a:r>
          </a:p>
          <a:p>
            <a:r>
              <a:rPr lang="en-US" sz="2800" dirty="0" smtClean="0"/>
              <a:t>Cultural aspects in a conversation</a:t>
            </a:r>
          </a:p>
          <a:p>
            <a:pPr lvl="1"/>
            <a:r>
              <a:rPr lang="en-US" sz="2400" dirty="0" smtClean="0"/>
              <a:t>Politeness</a:t>
            </a:r>
          </a:p>
          <a:p>
            <a:r>
              <a:rPr lang="en-US" sz="2800" dirty="0" smtClean="0"/>
              <a:t>Social nature of conversations</a:t>
            </a:r>
          </a:p>
          <a:p>
            <a:pPr lvl="1"/>
            <a:r>
              <a:rPr lang="en-US" sz="2400" dirty="0" smtClean="0"/>
              <a:t>Maxims (Quality/Relevance/Quantity/Manner)</a:t>
            </a:r>
          </a:p>
          <a:p>
            <a:pPr marL="457200" lvl="1" indent="0">
              <a:buNone/>
            </a:pPr>
            <a:endParaRPr lang="en-US" dirty="0" smtClean="0"/>
          </a:p>
        </p:txBody>
      </p:sp>
    </p:spTree>
    <p:extLst>
      <p:ext uri="{BB962C8B-B14F-4D97-AF65-F5344CB8AC3E}">
        <p14:creationId xmlns:p14="http://schemas.microsoft.com/office/powerpoint/2010/main" val="33424233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Prose fiction</a:t>
            </a:r>
          </a:p>
        </p:txBody>
      </p:sp>
      <p:sp>
        <p:nvSpPr>
          <p:cNvPr id="3" name="Content Placeholder 2"/>
          <p:cNvSpPr>
            <a:spLocks noGrp="1"/>
          </p:cNvSpPr>
          <p:nvPr>
            <p:ph idx="1"/>
          </p:nvPr>
        </p:nvSpPr>
        <p:spPr/>
        <p:txBody>
          <a:bodyPr/>
          <a:lstStyle/>
          <a:p>
            <a:r>
              <a:rPr lang="en-US" dirty="0"/>
              <a:t>Y</a:t>
            </a:r>
            <a:r>
              <a:rPr lang="en-US" dirty="0" smtClean="0"/>
              <a:t>ou </a:t>
            </a:r>
            <a:r>
              <a:rPr lang="en-US" dirty="0"/>
              <a:t>will be given a short passage from an unseen prose fiction text. </a:t>
            </a:r>
            <a:endParaRPr lang="en-US" dirty="0" smtClean="0"/>
          </a:p>
          <a:p>
            <a:r>
              <a:rPr lang="en-US" dirty="0" smtClean="0"/>
              <a:t>You </a:t>
            </a:r>
            <a:r>
              <a:rPr lang="en-US" dirty="0"/>
              <a:t>will have to write an essay in which you analyse the </a:t>
            </a:r>
            <a:r>
              <a:rPr lang="en-US" dirty="0" smtClean="0"/>
              <a:t>passage.</a:t>
            </a:r>
          </a:p>
          <a:p>
            <a:r>
              <a:rPr lang="en-US" dirty="0" smtClean="0"/>
              <a:t>You need to discuss </a:t>
            </a:r>
            <a:r>
              <a:rPr lang="en-US" dirty="0"/>
              <a:t>in detail how it uses language, for example, to portray character, shape, tone and setting, for thematic and symbolic effects, etc.</a:t>
            </a:r>
          </a:p>
        </p:txBody>
      </p:sp>
    </p:spTree>
    <p:extLst>
      <p:ext uri="{BB962C8B-B14F-4D97-AF65-F5344CB8AC3E}">
        <p14:creationId xmlns:p14="http://schemas.microsoft.com/office/powerpoint/2010/main" val="12057326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Question</a:t>
            </a:r>
            <a:endParaRPr lang="en-US" dirty="0"/>
          </a:p>
        </p:txBody>
      </p:sp>
      <p:sp>
        <p:nvSpPr>
          <p:cNvPr id="3" name="Content Placeholder 2"/>
          <p:cNvSpPr>
            <a:spLocks noGrp="1"/>
          </p:cNvSpPr>
          <p:nvPr>
            <p:ph idx="1"/>
          </p:nvPr>
        </p:nvSpPr>
        <p:spPr/>
        <p:txBody>
          <a:bodyPr/>
          <a:lstStyle/>
          <a:p>
            <a:pPr marL="0" indent="0">
              <a:buNone/>
            </a:pPr>
            <a:r>
              <a:rPr lang="en-ZA" dirty="0"/>
              <a:t>Write an essay in which you provide a critical analysis of the following passage from the novel </a:t>
            </a:r>
            <a:r>
              <a:rPr lang="en-ZA" i="1" dirty="0"/>
              <a:t>Great Expectations</a:t>
            </a:r>
            <a:r>
              <a:rPr lang="en-ZA" dirty="0"/>
              <a:t> by Charles Dickens.  Ensure that your essay is not simply a paraphrase of the passage and that you discuss how language is used to develop characterization and theme.  Also consider the narrative perspective. Limit your analysis to the given passage, even if you know the story.</a:t>
            </a:r>
          </a:p>
          <a:p>
            <a:endParaRPr lang="en-US" b="1" dirty="0"/>
          </a:p>
        </p:txBody>
      </p:sp>
    </p:spTree>
    <p:extLst>
      <p:ext uri="{BB962C8B-B14F-4D97-AF65-F5344CB8AC3E}">
        <p14:creationId xmlns:p14="http://schemas.microsoft.com/office/powerpoint/2010/main" val="18620746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Steps to </a:t>
            </a:r>
            <a:r>
              <a:rPr lang="en-ZA" dirty="0" smtClean="0"/>
              <a:t>follow</a:t>
            </a:r>
            <a:endParaRPr lang="en-US" dirty="0"/>
          </a:p>
        </p:txBody>
      </p:sp>
      <p:sp>
        <p:nvSpPr>
          <p:cNvPr id="3" name="Content Placeholder 2"/>
          <p:cNvSpPr>
            <a:spLocks noGrp="1"/>
          </p:cNvSpPr>
          <p:nvPr>
            <p:ph idx="1"/>
          </p:nvPr>
        </p:nvSpPr>
        <p:spPr>
          <a:xfrm>
            <a:off x="609600" y="1619794"/>
            <a:ext cx="10972800" cy="4506370"/>
          </a:xfrm>
        </p:spPr>
        <p:txBody>
          <a:bodyPr/>
          <a:lstStyle/>
          <a:p>
            <a:r>
              <a:rPr lang="en-ZA" dirty="0" smtClean="0"/>
              <a:t>Identify </a:t>
            </a:r>
            <a:r>
              <a:rPr lang="en-ZA" dirty="0"/>
              <a:t>key words in the question</a:t>
            </a:r>
          </a:p>
          <a:p>
            <a:r>
              <a:rPr lang="en-ZA" dirty="0"/>
              <a:t>Identify the narrative perspective (justify with evidence)</a:t>
            </a:r>
          </a:p>
          <a:p>
            <a:r>
              <a:rPr lang="en-ZA" dirty="0"/>
              <a:t>Identify the characters (portrayal through language)</a:t>
            </a:r>
          </a:p>
          <a:p>
            <a:r>
              <a:rPr lang="en-ZA" dirty="0"/>
              <a:t>Identify the </a:t>
            </a:r>
            <a:r>
              <a:rPr lang="en-ZA" dirty="0" smtClean="0"/>
              <a:t>theme – the purpose may be related to this </a:t>
            </a:r>
            <a:r>
              <a:rPr lang="en-ZA" dirty="0"/>
              <a:t>(how language reveals it)</a:t>
            </a:r>
          </a:p>
          <a:p>
            <a:pPr marL="0" indent="0">
              <a:buNone/>
            </a:pPr>
            <a:endParaRPr lang="en-US" dirty="0"/>
          </a:p>
        </p:txBody>
      </p:sp>
    </p:spTree>
    <p:extLst>
      <p:ext uri="{BB962C8B-B14F-4D97-AF65-F5344CB8AC3E}">
        <p14:creationId xmlns:p14="http://schemas.microsoft.com/office/powerpoint/2010/main" val="2701162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Poetry</a:t>
            </a:r>
            <a:endParaRPr lang="en-US" dirty="0"/>
          </a:p>
        </p:txBody>
      </p:sp>
      <p:sp>
        <p:nvSpPr>
          <p:cNvPr id="3" name="Content Placeholder 2"/>
          <p:cNvSpPr>
            <a:spLocks noGrp="1"/>
          </p:cNvSpPr>
          <p:nvPr>
            <p:ph idx="1"/>
          </p:nvPr>
        </p:nvSpPr>
        <p:spPr/>
        <p:txBody>
          <a:bodyPr/>
          <a:lstStyle/>
          <a:p>
            <a:r>
              <a:rPr lang="en-US" dirty="0"/>
              <a:t>Y</a:t>
            </a:r>
            <a:r>
              <a:rPr lang="en-US" dirty="0" smtClean="0"/>
              <a:t>ou </a:t>
            </a:r>
            <a:r>
              <a:rPr lang="en-US" dirty="0"/>
              <a:t>will be given a poem from the list of poems provided under ‘Additional Resources’ on myUnisa. </a:t>
            </a:r>
            <a:endParaRPr lang="en-US" dirty="0" smtClean="0"/>
          </a:p>
          <a:p>
            <a:r>
              <a:rPr lang="en-US" dirty="0" smtClean="0"/>
              <a:t>You </a:t>
            </a:r>
            <a:r>
              <a:rPr lang="en-US" dirty="0"/>
              <a:t>will have to write an essay in which you analyse the </a:t>
            </a:r>
            <a:r>
              <a:rPr lang="en-US" dirty="0" smtClean="0"/>
              <a:t>poem.</a:t>
            </a:r>
          </a:p>
          <a:p>
            <a:r>
              <a:rPr lang="en-US" dirty="0" smtClean="0"/>
              <a:t>You must discuss </a:t>
            </a:r>
            <a:r>
              <a:rPr lang="en-US" dirty="0"/>
              <a:t>in detail how it uses language to present and explore its main themes and concerns.</a:t>
            </a:r>
          </a:p>
          <a:p>
            <a:endParaRPr lang="en-US" dirty="0"/>
          </a:p>
          <a:p>
            <a:endParaRPr lang="en-US" dirty="0"/>
          </a:p>
        </p:txBody>
      </p:sp>
    </p:spTree>
    <p:extLst>
      <p:ext uri="{BB962C8B-B14F-4D97-AF65-F5344CB8AC3E}">
        <p14:creationId xmlns:p14="http://schemas.microsoft.com/office/powerpoint/2010/main" val="1378556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Sample Question</a:t>
            </a:r>
            <a:endParaRPr lang="en-US" sz="4400" dirty="0"/>
          </a:p>
        </p:txBody>
      </p:sp>
      <p:sp>
        <p:nvSpPr>
          <p:cNvPr id="3" name="Content Placeholder 2"/>
          <p:cNvSpPr>
            <a:spLocks noGrp="1"/>
          </p:cNvSpPr>
          <p:nvPr>
            <p:ph idx="1"/>
          </p:nvPr>
        </p:nvSpPr>
        <p:spPr/>
        <p:txBody>
          <a:bodyPr/>
          <a:lstStyle/>
          <a:p>
            <a:pPr marL="0" indent="0" algn="just">
              <a:buNone/>
            </a:pPr>
            <a:r>
              <a:rPr lang="en-ZA" dirty="0"/>
              <a:t>Write an essay in which you analyse in detail the way in which the poem deals with its subject.  Carefully examine how the poet uses syntax, diction, figures of speech and sound effects to express his views.</a:t>
            </a:r>
          </a:p>
          <a:p>
            <a:endParaRPr lang="en-US" dirty="0"/>
          </a:p>
        </p:txBody>
      </p:sp>
    </p:spTree>
    <p:extLst>
      <p:ext uri="{BB962C8B-B14F-4D97-AF65-F5344CB8AC3E}">
        <p14:creationId xmlns:p14="http://schemas.microsoft.com/office/powerpoint/2010/main" val="25367312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918437"/>
          </a:xfrm>
        </p:spPr>
        <p:txBody>
          <a:bodyPr/>
          <a:lstStyle/>
          <a:p>
            <a:r>
              <a:rPr lang="en-ZA" dirty="0"/>
              <a:t>Drama</a:t>
            </a:r>
            <a:endParaRPr lang="en-US" dirty="0"/>
          </a:p>
        </p:txBody>
      </p:sp>
      <p:sp>
        <p:nvSpPr>
          <p:cNvPr id="3" name="Content Placeholder 2"/>
          <p:cNvSpPr>
            <a:spLocks noGrp="1"/>
          </p:cNvSpPr>
          <p:nvPr>
            <p:ph idx="1"/>
          </p:nvPr>
        </p:nvSpPr>
        <p:spPr>
          <a:xfrm>
            <a:off x="609600" y="1193075"/>
            <a:ext cx="10972800" cy="4933090"/>
          </a:xfrm>
        </p:spPr>
        <p:txBody>
          <a:bodyPr/>
          <a:lstStyle/>
          <a:p>
            <a:r>
              <a:rPr lang="en-US" dirty="0"/>
              <a:t>Y</a:t>
            </a:r>
            <a:r>
              <a:rPr lang="en-US" dirty="0" smtClean="0"/>
              <a:t>ou </a:t>
            </a:r>
            <a:r>
              <a:rPr lang="en-US" dirty="0"/>
              <a:t>will be given an excerpt from an unseen play. </a:t>
            </a:r>
            <a:endParaRPr lang="en-US" dirty="0" smtClean="0"/>
          </a:p>
          <a:p>
            <a:r>
              <a:rPr lang="en-US" dirty="0" smtClean="0"/>
              <a:t>You </a:t>
            </a:r>
            <a:r>
              <a:rPr lang="en-US" dirty="0"/>
              <a:t>will be expected to write an essay in which you analyse how the passage uses language, for example, to form imagery or reveal the qualities of the characters in relation to the passage’s main themes and concerns.</a:t>
            </a:r>
          </a:p>
          <a:p>
            <a:pPr marL="0" indent="0">
              <a:buNone/>
            </a:pPr>
            <a:r>
              <a:rPr lang="en-US" dirty="0"/>
              <a:t/>
            </a:r>
            <a:br>
              <a:rPr lang="en-US" dirty="0"/>
            </a:br>
            <a:endParaRPr lang="en-US" dirty="0"/>
          </a:p>
        </p:txBody>
      </p:sp>
    </p:spTree>
    <p:extLst>
      <p:ext uri="{BB962C8B-B14F-4D97-AF65-F5344CB8AC3E}">
        <p14:creationId xmlns:p14="http://schemas.microsoft.com/office/powerpoint/2010/main" val="35249979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Question</a:t>
            </a:r>
            <a:endParaRPr lang="en-US" dirty="0"/>
          </a:p>
        </p:txBody>
      </p:sp>
      <p:sp>
        <p:nvSpPr>
          <p:cNvPr id="3" name="Content Placeholder 2"/>
          <p:cNvSpPr>
            <a:spLocks noGrp="1"/>
          </p:cNvSpPr>
          <p:nvPr>
            <p:ph idx="1"/>
          </p:nvPr>
        </p:nvSpPr>
        <p:spPr/>
        <p:txBody>
          <a:bodyPr/>
          <a:lstStyle/>
          <a:p>
            <a:pPr marL="0" indent="0">
              <a:buNone/>
            </a:pPr>
            <a:r>
              <a:rPr lang="en-ZA" dirty="0"/>
              <a:t>Write an essay in which you analyse the effect and purpose of this dramatic dialogue between Willy and Linda.  You may use the following points to guide your analysis.</a:t>
            </a:r>
          </a:p>
          <a:p>
            <a:r>
              <a:rPr lang="en-ZA" dirty="0"/>
              <a:t>What does the dialogue reveal about their characters, the mood between them, their relationship and the plot?</a:t>
            </a:r>
          </a:p>
          <a:p>
            <a:r>
              <a:rPr lang="en-ZA" dirty="0"/>
              <a:t>The language used plays a crucial role in creating dramatic characters, atmosphere and meaning, so pay careful attention to it in your analysis.</a:t>
            </a:r>
          </a:p>
          <a:p>
            <a:pPr marL="0" indent="0">
              <a:buNone/>
            </a:pPr>
            <a:endParaRPr lang="en-US" dirty="0"/>
          </a:p>
        </p:txBody>
      </p:sp>
    </p:spTree>
    <p:extLst>
      <p:ext uri="{BB962C8B-B14F-4D97-AF65-F5344CB8AC3E}">
        <p14:creationId xmlns:p14="http://schemas.microsoft.com/office/powerpoint/2010/main" val="15868086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Steps towards responding</a:t>
            </a:r>
            <a:endParaRPr lang="en-US" dirty="0"/>
          </a:p>
        </p:txBody>
      </p:sp>
      <p:sp>
        <p:nvSpPr>
          <p:cNvPr id="3" name="Content Placeholder 2"/>
          <p:cNvSpPr>
            <a:spLocks noGrp="1"/>
          </p:cNvSpPr>
          <p:nvPr>
            <p:ph idx="1"/>
          </p:nvPr>
        </p:nvSpPr>
        <p:spPr/>
        <p:txBody>
          <a:bodyPr/>
          <a:lstStyle/>
          <a:p>
            <a:r>
              <a:rPr lang="en-ZA" dirty="0"/>
              <a:t>Identify key words</a:t>
            </a:r>
          </a:p>
          <a:p>
            <a:r>
              <a:rPr lang="en-ZA" dirty="0"/>
              <a:t>Use key words to map your essay</a:t>
            </a:r>
          </a:p>
          <a:p>
            <a:r>
              <a:rPr lang="en-ZA" dirty="0"/>
              <a:t>Write your introduction</a:t>
            </a:r>
          </a:p>
          <a:p>
            <a:r>
              <a:rPr lang="en-ZA" dirty="0"/>
              <a:t>Write topic sentences for your paragraphs using the key words map</a:t>
            </a:r>
          </a:p>
          <a:p>
            <a:r>
              <a:rPr lang="en-ZA" dirty="0"/>
              <a:t>Paragraph development</a:t>
            </a:r>
          </a:p>
          <a:p>
            <a:r>
              <a:rPr lang="en-ZA" dirty="0"/>
              <a:t>Conclude</a:t>
            </a:r>
          </a:p>
          <a:p>
            <a:endParaRPr lang="en-US" dirty="0"/>
          </a:p>
        </p:txBody>
      </p:sp>
    </p:spTree>
    <p:extLst>
      <p:ext uri="{BB962C8B-B14F-4D97-AF65-F5344CB8AC3E}">
        <p14:creationId xmlns:p14="http://schemas.microsoft.com/office/powerpoint/2010/main" val="35227600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wrong with this sample response?</a:t>
            </a:r>
            <a:endParaRPr lang="en-US" dirty="0"/>
          </a:p>
        </p:txBody>
      </p:sp>
      <p:sp>
        <p:nvSpPr>
          <p:cNvPr id="3" name="Content Placeholder 2"/>
          <p:cNvSpPr>
            <a:spLocks noGrp="1"/>
          </p:cNvSpPr>
          <p:nvPr>
            <p:ph idx="1"/>
          </p:nvPr>
        </p:nvSpPr>
        <p:spPr/>
        <p:txBody>
          <a:bodyPr/>
          <a:lstStyle/>
          <a:p>
            <a:pPr marL="0" indent="0">
              <a:buNone/>
            </a:pPr>
            <a:r>
              <a:rPr lang="en-US" sz="2400" dirty="0"/>
              <a:t>In the dialogue </a:t>
            </a:r>
            <a:r>
              <a:rPr lang="en-US" sz="2400" dirty="0" smtClean="0"/>
              <a:t>there </a:t>
            </a:r>
            <a:r>
              <a:rPr lang="en-US" sz="2400" dirty="0"/>
              <a:t>are two people that speak to each other, Willy and Linda. I get the</a:t>
            </a:r>
            <a:r>
              <a:rPr lang="en-ZA" sz="2400" dirty="0"/>
              <a:t> </a:t>
            </a:r>
            <a:r>
              <a:rPr lang="en-US" sz="2400" dirty="0"/>
              <a:t>feeling that they are husband and wife because they talk about their children. It can also mean</a:t>
            </a:r>
            <a:r>
              <a:rPr lang="en-ZA" sz="2400" dirty="0"/>
              <a:t> </a:t>
            </a:r>
            <a:r>
              <a:rPr lang="en-US" sz="2400" dirty="0"/>
              <a:t>that they have children together but is not necessarily married. Maybe they just live together</a:t>
            </a:r>
            <a:r>
              <a:rPr lang="en-ZA" sz="2400" dirty="0"/>
              <a:t> </a:t>
            </a:r>
            <a:r>
              <a:rPr lang="en-US" sz="2400" dirty="0"/>
              <a:t>(he comes home to her) and is in a relationship. Willy is the poor salesman that supports his</a:t>
            </a:r>
            <a:r>
              <a:rPr lang="en-ZA" sz="2400" dirty="0"/>
              <a:t> </a:t>
            </a:r>
            <a:r>
              <a:rPr lang="en-US" sz="2400" dirty="0"/>
              <a:t>family. Willy comes from work to find his wife or partner in the house and then fights with</a:t>
            </a:r>
            <a:r>
              <a:rPr lang="en-ZA" sz="2400" dirty="0"/>
              <a:t> </a:t>
            </a:r>
            <a:r>
              <a:rPr lang="en-US" sz="2400" dirty="0"/>
              <a:t>her about their son Biff. Willy is angry that he does not have a job and thinks he is lazy.</a:t>
            </a:r>
            <a:r>
              <a:rPr lang="en-ZA" sz="2400" dirty="0"/>
              <a:t> </a:t>
            </a:r>
            <a:r>
              <a:rPr lang="en-US" sz="2400" dirty="0"/>
              <a:t>Linda on the other hand sounds like a calm and positive person. She is very level headed and</a:t>
            </a:r>
            <a:r>
              <a:rPr lang="en-ZA" sz="2400" dirty="0"/>
              <a:t> </a:t>
            </a:r>
            <a:r>
              <a:rPr lang="en-US" sz="2400" dirty="0"/>
              <a:t>tries to reason with </a:t>
            </a:r>
            <a:r>
              <a:rPr lang="en-US" sz="2400" dirty="0" smtClean="0"/>
              <a:t>Willy</a:t>
            </a:r>
            <a:r>
              <a:rPr lang="en-US" sz="2400" dirty="0"/>
              <a:t>. She never gets angry with Willy and tries to keep him calm. She is  a real mother hen as well because she tries to defend Biff, she tries to explain his ways and</a:t>
            </a:r>
            <a:r>
              <a:rPr lang="en-ZA" sz="2400" dirty="0"/>
              <a:t> </a:t>
            </a:r>
            <a:r>
              <a:rPr lang="en-US" sz="2400" dirty="0"/>
              <a:t>why he did not make any money.</a:t>
            </a:r>
            <a:endParaRPr lang="en-ZA" sz="2400" dirty="0"/>
          </a:p>
          <a:p>
            <a:endParaRPr lang="en-US" dirty="0"/>
          </a:p>
        </p:txBody>
      </p:sp>
    </p:spTree>
    <p:extLst>
      <p:ext uri="{BB962C8B-B14F-4D97-AF65-F5344CB8AC3E}">
        <p14:creationId xmlns:p14="http://schemas.microsoft.com/office/powerpoint/2010/main" val="6987449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1148" y="1401139"/>
            <a:ext cx="10602097" cy="1569660"/>
          </a:xfrm>
          <a:prstGeom prst="rect">
            <a:avLst/>
          </a:prstGeom>
          <a:noFill/>
        </p:spPr>
        <p:txBody>
          <a:bodyPr wrap="square" rtlCol="0">
            <a:spAutoFit/>
          </a:bodyPr>
          <a:lstStyle/>
          <a:p>
            <a:pPr algn="ctr"/>
            <a:r>
              <a:rPr lang="en-US" sz="9600" b="1" dirty="0" smtClean="0"/>
              <a:t>Good Luck!</a:t>
            </a:r>
            <a:endParaRPr lang="en-US" sz="9600" b="1" dirty="0"/>
          </a:p>
        </p:txBody>
      </p:sp>
      <p:sp>
        <p:nvSpPr>
          <p:cNvPr id="4" name="TextBox 3"/>
          <p:cNvSpPr txBox="1"/>
          <p:nvPr/>
        </p:nvSpPr>
        <p:spPr>
          <a:xfrm>
            <a:off x="1433384" y="4431957"/>
            <a:ext cx="4860324" cy="923330"/>
          </a:xfrm>
          <a:prstGeom prst="rect">
            <a:avLst/>
          </a:prstGeom>
          <a:noFill/>
        </p:spPr>
        <p:txBody>
          <a:bodyPr wrap="square" rtlCol="0">
            <a:spAutoFit/>
          </a:bodyPr>
          <a:lstStyle/>
          <a:p>
            <a:r>
              <a:rPr lang="en-US" sz="5400" b="1" dirty="0">
                <a:solidFill>
                  <a:srgbClr val="F79646">
                    <a:lumMod val="75000"/>
                  </a:srgbClr>
                </a:solidFill>
              </a:rPr>
              <a:t>ENG2602 Team</a:t>
            </a:r>
          </a:p>
        </p:txBody>
      </p:sp>
    </p:spTree>
    <p:extLst>
      <p:ext uri="{BB962C8B-B14F-4D97-AF65-F5344CB8AC3E}">
        <p14:creationId xmlns:p14="http://schemas.microsoft.com/office/powerpoint/2010/main" val="358535640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my trusted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651</TotalTime>
  <Words>1350</Words>
  <Application>Microsoft Office PowerPoint</Application>
  <PresentationFormat>Widescreen</PresentationFormat>
  <Paragraphs>121</Paragraphs>
  <Slides>20</Slides>
  <Notes>11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20</vt:i4>
      </vt:variant>
    </vt:vector>
  </HeadingPairs>
  <TitlesOfParts>
    <vt:vector size="25" baseType="lpstr">
      <vt:lpstr>Arial</vt:lpstr>
      <vt:lpstr>Calibri</vt:lpstr>
      <vt:lpstr>Wingdings</vt:lpstr>
      <vt:lpstr>1_Office Theme</vt:lpstr>
      <vt:lpstr>1_my trusted template</vt:lpstr>
      <vt:lpstr>ENG 2602 Pre-exam Session</vt:lpstr>
      <vt:lpstr>Rules of Engagement</vt:lpstr>
      <vt:lpstr>Paper Format</vt:lpstr>
      <vt:lpstr>Persuasive Prose</vt:lpstr>
      <vt:lpstr>Sample Question</vt:lpstr>
      <vt:lpstr>How to treat the scaffolding questions</vt:lpstr>
      <vt:lpstr>Conversational Analysis</vt:lpstr>
      <vt:lpstr>Sample Question</vt:lpstr>
      <vt:lpstr>Points to Consider</vt:lpstr>
      <vt:lpstr>More Points to Consider</vt:lpstr>
      <vt:lpstr>Prose fiction</vt:lpstr>
      <vt:lpstr>Sample Question</vt:lpstr>
      <vt:lpstr>Steps to follow</vt:lpstr>
      <vt:lpstr>Poetry</vt:lpstr>
      <vt:lpstr>Sample Question</vt:lpstr>
      <vt:lpstr>Drama</vt:lpstr>
      <vt:lpstr>Sample Question</vt:lpstr>
      <vt:lpstr>Steps towards responding</vt:lpstr>
      <vt:lpstr>What is wrong with this sample response?</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 2602 Pre-exam Session</dc:title>
  <dc:creator>Phakathi, Lungelwa</dc:creator>
  <cp:lastModifiedBy>Phakathi, Lungelwa</cp:lastModifiedBy>
  <cp:revision>33</cp:revision>
  <dcterms:created xsi:type="dcterms:W3CDTF">2018-05-08T19:14:15Z</dcterms:created>
  <dcterms:modified xsi:type="dcterms:W3CDTF">2018-05-10T09:14:48Z</dcterms:modified>
</cp:coreProperties>
</file>