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787"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4BDD6D92-F16C-4040-BD29-44FFD19B2D20}" type="datetimeFigureOut">
              <a:rPr lang="en-ZA" smtClean="0"/>
              <a:t>2018/04/17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385057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BDD6D92-F16C-4040-BD29-44FFD19B2D20}" type="datetimeFigureOut">
              <a:rPr lang="en-ZA" smtClean="0"/>
              <a:t>2018/04/17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3425736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DD6D92-F16C-4040-BD29-44FFD19B2D20}" type="datetimeFigureOut">
              <a:rPr lang="en-ZA" smtClean="0"/>
              <a:t>2018/04/17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2375394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4BDD6D92-F16C-4040-BD29-44FFD19B2D20}" type="datetimeFigureOut">
              <a:rPr lang="en-ZA" smtClean="0"/>
              <a:t>2018/04/17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1723317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4BDD6D92-F16C-4040-BD29-44FFD19B2D20}" type="datetimeFigureOut">
              <a:rPr lang="en-ZA" smtClean="0"/>
              <a:t>2018/04/17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175397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4BDD6D92-F16C-4040-BD29-44FFD19B2D20}" type="datetimeFigureOut">
              <a:rPr lang="en-ZA" smtClean="0"/>
              <a:t>2018/04/17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2803618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DD6D92-F16C-4040-BD29-44FFD19B2D20}" type="datetimeFigureOut">
              <a:rPr lang="en-ZA" smtClean="0"/>
              <a:t>2018/04/17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3473738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D6D92-F16C-4040-BD29-44FFD19B2D20}" type="datetimeFigureOut">
              <a:rPr lang="en-ZA" smtClean="0"/>
              <a:t>2018/04/17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1503054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D6D92-F16C-4040-BD29-44FFD19B2D20}" type="datetimeFigureOut">
              <a:rPr lang="en-ZA" smtClean="0"/>
              <a:t>2018/04/17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2939735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BDD6D92-F16C-4040-BD29-44FFD19B2D20}" type="datetimeFigureOut">
              <a:rPr lang="en-ZA" smtClean="0"/>
              <a:t>2018/04/17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3279651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BDD6D92-F16C-4040-BD29-44FFD19B2D20}" type="datetimeFigureOut">
              <a:rPr lang="en-ZA" smtClean="0"/>
              <a:t>2018/04/17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94AF3-BA47-49C3-8894-C69D67C23CB4}" type="slidenum">
              <a:rPr lang="en-ZA" smtClean="0"/>
              <a:t>‹#›</a:t>
            </a:fld>
            <a:endParaRPr lang="en-ZA"/>
          </a:p>
        </p:txBody>
      </p:sp>
    </p:spTree>
    <p:extLst>
      <p:ext uri="{BB962C8B-B14F-4D97-AF65-F5344CB8AC3E}">
        <p14:creationId xmlns:p14="http://schemas.microsoft.com/office/powerpoint/2010/main" val="1531635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BDD6D92-F16C-4040-BD29-44FFD19B2D20}" type="datetimeFigureOut">
              <a:rPr lang="en-ZA" smtClean="0"/>
              <a:t>2018/04/17</a:t>
            </a:fld>
            <a:endParaRPr lang="en-ZA"/>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694AF3-BA47-49C3-8894-C69D67C23CB4}" type="slidenum">
              <a:rPr lang="en-ZA" smtClean="0"/>
              <a:t>‹#›</a:t>
            </a:fld>
            <a:endParaRPr lang="en-ZA"/>
          </a:p>
        </p:txBody>
      </p:sp>
    </p:spTree>
    <p:extLst>
      <p:ext uri="{BB962C8B-B14F-4D97-AF65-F5344CB8AC3E}">
        <p14:creationId xmlns:p14="http://schemas.microsoft.com/office/powerpoint/2010/main" val="2435902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allpoetry.com/Roy__Campbel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a:ea typeface="Calibri"/>
                <a:cs typeface="Times New Roman"/>
              </a:rPr>
              <a:t>The Serf </a:t>
            </a:r>
            <a:endParaRPr lang="en-ZA" dirty="0"/>
          </a:p>
        </p:txBody>
      </p:sp>
      <p:sp>
        <p:nvSpPr>
          <p:cNvPr id="3" name="Subtitle 2"/>
          <p:cNvSpPr>
            <a:spLocks noGrp="1"/>
          </p:cNvSpPr>
          <p:nvPr>
            <p:ph type="subTitle" idx="1"/>
          </p:nvPr>
        </p:nvSpPr>
        <p:spPr/>
        <p:txBody>
          <a:bodyPr/>
          <a:lstStyle/>
          <a:p>
            <a:r>
              <a:rPr lang="en-ZA" b="1" u="sng" dirty="0">
                <a:solidFill>
                  <a:srgbClr val="0000FF"/>
                </a:solidFill>
                <a:ea typeface="Calibri"/>
                <a:cs typeface="Times New Roman"/>
                <a:hlinkClick r:id="rId2"/>
              </a:rPr>
              <a:t>Roy Campbell</a:t>
            </a:r>
            <a:r>
              <a:rPr lang="en-ZA" b="1" dirty="0">
                <a:ea typeface="Calibri"/>
                <a:cs typeface="Times New Roman"/>
              </a:rPr>
              <a:t> </a:t>
            </a:r>
            <a:endParaRPr lang="en-ZA" dirty="0"/>
          </a:p>
        </p:txBody>
      </p:sp>
    </p:spTree>
    <p:extLst>
      <p:ext uri="{BB962C8B-B14F-4D97-AF65-F5344CB8AC3E}">
        <p14:creationId xmlns:p14="http://schemas.microsoft.com/office/powerpoint/2010/main" val="314070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ea typeface="Calibri"/>
                <a:cs typeface="Times New Roman"/>
              </a:rPr>
              <a:t>The Serf</a:t>
            </a:r>
            <a:endParaRPr lang="en-ZA" dirty="0"/>
          </a:p>
        </p:txBody>
      </p:sp>
      <p:sp>
        <p:nvSpPr>
          <p:cNvPr id="3" name="Content Placeholder 2"/>
          <p:cNvSpPr>
            <a:spLocks noGrp="1"/>
          </p:cNvSpPr>
          <p:nvPr>
            <p:ph idx="1"/>
          </p:nvPr>
        </p:nvSpPr>
        <p:spPr/>
        <p:txBody>
          <a:bodyPr>
            <a:normAutofit fontScale="85000" lnSpcReduction="20000"/>
          </a:bodyPr>
          <a:lstStyle/>
          <a:p>
            <a:pPr>
              <a:lnSpc>
                <a:spcPct val="115000"/>
              </a:lnSpc>
              <a:spcAft>
                <a:spcPts val="1000"/>
              </a:spcAft>
            </a:pPr>
            <a:r>
              <a:rPr lang="en-ZA" b="1" u="sng" dirty="0">
                <a:ea typeface="Calibri"/>
                <a:cs typeface="Times New Roman"/>
              </a:rPr>
              <a:t>Type of poem:</a:t>
            </a:r>
            <a:r>
              <a:rPr lang="en-ZA" dirty="0">
                <a:ea typeface="Calibri"/>
                <a:cs typeface="Times New Roman"/>
              </a:rPr>
              <a:t> A Sonnet </a:t>
            </a:r>
          </a:p>
          <a:p>
            <a:pPr>
              <a:lnSpc>
                <a:spcPct val="115000"/>
              </a:lnSpc>
              <a:spcAft>
                <a:spcPts val="1000"/>
              </a:spcAft>
            </a:pPr>
            <a:r>
              <a:rPr lang="en-ZA" b="1" u="sng" dirty="0">
                <a:ea typeface="Calibri"/>
                <a:cs typeface="Times New Roman"/>
              </a:rPr>
              <a:t>Style: </a:t>
            </a:r>
            <a:r>
              <a:rPr lang="en-ZA" dirty="0">
                <a:ea typeface="Calibri"/>
                <a:cs typeface="Times New Roman"/>
              </a:rPr>
              <a:t> Irregular</a:t>
            </a:r>
          </a:p>
          <a:p>
            <a:pPr>
              <a:lnSpc>
                <a:spcPct val="115000"/>
              </a:lnSpc>
              <a:spcAft>
                <a:spcPts val="1000"/>
              </a:spcAft>
            </a:pPr>
            <a:r>
              <a:rPr lang="en-ZA" dirty="0">
                <a:ea typeface="Calibri"/>
                <a:cs typeface="Times New Roman"/>
              </a:rPr>
              <a:t>A labourer or worker that is legally owned by his employer.</a:t>
            </a:r>
          </a:p>
          <a:p>
            <a:r>
              <a:rPr lang="en-ZA" dirty="0">
                <a:ea typeface="Calibri"/>
                <a:cs typeface="Times New Roman"/>
              </a:rPr>
              <a:t>In the poem the serf represents the mass of oppressed people who were forced to work in the service of their masters.</a:t>
            </a:r>
            <a:endParaRPr lang="en-ZA" dirty="0"/>
          </a:p>
        </p:txBody>
      </p:sp>
    </p:spTree>
    <p:extLst>
      <p:ext uri="{BB962C8B-B14F-4D97-AF65-F5344CB8AC3E}">
        <p14:creationId xmlns:p14="http://schemas.microsoft.com/office/powerpoint/2010/main" val="164647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His naked skin clothed in torrid mist</a:t>
            </a:r>
            <a:endParaRPr lang="en-ZA" dirty="0"/>
          </a:p>
        </p:txBody>
      </p:sp>
      <p:sp>
        <p:nvSpPr>
          <p:cNvPr id="3" name="Content Placeholder 2"/>
          <p:cNvSpPr>
            <a:spLocks noGrp="1"/>
          </p:cNvSpPr>
          <p:nvPr>
            <p:ph idx="1"/>
          </p:nvPr>
        </p:nvSpPr>
        <p:spPr/>
        <p:txBody>
          <a:bodyPr>
            <a:normAutofit fontScale="70000" lnSpcReduction="20000"/>
          </a:bodyPr>
          <a:lstStyle/>
          <a:p>
            <a:pPr>
              <a:lnSpc>
                <a:spcPct val="115000"/>
              </a:lnSpc>
              <a:spcAft>
                <a:spcPts val="1000"/>
              </a:spcAft>
            </a:pPr>
            <a:r>
              <a:rPr lang="en-ZA" dirty="0">
                <a:ea typeface="Calibri"/>
                <a:cs typeface="Times New Roman"/>
              </a:rPr>
              <a:t>Metaphor: It is so misty, early in the </a:t>
            </a:r>
            <a:r>
              <a:rPr lang="en-ZA" dirty="0" err="1">
                <a:ea typeface="Calibri"/>
                <a:cs typeface="Times New Roman"/>
              </a:rPr>
              <a:t>morning,that</a:t>
            </a:r>
            <a:r>
              <a:rPr lang="en-ZA" dirty="0">
                <a:ea typeface="Calibri"/>
                <a:cs typeface="Times New Roman"/>
              </a:rPr>
              <a:t> it looks as if he is wearing the mist like clothes.</a:t>
            </a:r>
          </a:p>
          <a:p>
            <a:pPr>
              <a:lnSpc>
                <a:spcPct val="115000"/>
              </a:lnSpc>
              <a:spcAft>
                <a:spcPts val="1000"/>
              </a:spcAft>
            </a:pPr>
            <a:r>
              <a:rPr lang="en-ZA" dirty="0">
                <a:ea typeface="Calibri"/>
                <a:cs typeface="Times New Roman"/>
              </a:rPr>
              <a:t>Metaphor: torrid mist is a metaphor for the dust created by the hooves of the oxen and the plough.</a:t>
            </a:r>
          </a:p>
          <a:p>
            <a:pPr>
              <a:lnSpc>
                <a:spcPct val="115000"/>
              </a:lnSpc>
              <a:spcAft>
                <a:spcPts val="1000"/>
              </a:spcAft>
            </a:pPr>
            <a:r>
              <a:rPr lang="en-ZA" dirty="0">
                <a:ea typeface="Calibri"/>
                <a:cs typeface="Times New Roman"/>
              </a:rPr>
              <a:t>The serf is not fully dressed. Zulu warriors are not fully dressed, ironically, he is not a warrior now, but a ploughman, a </a:t>
            </a:r>
            <a:r>
              <a:rPr lang="en-ZA" dirty="0" err="1">
                <a:ea typeface="Calibri"/>
                <a:cs typeface="Times New Roman"/>
              </a:rPr>
              <a:t>servan</a:t>
            </a:r>
            <a:r>
              <a:rPr lang="en-ZA" dirty="0">
                <a:ea typeface="Calibri"/>
                <a:cs typeface="Times New Roman"/>
              </a:rPr>
              <a:t>.</a:t>
            </a:r>
          </a:p>
          <a:p>
            <a:pPr>
              <a:lnSpc>
                <a:spcPct val="115000"/>
              </a:lnSpc>
              <a:spcAft>
                <a:spcPts val="1000"/>
              </a:spcAft>
            </a:pPr>
            <a:r>
              <a:rPr lang="en-ZA" dirty="0">
                <a:ea typeface="Calibri"/>
                <a:cs typeface="Times New Roman"/>
              </a:rPr>
              <a:t>Oxymoron: naked skin clothed – something that is naked is clothed.</a:t>
            </a:r>
          </a:p>
          <a:p>
            <a:r>
              <a:rPr lang="en-ZA" dirty="0">
                <a:ea typeface="Calibri"/>
                <a:cs typeface="Times New Roman"/>
              </a:rPr>
              <a:t>Naked: vulnerable, defenceless</a:t>
            </a:r>
            <a:endParaRPr lang="en-ZA" dirty="0"/>
          </a:p>
        </p:txBody>
      </p:sp>
    </p:spTree>
    <p:extLst>
      <p:ext uri="{BB962C8B-B14F-4D97-AF65-F5344CB8AC3E}">
        <p14:creationId xmlns:p14="http://schemas.microsoft.com/office/powerpoint/2010/main" val="102529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200" b="1" dirty="0">
                <a:effectLst>
                  <a:outerShdw blurRad="38100" dist="38100" dir="2700000" algn="tl">
                    <a:srgbClr val="000000">
                      <a:alpha val="43137"/>
                    </a:srgbClr>
                  </a:outerShdw>
                </a:effectLst>
                <a:ea typeface="Calibri"/>
                <a:cs typeface="Times New Roman"/>
              </a:rPr>
              <a:t>That puffs in smoke around the patient hooves</a:t>
            </a:r>
            <a:endParaRPr lang="en-ZA"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0000" lnSpcReduction="20000"/>
          </a:bodyPr>
          <a:lstStyle/>
          <a:p>
            <a:pPr>
              <a:lnSpc>
                <a:spcPct val="115000"/>
              </a:lnSpc>
              <a:spcAft>
                <a:spcPts val="1000"/>
              </a:spcAft>
            </a:pPr>
            <a:r>
              <a:rPr lang="en-ZA" dirty="0">
                <a:ea typeface="Calibri"/>
                <a:cs typeface="Times New Roman"/>
              </a:rPr>
              <a:t>Personification: puffs and patient. The mist puffs, a human puffs. Hooves can not be patient.</a:t>
            </a:r>
          </a:p>
          <a:p>
            <a:pPr>
              <a:lnSpc>
                <a:spcPct val="115000"/>
              </a:lnSpc>
              <a:spcAft>
                <a:spcPts val="1000"/>
              </a:spcAft>
            </a:pPr>
            <a:r>
              <a:rPr lang="en-ZA" dirty="0">
                <a:ea typeface="Calibri"/>
                <a:cs typeface="Times New Roman"/>
              </a:rPr>
              <a:t>The plough animal is used to this work and it will not be hurried. It moves at a slow and steady pace.</a:t>
            </a:r>
          </a:p>
          <a:p>
            <a:pPr>
              <a:lnSpc>
                <a:spcPct val="115000"/>
              </a:lnSpc>
              <a:spcAft>
                <a:spcPts val="1000"/>
              </a:spcAft>
            </a:pPr>
            <a:r>
              <a:rPr lang="en-ZA" dirty="0">
                <a:ea typeface="Calibri"/>
                <a:cs typeface="Times New Roman"/>
              </a:rPr>
              <a:t>The cattle is walking patiently and slowly in front of the </a:t>
            </a:r>
            <a:r>
              <a:rPr lang="en-ZA" dirty="0" err="1">
                <a:ea typeface="Calibri"/>
                <a:cs typeface="Times New Roman"/>
              </a:rPr>
              <a:t>plow</a:t>
            </a:r>
            <a:r>
              <a:rPr lang="en-ZA" dirty="0">
                <a:ea typeface="Calibri"/>
                <a:cs typeface="Times New Roman"/>
              </a:rPr>
              <a:t>.</a:t>
            </a:r>
          </a:p>
          <a:p>
            <a:r>
              <a:rPr lang="en-ZA" dirty="0">
                <a:ea typeface="Calibri"/>
                <a:cs typeface="Times New Roman"/>
              </a:rPr>
              <a:t>The undertone of the image of slow movement and mist is one of menace and hidden passions.</a:t>
            </a:r>
            <a:endParaRPr lang="en-ZA" dirty="0"/>
          </a:p>
        </p:txBody>
      </p:sp>
    </p:spTree>
    <p:extLst>
      <p:ext uri="{BB962C8B-B14F-4D97-AF65-F5344CB8AC3E}">
        <p14:creationId xmlns:p14="http://schemas.microsoft.com/office/powerpoint/2010/main" val="320112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200" b="1" dirty="0">
                <a:effectLst>
                  <a:outerShdw blurRad="38100" dist="38100" dir="2700000" algn="tl">
                    <a:srgbClr val="000000">
                      <a:alpha val="43137"/>
                    </a:srgbClr>
                  </a:outerShdw>
                </a:effectLst>
                <a:ea typeface="Calibri"/>
                <a:cs typeface="Times New Roman"/>
              </a:rPr>
              <a:t>The ploughman drives, a slow somnambulist</a:t>
            </a:r>
            <a:endParaRPr lang="en-ZA"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10000"/>
          </a:bodyPr>
          <a:lstStyle/>
          <a:p>
            <a:pPr>
              <a:lnSpc>
                <a:spcPct val="115000"/>
              </a:lnSpc>
              <a:spcAft>
                <a:spcPts val="1000"/>
              </a:spcAft>
            </a:pPr>
            <a:r>
              <a:rPr lang="en-ZA" dirty="0">
                <a:ea typeface="Calibri"/>
                <a:cs typeface="Times New Roman"/>
              </a:rPr>
              <a:t>Alliteration: s </a:t>
            </a:r>
            <a:r>
              <a:rPr lang="en-ZA" b="1" u="sng" dirty="0">
                <a:ea typeface="Calibri"/>
                <a:cs typeface="Times New Roman"/>
              </a:rPr>
              <a:t>s</a:t>
            </a:r>
            <a:r>
              <a:rPr lang="en-ZA" dirty="0">
                <a:ea typeface="Calibri"/>
                <a:cs typeface="Times New Roman"/>
              </a:rPr>
              <a:t>low </a:t>
            </a:r>
            <a:r>
              <a:rPr lang="en-ZA" b="1" u="sng" dirty="0">
                <a:ea typeface="Calibri"/>
                <a:cs typeface="Times New Roman"/>
              </a:rPr>
              <a:t>s</a:t>
            </a:r>
            <a:r>
              <a:rPr lang="en-ZA" dirty="0">
                <a:ea typeface="Calibri"/>
                <a:cs typeface="Times New Roman"/>
              </a:rPr>
              <a:t>omnambulist </a:t>
            </a:r>
          </a:p>
          <a:p>
            <a:pPr>
              <a:lnSpc>
                <a:spcPct val="115000"/>
              </a:lnSpc>
              <a:spcAft>
                <a:spcPts val="1000"/>
              </a:spcAft>
            </a:pPr>
            <a:r>
              <a:rPr lang="en-ZA" dirty="0">
                <a:ea typeface="Calibri"/>
                <a:cs typeface="Times New Roman"/>
              </a:rPr>
              <a:t>A somnambulist is someone who walks in his sleep. </a:t>
            </a:r>
          </a:p>
          <a:p>
            <a:pPr>
              <a:lnSpc>
                <a:spcPct val="115000"/>
              </a:lnSpc>
              <a:spcAft>
                <a:spcPts val="1000"/>
              </a:spcAft>
            </a:pPr>
            <a:r>
              <a:rPr lang="en-ZA" dirty="0">
                <a:ea typeface="Calibri"/>
                <a:cs typeface="Times New Roman"/>
              </a:rPr>
              <a:t>Metaphor: the ploughman is a sleepwalker.</a:t>
            </a:r>
          </a:p>
          <a:p>
            <a:r>
              <a:rPr lang="en-ZA" dirty="0">
                <a:ea typeface="Calibri"/>
                <a:cs typeface="Times New Roman"/>
              </a:rPr>
              <a:t>The serf is lethargic and listless. He is only performing the task because he is forced to do </a:t>
            </a:r>
            <a:r>
              <a:rPr lang="en-ZA" dirty="0" smtClean="0">
                <a:ea typeface="Calibri"/>
                <a:cs typeface="Times New Roman"/>
              </a:rPr>
              <a:t>so.</a:t>
            </a:r>
            <a:endParaRPr lang="en-ZA" dirty="0"/>
          </a:p>
        </p:txBody>
      </p:sp>
    </p:spTree>
    <p:extLst>
      <p:ext uri="{BB962C8B-B14F-4D97-AF65-F5344CB8AC3E}">
        <p14:creationId xmlns:p14="http://schemas.microsoft.com/office/powerpoint/2010/main" val="75985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And through the green his crimson furrow grooves</a:t>
            </a:r>
            <a:endParaRPr lang="en-ZA" dirty="0"/>
          </a:p>
        </p:txBody>
      </p:sp>
      <p:sp>
        <p:nvSpPr>
          <p:cNvPr id="3" name="Content Placeholder 2"/>
          <p:cNvSpPr>
            <a:spLocks noGrp="1"/>
          </p:cNvSpPr>
          <p:nvPr>
            <p:ph idx="1"/>
          </p:nvPr>
        </p:nvSpPr>
        <p:spPr/>
        <p:txBody>
          <a:bodyPr>
            <a:normAutofit fontScale="70000" lnSpcReduction="20000"/>
          </a:bodyPr>
          <a:lstStyle/>
          <a:p>
            <a:pPr>
              <a:lnSpc>
                <a:spcPct val="115000"/>
              </a:lnSpc>
              <a:spcAft>
                <a:spcPts val="1000"/>
              </a:spcAft>
            </a:pPr>
            <a:r>
              <a:rPr lang="en-ZA" dirty="0">
                <a:ea typeface="Calibri"/>
                <a:cs typeface="Times New Roman"/>
              </a:rPr>
              <a:t>Assonance: crims</a:t>
            </a:r>
            <a:r>
              <a:rPr lang="en-ZA" b="1" u="sng" dirty="0">
                <a:ea typeface="Calibri"/>
                <a:cs typeface="Times New Roman"/>
              </a:rPr>
              <a:t>o</a:t>
            </a:r>
            <a:r>
              <a:rPr lang="en-ZA" dirty="0">
                <a:ea typeface="Calibri"/>
                <a:cs typeface="Times New Roman"/>
              </a:rPr>
              <a:t>n furr</a:t>
            </a:r>
            <a:r>
              <a:rPr lang="en-ZA" b="1" u="sng" dirty="0">
                <a:ea typeface="Calibri"/>
                <a:cs typeface="Times New Roman"/>
              </a:rPr>
              <a:t>o</a:t>
            </a:r>
            <a:r>
              <a:rPr lang="en-ZA" dirty="0">
                <a:ea typeface="Calibri"/>
                <a:cs typeface="Times New Roman"/>
              </a:rPr>
              <a:t>w gr</a:t>
            </a:r>
            <a:r>
              <a:rPr lang="en-ZA" b="1" u="sng" dirty="0">
                <a:ea typeface="Calibri"/>
                <a:cs typeface="Times New Roman"/>
              </a:rPr>
              <a:t>oo</a:t>
            </a:r>
            <a:r>
              <a:rPr lang="en-ZA" dirty="0">
                <a:ea typeface="Calibri"/>
                <a:cs typeface="Times New Roman"/>
              </a:rPr>
              <a:t>ves.</a:t>
            </a:r>
          </a:p>
          <a:p>
            <a:pPr>
              <a:lnSpc>
                <a:spcPct val="115000"/>
              </a:lnSpc>
              <a:spcAft>
                <a:spcPts val="1000"/>
              </a:spcAft>
            </a:pPr>
            <a:r>
              <a:rPr lang="en-ZA" dirty="0">
                <a:ea typeface="Calibri"/>
                <a:cs typeface="Times New Roman"/>
              </a:rPr>
              <a:t>Crimson: read</a:t>
            </a:r>
          </a:p>
          <a:p>
            <a:pPr>
              <a:lnSpc>
                <a:spcPct val="115000"/>
              </a:lnSpc>
              <a:spcAft>
                <a:spcPts val="1000"/>
              </a:spcAft>
            </a:pPr>
            <a:r>
              <a:rPr lang="en-ZA" dirty="0">
                <a:ea typeface="Calibri"/>
                <a:cs typeface="Times New Roman"/>
              </a:rPr>
              <a:t>Furrow:  narrow trench in soil made by a plough</a:t>
            </a:r>
          </a:p>
          <a:p>
            <a:pPr>
              <a:lnSpc>
                <a:spcPct val="115000"/>
              </a:lnSpc>
              <a:spcAft>
                <a:spcPts val="1000"/>
              </a:spcAft>
            </a:pPr>
            <a:r>
              <a:rPr lang="en-ZA" dirty="0">
                <a:ea typeface="Calibri"/>
                <a:cs typeface="Times New Roman"/>
              </a:rPr>
              <a:t>Green: the land is green and when the plough turns the green land over it turns red.</a:t>
            </a:r>
          </a:p>
          <a:p>
            <a:r>
              <a:rPr lang="en-ZA" dirty="0">
                <a:ea typeface="Calibri"/>
                <a:cs typeface="Times New Roman"/>
              </a:rPr>
              <a:t>Grooves: is actually a noun but here it is used as a verb to describe the action of making a furrow. A deep groove is being formed and that groove is like a wound.</a:t>
            </a:r>
            <a:endParaRPr lang="en-ZA" dirty="0"/>
          </a:p>
        </p:txBody>
      </p:sp>
    </p:spTree>
    <p:extLst>
      <p:ext uri="{BB962C8B-B14F-4D97-AF65-F5344CB8AC3E}">
        <p14:creationId xmlns:p14="http://schemas.microsoft.com/office/powerpoint/2010/main" val="295105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His heart, more deeply than he wounds the plain,</a:t>
            </a:r>
            <a:endParaRPr lang="en-ZA" dirty="0"/>
          </a:p>
        </p:txBody>
      </p:sp>
      <p:sp>
        <p:nvSpPr>
          <p:cNvPr id="3" name="Content Placeholder 2"/>
          <p:cNvSpPr>
            <a:spLocks noGrp="1"/>
          </p:cNvSpPr>
          <p:nvPr>
            <p:ph idx="1"/>
          </p:nvPr>
        </p:nvSpPr>
        <p:spPr/>
        <p:txBody>
          <a:bodyPr>
            <a:normAutofit fontScale="85000" lnSpcReduction="10000"/>
          </a:bodyPr>
          <a:lstStyle/>
          <a:p>
            <a:pPr>
              <a:lnSpc>
                <a:spcPct val="115000"/>
              </a:lnSpc>
              <a:spcAft>
                <a:spcPts val="1000"/>
              </a:spcAft>
            </a:pPr>
            <a:r>
              <a:rPr lang="en-ZA" dirty="0">
                <a:ea typeface="Calibri"/>
                <a:cs typeface="Times New Roman"/>
              </a:rPr>
              <a:t>The plough makes a deeper scar on his heart than in the soil.</a:t>
            </a:r>
          </a:p>
          <a:p>
            <a:pPr>
              <a:lnSpc>
                <a:spcPct val="115000"/>
              </a:lnSpc>
              <a:spcAft>
                <a:spcPts val="1000"/>
              </a:spcAft>
            </a:pPr>
            <a:r>
              <a:rPr lang="en-ZA" dirty="0">
                <a:ea typeface="Calibri"/>
                <a:cs typeface="Times New Roman"/>
              </a:rPr>
              <a:t>Plain: soil</a:t>
            </a:r>
          </a:p>
          <a:p>
            <a:pPr>
              <a:lnSpc>
                <a:spcPct val="115000"/>
              </a:lnSpc>
              <a:spcAft>
                <a:spcPts val="1000"/>
              </a:spcAft>
            </a:pPr>
            <a:r>
              <a:rPr lang="en-ZA" dirty="0">
                <a:ea typeface="Calibri"/>
                <a:cs typeface="Times New Roman"/>
              </a:rPr>
              <a:t>Metaphor/Image: the act of ploughing is compared with inflicting a deep cut in somebody’s heart.</a:t>
            </a:r>
          </a:p>
          <a:p>
            <a:r>
              <a:rPr lang="en-ZA" dirty="0">
                <a:ea typeface="Calibri"/>
                <a:cs typeface="Times New Roman"/>
              </a:rPr>
              <a:t>More deeply: </a:t>
            </a:r>
            <a:r>
              <a:rPr lang="en-ZA" dirty="0" err="1">
                <a:ea typeface="Calibri"/>
                <a:cs typeface="Times New Roman"/>
              </a:rPr>
              <a:t>comparitive</a:t>
            </a:r>
            <a:r>
              <a:rPr lang="en-ZA" dirty="0">
                <a:ea typeface="Calibri"/>
                <a:cs typeface="Times New Roman"/>
              </a:rPr>
              <a:t> degree of comparison </a:t>
            </a:r>
            <a:endParaRPr lang="en-ZA" dirty="0"/>
          </a:p>
        </p:txBody>
      </p:sp>
    </p:spTree>
    <p:extLst>
      <p:ext uri="{BB962C8B-B14F-4D97-AF65-F5344CB8AC3E}">
        <p14:creationId xmlns:p14="http://schemas.microsoft.com/office/powerpoint/2010/main" val="13256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Long by the rasping share of insult torn,</a:t>
            </a:r>
            <a:endParaRPr lang="en-ZA" dirty="0"/>
          </a:p>
        </p:txBody>
      </p:sp>
      <p:sp>
        <p:nvSpPr>
          <p:cNvPr id="3" name="Content Placeholder 2"/>
          <p:cNvSpPr>
            <a:spLocks noGrp="1"/>
          </p:cNvSpPr>
          <p:nvPr>
            <p:ph idx="1"/>
          </p:nvPr>
        </p:nvSpPr>
        <p:spPr/>
        <p:txBody>
          <a:bodyPr>
            <a:normAutofit fontScale="70000" lnSpcReduction="20000"/>
          </a:bodyPr>
          <a:lstStyle/>
          <a:p>
            <a:pPr>
              <a:lnSpc>
                <a:spcPct val="115000"/>
              </a:lnSpc>
              <a:spcAft>
                <a:spcPts val="1000"/>
              </a:spcAft>
            </a:pPr>
            <a:r>
              <a:rPr lang="en-ZA" dirty="0">
                <a:ea typeface="Calibri"/>
                <a:cs typeface="Times New Roman"/>
              </a:rPr>
              <a:t>Long: refers to the passing of time. For very long</a:t>
            </a:r>
          </a:p>
          <a:p>
            <a:pPr>
              <a:lnSpc>
                <a:spcPct val="115000"/>
              </a:lnSpc>
              <a:spcAft>
                <a:spcPts val="1000"/>
              </a:spcAft>
            </a:pPr>
            <a:r>
              <a:rPr lang="en-ZA" dirty="0">
                <a:ea typeface="Calibri"/>
                <a:cs typeface="Times New Roman"/>
              </a:rPr>
              <a:t>Metaphor: he has been insulted and the insults were like that of a rasp or saw cutting wood.</a:t>
            </a:r>
          </a:p>
          <a:p>
            <a:pPr>
              <a:lnSpc>
                <a:spcPct val="115000"/>
              </a:lnSpc>
              <a:spcAft>
                <a:spcPts val="1000"/>
              </a:spcAft>
            </a:pPr>
            <a:r>
              <a:rPr lang="en-ZA" dirty="0">
                <a:ea typeface="Calibri"/>
                <a:cs typeface="Times New Roman"/>
              </a:rPr>
              <a:t>Rasping: using a tool like a file to smoothen something</a:t>
            </a:r>
          </a:p>
          <a:p>
            <a:pPr>
              <a:lnSpc>
                <a:spcPct val="115000"/>
              </a:lnSpc>
              <a:spcAft>
                <a:spcPts val="1000"/>
              </a:spcAft>
            </a:pPr>
            <a:r>
              <a:rPr lang="en-ZA" dirty="0">
                <a:ea typeface="Calibri"/>
                <a:cs typeface="Times New Roman"/>
              </a:rPr>
              <a:t>Insults have torn and rasped away at his heart. </a:t>
            </a:r>
          </a:p>
          <a:p>
            <a:pPr>
              <a:lnSpc>
                <a:spcPct val="115000"/>
              </a:lnSpc>
              <a:spcAft>
                <a:spcPts val="1000"/>
              </a:spcAft>
            </a:pPr>
            <a:r>
              <a:rPr lang="en-ZA" dirty="0">
                <a:ea typeface="Calibri"/>
                <a:cs typeface="Times New Roman"/>
              </a:rPr>
              <a:t>Inversion: Insults torn at him like rasping.</a:t>
            </a:r>
          </a:p>
          <a:p>
            <a:r>
              <a:rPr lang="en-ZA" dirty="0">
                <a:ea typeface="Calibri"/>
                <a:cs typeface="Times New Roman"/>
              </a:rPr>
              <a:t>It could be to force the rhyme so that torn can rhyme with corn.</a:t>
            </a:r>
            <a:endParaRPr lang="en-ZA" dirty="0"/>
          </a:p>
        </p:txBody>
      </p:sp>
    </p:spTree>
    <p:extLst>
      <p:ext uri="{BB962C8B-B14F-4D97-AF65-F5344CB8AC3E}">
        <p14:creationId xmlns:p14="http://schemas.microsoft.com/office/powerpoint/2010/main" val="136726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Red clod, to which the war cry once was rain</a:t>
            </a:r>
            <a:endParaRPr lang="en-ZA" dirty="0"/>
          </a:p>
        </p:txBody>
      </p:sp>
      <p:sp>
        <p:nvSpPr>
          <p:cNvPr id="3" name="Content Placeholder 2"/>
          <p:cNvSpPr>
            <a:spLocks noGrp="1"/>
          </p:cNvSpPr>
          <p:nvPr>
            <p:ph idx="1"/>
          </p:nvPr>
        </p:nvSpPr>
        <p:spPr/>
        <p:txBody>
          <a:bodyPr>
            <a:normAutofit fontScale="85000" lnSpcReduction="20000"/>
          </a:bodyPr>
          <a:lstStyle/>
          <a:p>
            <a:pPr>
              <a:lnSpc>
                <a:spcPct val="115000"/>
              </a:lnSpc>
              <a:spcAft>
                <a:spcPts val="1000"/>
              </a:spcAft>
            </a:pPr>
            <a:r>
              <a:rPr lang="en-ZA" dirty="0">
                <a:ea typeface="Calibri"/>
                <a:cs typeface="Times New Roman"/>
              </a:rPr>
              <a:t>Red clod: read earth </a:t>
            </a:r>
          </a:p>
          <a:p>
            <a:pPr>
              <a:lnSpc>
                <a:spcPct val="115000"/>
              </a:lnSpc>
              <a:spcAft>
                <a:spcPts val="1000"/>
              </a:spcAft>
            </a:pPr>
            <a:r>
              <a:rPr lang="en-ZA" dirty="0">
                <a:ea typeface="Calibri"/>
                <a:cs typeface="Times New Roman"/>
              </a:rPr>
              <a:t>Metaphor: war cry once was rain Going to war was as important as rain is to a farmer. Like rain is part of farming so was war part of the Zulu’s lifestyle. They were warriors.</a:t>
            </a:r>
          </a:p>
          <a:p>
            <a:r>
              <a:rPr lang="en-ZA" dirty="0">
                <a:ea typeface="Calibri"/>
                <a:cs typeface="Times New Roman"/>
              </a:rPr>
              <a:t>Like rain causes plants to stand up and grow so did the war cry cause warriors to stand up and fight</a:t>
            </a:r>
            <a:endParaRPr lang="en-ZA" dirty="0"/>
          </a:p>
        </p:txBody>
      </p:sp>
    </p:spTree>
    <p:extLst>
      <p:ext uri="{BB962C8B-B14F-4D97-AF65-F5344CB8AC3E}">
        <p14:creationId xmlns:p14="http://schemas.microsoft.com/office/powerpoint/2010/main" val="172290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And tribal spears the fatal sheaves of corn</a:t>
            </a:r>
            <a:endParaRPr lang="en-ZA" dirty="0"/>
          </a:p>
        </p:txBody>
      </p:sp>
      <p:sp>
        <p:nvSpPr>
          <p:cNvPr id="3" name="Content Placeholder 2"/>
          <p:cNvSpPr>
            <a:spLocks noGrp="1"/>
          </p:cNvSpPr>
          <p:nvPr>
            <p:ph idx="1"/>
          </p:nvPr>
        </p:nvSpPr>
        <p:spPr/>
        <p:txBody>
          <a:bodyPr>
            <a:normAutofit fontScale="85000" lnSpcReduction="10000"/>
          </a:bodyPr>
          <a:lstStyle/>
          <a:p>
            <a:pPr>
              <a:lnSpc>
                <a:spcPct val="115000"/>
              </a:lnSpc>
              <a:spcAft>
                <a:spcPts val="1000"/>
              </a:spcAft>
            </a:pPr>
            <a:r>
              <a:rPr lang="en-ZA" dirty="0">
                <a:ea typeface="Calibri"/>
                <a:cs typeface="Times New Roman"/>
              </a:rPr>
              <a:t>Tribal </a:t>
            </a:r>
            <a:r>
              <a:rPr lang="en-ZA" dirty="0" smtClean="0">
                <a:ea typeface="Calibri"/>
                <a:cs typeface="Times New Roman"/>
              </a:rPr>
              <a:t>spears  </a:t>
            </a:r>
            <a:r>
              <a:rPr lang="en-ZA" dirty="0">
                <a:ea typeface="Calibri"/>
                <a:cs typeface="Times New Roman"/>
              </a:rPr>
              <a:t>the fatal sheaves of corn: the spear was like the corn the farmer harvest. With the spear the Zulu inflicted death</a:t>
            </a:r>
          </a:p>
          <a:p>
            <a:pPr>
              <a:lnSpc>
                <a:spcPct val="115000"/>
              </a:lnSpc>
              <a:spcAft>
                <a:spcPts val="1000"/>
              </a:spcAft>
            </a:pPr>
            <a:r>
              <a:rPr lang="en-ZA" dirty="0">
                <a:ea typeface="Calibri"/>
                <a:cs typeface="Times New Roman"/>
              </a:rPr>
              <a:t>Fatal: deadly</a:t>
            </a:r>
          </a:p>
          <a:p>
            <a:pPr>
              <a:lnSpc>
                <a:spcPct val="115000"/>
              </a:lnSpc>
              <a:spcAft>
                <a:spcPts val="1000"/>
              </a:spcAft>
            </a:pPr>
            <a:r>
              <a:rPr lang="en-ZA" dirty="0">
                <a:ea typeface="Calibri"/>
                <a:cs typeface="Times New Roman"/>
              </a:rPr>
              <a:t>You cut sheaves of corn and spears cut down people.</a:t>
            </a:r>
          </a:p>
          <a:p>
            <a:pPr>
              <a:lnSpc>
                <a:spcPct val="115000"/>
              </a:lnSpc>
              <a:spcAft>
                <a:spcPts val="1000"/>
              </a:spcAft>
            </a:pPr>
            <a:r>
              <a:rPr lang="en-ZA" dirty="0">
                <a:ea typeface="Calibri"/>
                <a:cs typeface="Times New Roman"/>
              </a:rPr>
              <a:t>Corn: wheat, barley or oats</a:t>
            </a:r>
          </a:p>
        </p:txBody>
      </p:sp>
    </p:spTree>
    <p:extLst>
      <p:ext uri="{BB962C8B-B14F-4D97-AF65-F5344CB8AC3E}">
        <p14:creationId xmlns:p14="http://schemas.microsoft.com/office/powerpoint/2010/main" val="19307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And tribal spears the fatal sheaves of corn</a:t>
            </a:r>
            <a:endParaRPr lang="en-ZA" dirty="0"/>
          </a:p>
        </p:txBody>
      </p:sp>
      <p:sp>
        <p:nvSpPr>
          <p:cNvPr id="3" name="Content Placeholder 2"/>
          <p:cNvSpPr>
            <a:spLocks noGrp="1"/>
          </p:cNvSpPr>
          <p:nvPr>
            <p:ph idx="1"/>
          </p:nvPr>
        </p:nvSpPr>
        <p:spPr/>
        <p:txBody>
          <a:bodyPr>
            <a:normAutofit fontScale="85000" lnSpcReduction="10000"/>
          </a:bodyPr>
          <a:lstStyle/>
          <a:p>
            <a:pPr>
              <a:lnSpc>
                <a:spcPct val="115000"/>
              </a:lnSpc>
              <a:spcAft>
                <a:spcPts val="1000"/>
              </a:spcAft>
            </a:pPr>
            <a:r>
              <a:rPr lang="en-ZA" dirty="0">
                <a:ea typeface="Calibri"/>
                <a:cs typeface="Times New Roman"/>
              </a:rPr>
              <a:t>Tribal </a:t>
            </a:r>
            <a:r>
              <a:rPr lang="en-ZA" dirty="0" err="1">
                <a:ea typeface="Calibri"/>
                <a:cs typeface="Times New Roman"/>
              </a:rPr>
              <a:t>speares</a:t>
            </a:r>
            <a:r>
              <a:rPr lang="en-ZA" dirty="0">
                <a:ea typeface="Calibri"/>
                <a:cs typeface="Times New Roman"/>
              </a:rPr>
              <a:t>  the fatal sheaves of corn: the spear was like the corn the farmer harvest. With the spear the Zulu inflicted death</a:t>
            </a:r>
          </a:p>
          <a:p>
            <a:pPr>
              <a:lnSpc>
                <a:spcPct val="115000"/>
              </a:lnSpc>
              <a:spcAft>
                <a:spcPts val="1000"/>
              </a:spcAft>
            </a:pPr>
            <a:r>
              <a:rPr lang="en-ZA" dirty="0">
                <a:ea typeface="Calibri"/>
                <a:cs typeface="Times New Roman"/>
              </a:rPr>
              <a:t>Fatal: deadly</a:t>
            </a:r>
          </a:p>
          <a:p>
            <a:pPr>
              <a:lnSpc>
                <a:spcPct val="115000"/>
              </a:lnSpc>
              <a:spcAft>
                <a:spcPts val="1000"/>
              </a:spcAft>
            </a:pPr>
            <a:r>
              <a:rPr lang="en-ZA" dirty="0">
                <a:ea typeface="Calibri"/>
                <a:cs typeface="Times New Roman"/>
              </a:rPr>
              <a:t>You cut sheaves of corn and spears cut down people.</a:t>
            </a:r>
          </a:p>
          <a:p>
            <a:pPr>
              <a:lnSpc>
                <a:spcPct val="115000"/>
              </a:lnSpc>
              <a:spcAft>
                <a:spcPts val="1000"/>
              </a:spcAft>
            </a:pPr>
            <a:r>
              <a:rPr lang="en-ZA" dirty="0">
                <a:ea typeface="Calibri"/>
                <a:cs typeface="Times New Roman"/>
              </a:rPr>
              <a:t>Corn: wheat, barley or oats</a:t>
            </a:r>
          </a:p>
        </p:txBody>
      </p:sp>
    </p:spTree>
    <p:extLst>
      <p:ext uri="{BB962C8B-B14F-4D97-AF65-F5344CB8AC3E}">
        <p14:creationId xmlns:p14="http://schemas.microsoft.com/office/powerpoint/2010/main" val="385143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Lies fallow now. But as the turf divides</a:t>
            </a:r>
            <a:endParaRPr lang="en-ZA" dirty="0"/>
          </a:p>
        </p:txBody>
      </p:sp>
      <p:sp>
        <p:nvSpPr>
          <p:cNvPr id="3" name="Content Placeholder 2"/>
          <p:cNvSpPr>
            <a:spLocks noGrp="1"/>
          </p:cNvSpPr>
          <p:nvPr>
            <p:ph idx="1"/>
          </p:nvPr>
        </p:nvSpPr>
        <p:spPr/>
        <p:txBody>
          <a:bodyPr>
            <a:normAutofit fontScale="55000" lnSpcReduction="20000"/>
          </a:bodyPr>
          <a:lstStyle/>
          <a:p>
            <a:pPr>
              <a:lnSpc>
                <a:spcPct val="115000"/>
              </a:lnSpc>
              <a:spcAft>
                <a:spcPts val="1000"/>
              </a:spcAft>
            </a:pPr>
            <a:r>
              <a:rPr lang="en-ZA" dirty="0">
                <a:ea typeface="Calibri"/>
                <a:cs typeface="Times New Roman"/>
              </a:rPr>
              <a:t>Although his proud heart no longer shows his warlike temperament it does not mean that the characteristic is gone.  His emotions are sleeping (dormant) because he has been made subservient – been oppressed for so long.  His heart has not received the invigorating cry of revolt, rebellion or war. </a:t>
            </a:r>
          </a:p>
          <a:p>
            <a:pPr>
              <a:lnSpc>
                <a:spcPct val="115000"/>
              </a:lnSpc>
              <a:spcAft>
                <a:spcPts val="1000"/>
              </a:spcAft>
            </a:pPr>
            <a:r>
              <a:rPr lang="en-ZA" dirty="0">
                <a:ea typeface="Calibri"/>
                <a:cs typeface="Times New Roman"/>
              </a:rPr>
              <a:t>Fallow: land lies unplanted, without </a:t>
            </a:r>
            <a:r>
              <a:rPr lang="en-ZA" dirty="0" err="1">
                <a:ea typeface="Calibri"/>
                <a:cs typeface="Times New Roman"/>
              </a:rPr>
              <a:t>crops.The</a:t>
            </a:r>
            <a:r>
              <a:rPr lang="en-ZA" dirty="0">
                <a:ea typeface="Calibri"/>
                <a:cs typeface="Times New Roman"/>
              </a:rPr>
              <a:t> serf is not a warrior now but a labourer. He is like a fallow: a warrior without status and a war to fight. A land without crops. </a:t>
            </a:r>
          </a:p>
          <a:p>
            <a:pPr>
              <a:lnSpc>
                <a:spcPct val="115000"/>
              </a:lnSpc>
              <a:spcAft>
                <a:spcPts val="1000"/>
              </a:spcAft>
            </a:pPr>
            <a:r>
              <a:rPr lang="en-ZA" dirty="0">
                <a:ea typeface="Calibri"/>
                <a:cs typeface="Times New Roman"/>
              </a:rPr>
              <a:t>But: indicates a change in the poem. </a:t>
            </a:r>
          </a:p>
          <a:p>
            <a:pPr>
              <a:lnSpc>
                <a:spcPct val="115000"/>
              </a:lnSpc>
              <a:spcAft>
                <a:spcPts val="1000"/>
              </a:spcAft>
            </a:pPr>
            <a:r>
              <a:rPr lang="en-ZA" dirty="0">
                <a:ea typeface="Calibri"/>
                <a:cs typeface="Times New Roman"/>
              </a:rPr>
              <a:t>As the worker ploughs the ground and the soil turns over</a:t>
            </a:r>
          </a:p>
          <a:p>
            <a:endParaRPr lang="en-ZA" dirty="0"/>
          </a:p>
        </p:txBody>
      </p:sp>
    </p:spTree>
    <p:extLst>
      <p:ext uri="{BB962C8B-B14F-4D97-AF65-F5344CB8AC3E}">
        <p14:creationId xmlns:p14="http://schemas.microsoft.com/office/powerpoint/2010/main" val="30381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I see in the slow progress of his strides</a:t>
            </a:r>
            <a:endParaRPr lang="en-ZA" dirty="0"/>
          </a:p>
        </p:txBody>
      </p:sp>
      <p:sp>
        <p:nvSpPr>
          <p:cNvPr id="3" name="Content Placeholder 2"/>
          <p:cNvSpPr>
            <a:spLocks noGrp="1"/>
          </p:cNvSpPr>
          <p:nvPr>
            <p:ph idx="1"/>
          </p:nvPr>
        </p:nvSpPr>
        <p:spPr/>
        <p:txBody>
          <a:bodyPr>
            <a:normAutofit fontScale="85000" lnSpcReduction="20000"/>
          </a:bodyPr>
          <a:lstStyle/>
          <a:p>
            <a:pPr>
              <a:lnSpc>
                <a:spcPct val="115000"/>
              </a:lnSpc>
              <a:spcAft>
                <a:spcPts val="1000"/>
              </a:spcAft>
            </a:pPr>
            <a:r>
              <a:rPr lang="en-ZA" dirty="0">
                <a:ea typeface="Calibri"/>
                <a:cs typeface="Times New Roman"/>
              </a:rPr>
              <a:t>Alliteration of the s: the serf is now striding and not just walking.</a:t>
            </a:r>
          </a:p>
          <a:p>
            <a:pPr>
              <a:lnSpc>
                <a:spcPct val="115000"/>
              </a:lnSpc>
              <a:spcAft>
                <a:spcPts val="1000"/>
              </a:spcAft>
            </a:pPr>
            <a:r>
              <a:rPr lang="en-ZA" dirty="0">
                <a:ea typeface="Calibri"/>
                <a:cs typeface="Times New Roman"/>
              </a:rPr>
              <a:t>There is progress not regression</a:t>
            </a:r>
          </a:p>
          <a:p>
            <a:r>
              <a:rPr lang="en-ZA" dirty="0">
                <a:ea typeface="Calibri"/>
                <a:cs typeface="Times New Roman"/>
              </a:rPr>
              <a:t>There is </a:t>
            </a:r>
            <a:r>
              <a:rPr lang="en-ZA" dirty="0" err="1">
                <a:ea typeface="Calibri"/>
                <a:cs typeface="Times New Roman"/>
              </a:rPr>
              <a:t>hopeThe</a:t>
            </a:r>
            <a:r>
              <a:rPr lang="en-ZA" dirty="0">
                <a:ea typeface="Calibri"/>
                <a:cs typeface="Times New Roman"/>
              </a:rPr>
              <a:t> poet realises that the serf is displaying the eternal, sullen patience of those who, throughout the centuries, have had to endure their lot – and through history have proved that suppressed anger can be very dangerous.</a:t>
            </a:r>
            <a:endParaRPr lang="en-ZA" dirty="0"/>
          </a:p>
        </p:txBody>
      </p:sp>
    </p:spTree>
    <p:extLst>
      <p:ext uri="{BB962C8B-B14F-4D97-AF65-F5344CB8AC3E}">
        <p14:creationId xmlns:p14="http://schemas.microsoft.com/office/powerpoint/2010/main" val="254006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Over the toppled clods and falling flowers</a:t>
            </a:r>
            <a:endParaRPr lang="en-ZA" dirty="0"/>
          </a:p>
        </p:txBody>
      </p:sp>
      <p:sp>
        <p:nvSpPr>
          <p:cNvPr id="3" name="Content Placeholder 2"/>
          <p:cNvSpPr>
            <a:spLocks noGrp="1"/>
          </p:cNvSpPr>
          <p:nvPr>
            <p:ph idx="1"/>
          </p:nvPr>
        </p:nvSpPr>
        <p:spPr/>
        <p:txBody>
          <a:bodyPr>
            <a:normAutofit lnSpcReduction="10000"/>
          </a:bodyPr>
          <a:lstStyle/>
          <a:p>
            <a:pPr>
              <a:lnSpc>
                <a:spcPct val="115000"/>
              </a:lnSpc>
              <a:spcAft>
                <a:spcPts val="1000"/>
              </a:spcAft>
            </a:pPr>
            <a:r>
              <a:rPr lang="en-ZA" dirty="0">
                <a:ea typeface="Calibri"/>
                <a:cs typeface="Times New Roman"/>
              </a:rPr>
              <a:t>Alliteration: falling flowers</a:t>
            </a:r>
          </a:p>
          <a:p>
            <a:pPr>
              <a:lnSpc>
                <a:spcPct val="115000"/>
              </a:lnSpc>
              <a:spcAft>
                <a:spcPts val="1000"/>
              </a:spcAft>
            </a:pPr>
            <a:r>
              <a:rPr lang="en-ZA" dirty="0">
                <a:ea typeface="Calibri"/>
                <a:cs typeface="Times New Roman"/>
              </a:rPr>
              <a:t>Nothing remains standing in the path of the plough.</a:t>
            </a:r>
          </a:p>
          <a:p>
            <a:r>
              <a:rPr lang="en-ZA" dirty="0">
                <a:ea typeface="Calibri"/>
                <a:cs typeface="Times New Roman"/>
              </a:rPr>
              <a:t>The serf is able to stride over the destruction of the plough, it does not bring him to a standstill</a:t>
            </a:r>
            <a:endParaRPr lang="en-ZA" dirty="0"/>
          </a:p>
        </p:txBody>
      </p:sp>
    </p:spTree>
    <p:extLst>
      <p:ext uri="{BB962C8B-B14F-4D97-AF65-F5344CB8AC3E}">
        <p14:creationId xmlns:p14="http://schemas.microsoft.com/office/powerpoint/2010/main" val="46195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The timeless, surly patience of the serf</a:t>
            </a:r>
            <a:endParaRPr lang="en-ZA" dirty="0"/>
          </a:p>
        </p:txBody>
      </p:sp>
      <p:sp>
        <p:nvSpPr>
          <p:cNvPr id="3" name="Content Placeholder 2"/>
          <p:cNvSpPr>
            <a:spLocks noGrp="1"/>
          </p:cNvSpPr>
          <p:nvPr>
            <p:ph idx="1"/>
          </p:nvPr>
        </p:nvSpPr>
        <p:spPr/>
        <p:txBody>
          <a:bodyPr>
            <a:normAutofit fontScale="92500" lnSpcReduction="10000"/>
          </a:bodyPr>
          <a:lstStyle/>
          <a:p>
            <a:pPr>
              <a:lnSpc>
                <a:spcPct val="115000"/>
              </a:lnSpc>
              <a:spcAft>
                <a:spcPts val="1000"/>
              </a:spcAft>
            </a:pPr>
            <a:r>
              <a:rPr lang="en-ZA" dirty="0">
                <a:ea typeface="Calibri"/>
                <a:cs typeface="Times New Roman"/>
              </a:rPr>
              <a:t>Surly: bad-tempered, unfriendly, rude</a:t>
            </a:r>
          </a:p>
          <a:p>
            <a:pPr>
              <a:lnSpc>
                <a:spcPct val="115000"/>
              </a:lnSpc>
              <a:spcAft>
                <a:spcPts val="1000"/>
              </a:spcAft>
            </a:pPr>
            <a:r>
              <a:rPr lang="en-ZA" dirty="0">
                <a:ea typeface="Calibri"/>
                <a:cs typeface="Times New Roman"/>
              </a:rPr>
              <a:t>The serf is not happy with his status or with what he has to do but he is patient and will await his turn.</a:t>
            </a:r>
          </a:p>
          <a:p>
            <a:r>
              <a:rPr lang="en-ZA" dirty="0">
                <a:ea typeface="Calibri"/>
                <a:cs typeface="Times New Roman"/>
              </a:rPr>
              <a:t>His patience is timeless: he can wait for as long as he has to.</a:t>
            </a:r>
            <a:endParaRPr lang="en-ZA" dirty="0"/>
          </a:p>
        </p:txBody>
      </p:sp>
    </p:spTree>
    <p:extLst>
      <p:ext uri="{BB962C8B-B14F-4D97-AF65-F5344CB8AC3E}">
        <p14:creationId xmlns:p14="http://schemas.microsoft.com/office/powerpoint/2010/main" val="239161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The timeless, surly patience of the serf</a:t>
            </a:r>
            <a:endParaRPr lang="en-ZA" dirty="0"/>
          </a:p>
        </p:txBody>
      </p:sp>
      <p:sp>
        <p:nvSpPr>
          <p:cNvPr id="3" name="Content Placeholder 2"/>
          <p:cNvSpPr>
            <a:spLocks noGrp="1"/>
          </p:cNvSpPr>
          <p:nvPr>
            <p:ph idx="1"/>
          </p:nvPr>
        </p:nvSpPr>
        <p:spPr/>
        <p:txBody>
          <a:bodyPr>
            <a:normAutofit fontScale="92500" lnSpcReduction="10000"/>
          </a:bodyPr>
          <a:lstStyle/>
          <a:p>
            <a:pPr>
              <a:lnSpc>
                <a:spcPct val="115000"/>
              </a:lnSpc>
              <a:spcAft>
                <a:spcPts val="1000"/>
              </a:spcAft>
            </a:pPr>
            <a:r>
              <a:rPr lang="en-ZA" dirty="0">
                <a:ea typeface="Calibri"/>
                <a:cs typeface="Times New Roman"/>
              </a:rPr>
              <a:t>Surly: bad-tempered, unfriendly, rude</a:t>
            </a:r>
          </a:p>
          <a:p>
            <a:pPr>
              <a:lnSpc>
                <a:spcPct val="115000"/>
              </a:lnSpc>
              <a:spcAft>
                <a:spcPts val="1000"/>
              </a:spcAft>
            </a:pPr>
            <a:r>
              <a:rPr lang="en-ZA" dirty="0">
                <a:ea typeface="Calibri"/>
                <a:cs typeface="Times New Roman"/>
              </a:rPr>
              <a:t>The serf is not happy with his status or with what he has to do but he is patient and will await his turn.</a:t>
            </a:r>
          </a:p>
          <a:p>
            <a:r>
              <a:rPr lang="en-ZA" dirty="0">
                <a:ea typeface="Calibri"/>
                <a:cs typeface="Times New Roman"/>
              </a:rPr>
              <a:t>His patience is timeless: he can wait for as long as he has to.</a:t>
            </a:r>
            <a:endParaRPr lang="en-ZA" dirty="0"/>
          </a:p>
        </p:txBody>
      </p:sp>
    </p:spTree>
    <p:extLst>
      <p:ext uri="{BB962C8B-B14F-4D97-AF65-F5344CB8AC3E}">
        <p14:creationId xmlns:p14="http://schemas.microsoft.com/office/powerpoint/2010/main" val="180414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That moves the nearest to the naked earth</a:t>
            </a:r>
            <a:endParaRPr lang="en-ZA" dirty="0"/>
          </a:p>
        </p:txBody>
      </p:sp>
      <p:sp>
        <p:nvSpPr>
          <p:cNvPr id="3" name="Content Placeholder 2"/>
          <p:cNvSpPr>
            <a:spLocks noGrp="1"/>
          </p:cNvSpPr>
          <p:nvPr>
            <p:ph idx="1"/>
          </p:nvPr>
        </p:nvSpPr>
        <p:spPr/>
        <p:txBody>
          <a:bodyPr/>
          <a:lstStyle/>
          <a:p>
            <a:pPr>
              <a:lnSpc>
                <a:spcPct val="115000"/>
              </a:lnSpc>
              <a:spcAft>
                <a:spcPts val="1000"/>
              </a:spcAft>
            </a:pPr>
            <a:r>
              <a:rPr lang="en-ZA" dirty="0">
                <a:ea typeface="Calibri"/>
                <a:cs typeface="Times New Roman"/>
              </a:rPr>
              <a:t>The people remaining the closest to earth, the worker will change his circumstances one day.</a:t>
            </a:r>
          </a:p>
          <a:p>
            <a:endParaRPr lang="en-ZA" dirty="0"/>
          </a:p>
        </p:txBody>
      </p:sp>
    </p:spTree>
    <p:extLst>
      <p:ext uri="{BB962C8B-B14F-4D97-AF65-F5344CB8AC3E}">
        <p14:creationId xmlns:p14="http://schemas.microsoft.com/office/powerpoint/2010/main" val="145577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ea typeface="Calibri"/>
                <a:cs typeface="Times New Roman"/>
              </a:rPr>
              <a:t>And ploughs down palaces, and thrones and towers</a:t>
            </a:r>
            <a:endParaRPr lang="en-ZA" dirty="0"/>
          </a:p>
        </p:txBody>
      </p:sp>
      <p:sp>
        <p:nvSpPr>
          <p:cNvPr id="3" name="Content Placeholder 2"/>
          <p:cNvSpPr>
            <a:spLocks noGrp="1"/>
          </p:cNvSpPr>
          <p:nvPr>
            <p:ph idx="1"/>
          </p:nvPr>
        </p:nvSpPr>
        <p:spPr/>
        <p:txBody>
          <a:bodyPr>
            <a:normAutofit fontScale="85000" lnSpcReduction="10000"/>
          </a:bodyPr>
          <a:lstStyle/>
          <a:p>
            <a:pPr>
              <a:lnSpc>
                <a:spcPct val="115000"/>
              </a:lnSpc>
              <a:spcAft>
                <a:spcPts val="1000"/>
              </a:spcAft>
            </a:pPr>
            <a:r>
              <a:rPr lang="en-ZA" dirty="0">
                <a:ea typeface="Calibri"/>
                <a:cs typeface="Times New Roman"/>
              </a:rPr>
              <a:t>The hidden forces remain in the man and the speaker realises that one day this man will destroy all the wealth and authority that stands in his way.  The repetition of the “and” means nobody will escape.  All those that are now mighty and rich will be overthrown and brought down.   </a:t>
            </a:r>
          </a:p>
          <a:p>
            <a:r>
              <a:rPr lang="en-ZA" dirty="0">
                <a:ea typeface="Calibri"/>
                <a:cs typeface="Times New Roman"/>
              </a:rPr>
              <a:t>This will be the harvest of the serf.</a:t>
            </a:r>
            <a:endParaRPr lang="en-ZA" dirty="0"/>
          </a:p>
        </p:txBody>
      </p:sp>
    </p:spTree>
    <p:extLst>
      <p:ext uri="{BB962C8B-B14F-4D97-AF65-F5344CB8AC3E}">
        <p14:creationId xmlns:p14="http://schemas.microsoft.com/office/powerpoint/2010/main" val="201695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993</Words>
  <Application>Microsoft Office PowerPoint</Application>
  <PresentationFormat>On-screen Show (16:9)</PresentationFormat>
  <Paragraphs>81</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Office Theme</vt:lpstr>
      <vt:lpstr>The Serf </vt:lpstr>
      <vt:lpstr>The Serf</vt:lpstr>
      <vt:lpstr>His naked skin clothed in torrid mist</vt:lpstr>
      <vt:lpstr>That puffs in smoke around the patient hooves</vt:lpstr>
      <vt:lpstr>The ploughman drives, a slow somnambulist</vt:lpstr>
      <vt:lpstr>And through the green his crimson furrow grooves</vt:lpstr>
      <vt:lpstr>His heart, more deeply than he wounds the plain,</vt:lpstr>
      <vt:lpstr>Long by the rasping share of insult torn,</vt:lpstr>
      <vt:lpstr>Red clod, to which the war cry once was rain</vt:lpstr>
      <vt:lpstr>And tribal spears the fatal sheaves of corn</vt:lpstr>
      <vt:lpstr>And tribal spears the fatal sheaves of corn</vt:lpstr>
      <vt:lpstr>Lies fallow now. But as the turf divides</vt:lpstr>
      <vt:lpstr>I see in the slow progress of his strides</vt:lpstr>
      <vt:lpstr>Over the toppled clods and falling flowers</vt:lpstr>
      <vt:lpstr>The timeless, surly patience of the serf</vt:lpstr>
      <vt:lpstr>The timeless, surly patience of the serf</vt:lpstr>
      <vt:lpstr>That moves the nearest to the naked earth</vt:lpstr>
      <vt:lpstr>And ploughs down palaces, and thrones and towers</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Serf</dc:title>
  <dc:creator>Carol</dc:creator>
  <cp:lastModifiedBy>Micaela Williams</cp:lastModifiedBy>
  <cp:revision>3</cp:revision>
  <dcterms:created xsi:type="dcterms:W3CDTF">2012-05-27T18:30:33Z</dcterms:created>
  <dcterms:modified xsi:type="dcterms:W3CDTF">2018-04-17T13:36:44Z</dcterms:modified>
</cp:coreProperties>
</file>