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2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8D2612-86C1-47C4-B067-7D4AE8F59FDB}" type="datetimeFigureOut">
              <a:rPr lang="en-GB" smtClean="0"/>
              <a:pPr/>
              <a:t>27/02/2015</a:t>
            </a:fld>
            <a:endParaRPr lang="en-GB"/>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C4E41F-C13A-43A5-AAF1-B5FA4D4AD1FA}" type="slidenum">
              <a:rPr lang="en-GB" smtClean="0"/>
              <a:pPr/>
              <a:t>‹N›</a:t>
            </a:fld>
            <a:endParaRPr lang="en-GB"/>
          </a:p>
        </p:txBody>
      </p:sp>
    </p:spTree>
    <p:extLst>
      <p:ext uri="{BB962C8B-B14F-4D97-AF65-F5344CB8AC3E}">
        <p14:creationId xmlns:p14="http://schemas.microsoft.com/office/powerpoint/2010/main" xmlns="" val="1187473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766A19E-5272-49B7-8DAE-5ED3C7461D9A}" type="slidenum">
              <a:rPr lang="it-IT" smtClean="0">
                <a:solidFill>
                  <a:srgbClr val="000000"/>
                </a:solidFill>
              </a:rPr>
              <a:pPr/>
              <a:t>3</a:t>
            </a:fld>
            <a:endParaRPr lang="it-IT" smtClean="0">
              <a:solidFill>
                <a:srgbClr val="000000"/>
              </a:solidFill>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r>
              <a:rPr lang="it-IT" smtClean="0"/>
              <a:t>(topic continuity)</a:t>
            </a:r>
            <a:endParaRPr lang="en-GB" smtClean="0"/>
          </a:p>
        </p:txBody>
      </p:sp>
    </p:spTree>
    <p:extLst>
      <p:ext uri="{BB962C8B-B14F-4D97-AF65-F5344CB8AC3E}">
        <p14:creationId xmlns:p14="http://schemas.microsoft.com/office/powerpoint/2010/main" xmlns="" val="2324513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5065A20-B6F2-4C59-8471-41CE3E4354FB}" type="slidenum">
              <a:rPr lang="it-IT" smtClean="0">
                <a:solidFill>
                  <a:srgbClr val="000000"/>
                </a:solidFill>
              </a:rPr>
              <a:pPr/>
              <a:t>9</a:t>
            </a:fld>
            <a:endParaRPr lang="it-IT" smtClean="0">
              <a:solidFill>
                <a:srgbClr val="000000"/>
              </a:solidFill>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r>
              <a:rPr lang="it-IT" smtClean="0"/>
              <a:t>Let’s go back to the beginning al look more closely at the introduction and the conclusion, to illustrate other startegies going beyond lexicon used to …</a:t>
            </a:r>
            <a:endParaRPr lang="en-GB" smtClean="0"/>
          </a:p>
        </p:txBody>
      </p:sp>
    </p:spTree>
    <p:extLst>
      <p:ext uri="{BB962C8B-B14F-4D97-AF65-F5344CB8AC3E}">
        <p14:creationId xmlns:p14="http://schemas.microsoft.com/office/powerpoint/2010/main" xmlns="" val="1950389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6746A55-01F1-4003-A682-D28B02B0BB9C}" type="slidenum">
              <a:rPr lang="it-IT" smtClean="0">
                <a:solidFill>
                  <a:srgbClr val="000000"/>
                </a:solidFill>
              </a:rPr>
              <a:pPr/>
              <a:t>10</a:t>
            </a:fld>
            <a:endParaRPr lang="it-IT" smtClean="0">
              <a:solidFill>
                <a:srgbClr val="000000"/>
              </a:solidFill>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r>
              <a:rPr lang="it-IT" smtClean="0"/>
              <a:t>Delay the discosure of reference</a:t>
            </a:r>
            <a:endParaRPr lang="en-GB" smtClean="0"/>
          </a:p>
        </p:txBody>
      </p:sp>
    </p:spTree>
    <p:extLst>
      <p:ext uri="{BB962C8B-B14F-4D97-AF65-F5344CB8AC3E}">
        <p14:creationId xmlns:p14="http://schemas.microsoft.com/office/powerpoint/2010/main" xmlns="" val="1586223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en-GB"/>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en-GB"/>
          </a:p>
        </p:txBody>
      </p:sp>
      <p:sp>
        <p:nvSpPr>
          <p:cNvPr id="4" name="Segnaposto data 3"/>
          <p:cNvSpPr>
            <a:spLocks noGrp="1"/>
          </p:cNvSpPr>
          <p:nvPr>
            <p:ph type="dt" sz="half" idx="10"/>
          </p:nvPr>
        </p:nvSpPr>
        <p:spPr/>
        <p:txBody>
          <a:bodyPr/>
          <a:lstStyle/>
          <a:p>
            <a:fld id="{E583463A-B9F3-4E40-BC23-7057195B11C5}" type="datetimeFigureOut">
              <a:rPr lang="en-GB" smtClean="0"/>
              <a:pPr/>
              <a:t>27/02/2015</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C4C1B016-FB27-4D71-B605-1011DE06A2A6}" type="slidenum">
              <a:rPr lang="en-GB" smtClean="0"/>
              <a:pPr/>
              <a:t>‹N›</a:t>
            </a:fld>
            <a:endParaRPr lang="en-GB"/>
          </a:p>
        </p:txBody>
      </p:sp>
    </p:spTree>
    <p:extLst>
      <p:ext uri="{BB962C8B-B14F-4D97-AF65-F5344CB8AC3E}">
        <p14:creationId xmlns:p14="http://schemas.microsoft.com/office/powerpoint/2010/main" xmlns="" val="2960782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E583463A-B9F3-4E40-BC23-7057195B11C5}" type="datetimeFigureOut">
              <a:rPr lang="en-GB" smtClean="0"/>
              <a:pPr/>
              <a:t>27/02/2015</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C4C1B016-FB27-4D71-B605-1011DE06A2A6}" type="slidenum">
              <a:rPr lang="en-GB" smtClean="0"/>
              <a:pPr/>
              <a:t>‹N›</a:t>
            </a:fld>
            <a:endParaRPr lang="en-GB"/>
          </a:p>
        </p:txBody>
      </p:sp>
    </p:spTree>
    <p:extLst>
      <p:ext uri="{BB962C8B-B14F-4D97-AF65-F5344CB8AC3E}">
        <p14:creationId xmlns:p14="http://schemas.microsoft.com/office/powerpoint/2010/main" xmlns="" val="823773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en-GB"/>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E583463A-B9F3-4E40-BC23-7057195B11C5}" type="datetimeFigureOut">
              <a:rPr lang="en-GB" smtClean="0"/>
              <a:pPr/>
              <a:t>27/02/2015</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C4C1B016-FB27-4D71-B605-1011DE06A2A6}" type="slidenum">
              <a:rPr lang="en-GB" smtClean="0"/>
              <a:pPr/>
              <a:t>‹N›</a:t>
            </a:fld>
            <a:endParaRPr lang="en-GB"/>
          </a:p>
        </p:txBody>
      </p:sp>
    </p:spTree>
    <p:extLst>
      <p:ext uri="{BB962C8B-B14F-4D97-AF65-F5344CB8AC3E}">
        <p14:creationId xmlns:p14="http://schemas.microsoft.com/office/powerpoint/2010/main" xmlns="" val="3737242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Segnaposto data 4"/>
          <p:cNvSpPr>
            <a:spLocks noGrp="1"/>
          </p:cNvSpPr>
          <p:nvPr>
            <p:ph type="dt" sz="half" idx="10"/>
          </p:nvPr>
        </p:nvSpPr>
        <p:spPr/>
        <p:txBody>
          <a:bodyPr/>
          <a:lstStyle/>
          <a:p>
            <a:fld id="{E583463A-B9F3-4E40-BC23-7057195B11C5}" type="datetimeFigureOut">
              <a:rPr lang="en-GB" smtClean="0"/>
              <a:pPr/>
              <a:t>27/02/2015</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C4C1B016-FB27-4D71-B605-1011DE06A2A6}" type="slidenum">
              <a:rPr lang="en-GB" smtClean="0"/>
              <a:pPr/>
              <a:t>‹N›</a:t>
            </a:fld>
            <a:endParaRPr lang="en-GB"/>
          </a:p>
        </p:txBody>
      </p:sp>
    </p:spTree>
    <p:extLst>
      <p:ext uri="{BB962C8B-B14F-4D97-AF65-F5344CB8AC3E}">
        <p14:creationId xmlns:p14="http://schemas.microsoft.com/office/powerpoint/2010/main" xmlns="" val="587740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en-GB"/>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7" name="Segnaposto data 6"/>
          <p:cNvSpPr>
            <a:spLocks noGrp="1"/>
          </p:cNvSpPr>
          <p:nvPr>
            <p:ph type="dt" sz="half" idx="10"/>
          </p:nvPr>
        </p:nvSpPr>
        <p:spPr/>
        <p:txBody>
          <a:bodyPr/>
          <a:lstStyle/>
          <a:p>
            <a:fld id="{E583463A-B9F3-4E40-BC23-7057195B11C5}" type="datetimeFigureOut">
              <a:rPr lang="en-GB" smtClean="0"/>
              <a:pPr/>
              <a:t>27/02/2015</a:t>
            </a:fld>
            <a:endParaRPr lang="en-GB"/>
          </a:p>
        </p:txBody>
      </p:sp>
      <p:sp>
        <p:nvSpPr>
          <p:cNvPr id="8" name="Segnaposto piè di pagina 7"/>
          <p:cNvSpPr>
            <a:spLocks noGrp="1"/>
          </p:cNvSpPr>
          <p:nvPr>
            <p:ph type="ftr" sz="quarter" idx="11"/>
          </p:nvPr>
        </p:nvSpPr>
        <p:spPr/>
        <p:txBody>
          <a:bodyPr/>
          <a:lstStyle/>
          <a:p>
            <a:endParaRPr lang="en-GB"/>
          </a:p>
        </p:txBody>
      </p:sp>
      <p:sp>
        <p:nvSpPr>
          <p:cNvPr id="9" name="Segnaposto numero diapositiva 8"/>
          <p:cNvSpPr>
            <a:spLocks noGrp="1"/>
          </p:cNvSpPr>
          <p:nvPr>
            <p:ph type="sldNum" sz="quarter" idx="12"/>
          </p:nvPr>
        </p:nvSpPr>
        <p:spPr/>
        <p:txBody>
          <a:bodyPr/>
          <a:lstStyle/>
          <a:p>
            <a:fld id="{C4C1B016-FB27-4D71-B605-1011DE06A2A6}" type="slidenum">
              <a:rPr lang="en-GB" smtClean="0"/>
              <a:pPr/>
              <a:t>‹N›</a:t>
            </a:fld>
            <a:endParaRPr lang="en-GB"/>
          </a:p>
        </p:txBody>
      </p:sp>
    </p:spTree>
    <p:extLst>
      <p:ext uri="{BB962C8B-B14F-4D97-AF65-F5344CB8AC3E}">
        <p14:creationId xmlns:p14="http://schemas.microsoft.com/office/powerpoint/2010/main" xmlns="" val="115660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data 2"/>
          <p:cNvSpPr>
            <a:spLocks noGrp="1"/>
          </p:cNvSpPr>
          <p:nvPr>
            <p:ph type="dt" sz="half" idx="10"/>
          </p:nvPr>
        </p:nvSpPr>
        <p:spPr/>
        <p:txBody>
          <a:bodyPr/>
          <a:lstStyle/>
          <a:p>
            <a:fld id="{E583463A-B9F3-4E40-BC23-7057195B11C5}" type="datetimeFigureOut">
              <a:rPr lang="en-GB" smtClean="0"/>
              <a:pPr/>
              <a:t>27/02/2015</a:t>
            </a:fld>
            <a:endParaRPr lang="en-GB"/>
          </a:p>
        </p:txBody>
      </p:sp>
      <p:sp>
        <p:nvSpPr>
          <p:cNvPr id="4" name="Segnaposto piè di pagina 3"/>
          <p:cNvSpPr>
            <a:spLocks noGrp="1"/>
          </p:cNvSpPr>
          <p:nvPr>
            <p:ph type="ftr" sz="quarter" idx="11"/>
          </p:nvPr>
        </p:nvSpPr>
        <p:spPr/>
        <p:txBody>
          <a:bodyPr/>
          <a:lstStyle/>
          <a:p>
            <a:endParaRPr lang="en-GB"/>
          </a:p>
        </p:txBody>
      </p:sp>
      <p:sp>
        <p:nvSpPr>
          <p:cNvPr id="5" name="Segnaposto numero diapositiva 4"/>
          <p:cNvSpPr>
            <a:spLocks noGrp="1"/>
          </p:cNvSpPr>
          <p:nvPr>
            <p:ph type="sldNum" sz="quarter" idx="12"/>
          </p:nvPr>
        </p:nvSpPr>
        <p:spPr/>
        <p:txBody>
          <a:bodyPr/>
          <a:lstStyle/>
          <a:p>
            <a:fld id="{C4C1B016-FB27-4D71-B605-1011DE06A2A6}" type="slidenum">
              <a:rPr lang="en-GB" smtClean="0"/>
              <a:pPr/>
              <a:t>‹N›</a:t>
            </a:fld>
            <a:endParaRPr lang="en-GB"/>
          </a:p>
        </p:txBody>
      </p:sp>
    </p:spTree>
    <p:extLst>
      <p:ext uri="{BB962C8B-B14F-4D97-AF65-F5344CB8AC3E}">
        <p14:creationId xmlns:p14="http://schemas.microsoft.com/office/powerpoint/2010/main" xmlns="" val="4112900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583463A-B9F3-4E40-BC23-7057195B11C5}" type="datetimeFigureOut">
              <a:rPr lang="en-GB" smtClean="0"/>
              <a:pPr/>
              <a:t>27/02/2015</a:t>
            </a:fld>
            <a:endParaRPr lang="en-GB"/>
          </a:p>
        </p:txBody>
      </p:sp>
      <p:sp>
        <p:nvSpPr>
          <p:cNvPr id="3" name="Segnaposto piè di pagina 2"/>
          <p:cNvSpPr>
            <a:spLocks noGrp="1"/>
          </p:cNvSpPr>
          <p:nvPr>
            <p:ph type="ftr" sz="quarter" idx="11"/>
          </p:nvPr>
        </p:nvSpPr>
        <p:spPr/>
        <p:txBody>
          <a:bodyPr/>
          <a:lstStyle/>
          <a:p>
            <a:endParaRPr lang="en-GB"/>
          </a:p>
        </p:txBody>
      </p:sp>
      <p:sp>
        <p:nvSpPr>
          <p:cNvPr id="4" name="Segnaposto numero diapositiva 3"/>
          <p:cNvSpPr>
            <a:spLocks noGrp="1"/>
          </p:cNvSpPr>
          <p:nvPr>
            <p:ph type="sldNum" sz="quarter" idx="12"/>
          </p:nvPr>
        </p:nvSpPr>
        <p:spPr/>
        <p:txBody>
          <a:bodyPr/>
          <a:lstStyle/>
          <a:p>
            <a:fld id="{C4C1B016-FB27-4D71-B605-1011DE06A2A6}" type="slidenum">
              <a:rPr lang="en-GB" smtClean="0"/>
              <a:pPr/>
              <a:t>‹N›</a:t>
            </a:fld>
            <a:endParaRPr lang="en-GB"/>
          </a:p>
        </p:txBody>
      </p:sp>
    </p:spTree>
    <p:extLst>
      <p:ext uri="{BB962C8B-B14F-4D97-AF65-F5344CB8AC3E}">
        <p14:creationId xmlns:p14="http://schemas.microsoft.com/office/powerpoint/2010/main" xmlns="" val="761717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GB"/>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583463A-B9F3-4E40-BC23-7057195B11C5}" type="datetimeFigureOut">
              <a:rPr lang="en-GB" smtClean="0"/>
              <a:pPr/>
              <a:t>27/02/2015</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C4C1B016-FB27-4D71-B605-1011DE06A2A6}" type="slidenum">
              <a:rPr lang="en-GB" smtClean="0"/>
              <a:pPr/>
              <a:t>‹N›</a:t>
            </a:fld>
            <a:endParaRPr lang="en-GB"/>
          </a:p>
        </p:txBody>
      </p:sp>
    </p:spTree>
    <p:extLst>
      <p:ext uri="{BB962C8B-B14F-4D97-AF65-F5344CB8AC3E}">
        <p14:creationId xmlns:p14="http://schemas.microsoft.com/office/powerpoint/2010/main" xmlns="" val="1578064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GB"/>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583463A-B9F3-4E40-BC23-7057195B11C5}" type="datetimeFigureOut">
              <a:rPr lang="en-GB" smtClean="0"/>
              <a:pPr/>
              <a:t>27/02/2015</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C4C1B016-FB27-4D71-B605-1011DE06A2A6}" type="slidenum">
              <a:rPr lang="en-GB" smtClean="0"/>
              <a:pPr/>
              <a:t>‹N›</a:t>
            </a:fld>
            <a:endParaRPr lang="en-GB"/>
          </a:p>
        </p:txBody>
      </p:sp>
    </p:spTree>
    <p:extLst>
      <p:ext uri="{BB962C8B-B14F-4D97-AF65-F5344CB8AC3E}">
        <p14:creationId xmlns:p14="http://schemas.microsoft.com/office/powerpoint/2010/main" xmlns="" val="2599508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E583463A-B9F3-4E40-BC23-7057195B11C5}" type="datetimeFigureOut">
              <a:rPr lang="en-GB" smtClean="0"/>
              <a:pPr/>
              <a:t>27/02/2015</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C4C1B016-FB27-4D71-B605-1011DE06A2A6}" type="slidenum">
              <a:rPr lang="en-GB" smtClean="0"/>
              <a:pPr/>
              <a:t>‹N›</a:t>
            </a:fld>
            <a:endParaRPr lang="en-GB"/>
          </a:p>
        </p:txBody>
      </p:sp>
    </p:spTree>
    <p:extLst>
      <p:ext uri="{BB962C8B-B14F-4D97-AF65-F5344CB8AC3E}">
        <p14:creationId xmlns:p14="http://schemas.microsoft.com/office/powerpoint/2010/main" xmlns="" val="1675391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en-GB"/>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E583463A-B9F3-4E40-BC23-7057195B11C5}" type="datetimeFigureOut">
              <a:rPr lang="en-GB" smtClean="0"/>
              <a:pPr/>
              <a:t>27/02/2015</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C4C1B016-FB27-4D71-B605-1011DE06A2A6}" type="slidenum">
              <a:rPr lang="en-GB" smtClean="0"/>
              <a:pPr/>
              <a:t>‹N›</a:t>
            </a:fld>
            <a:endParaRPr lang="en-GB"/>
          </a:p>
        </p:txBody>
      </p:sp>
    </p:spTree>
    <p:extLst>
      <p:ext uri="{BB962C8B-B14F-4D97-AF65-F5344CB8AC3E}">
        <p14:creationId xmlns:p14="http://schemas.microsoft.com/office/powerpoint/2010/main" xmlns="" val="1371180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1BC7727-3349-4437-93C2-6B3C881B6D4B}"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xmlns="" val="2166661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19C491B-0487-4799-9880-36ED73FD13FE}"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xmlns="" val="2050349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1" y="1709739"/>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947EC4C-AF95-48A8-938B-F6C1F3385FD2}"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xmlns="" val="455208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09600" y="1600201"/>
            <a:ext cx="53848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97600" y="1600201"/>
            <a:ext cx="53848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CDCB7E-AA1C-453C-9219-6AAF39D8782F}"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xmlns="" val="278241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40317" y="365126"/>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40318" y="2505075"/>
            <a:ext cx="5158316"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71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0EF286D-F064-4079-94DE-22B2F8E29340}"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xmlns="" val="20123297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75131C7-572F-4CB1-8CFB-F560FCDADD54}"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xmlns="" val="3543210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26FA7F4-61E2-4214-9A4A-64A41162BF8C}"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xmlns="" val="1621987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40318" y="457200"/>
            <a:ext cx="393276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7DFC890-0801-4758-B19A-F03A673DECD2}"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xmlns="" val="2943270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40318" y="457200"/>
            <a:ext cx="393276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B4C45F2-6905-46AA-A701-15F375A8F504}"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xmlns="" val="1222832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62352E1-25CA-44C8-A7C9-1B9093799EC8}"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xmlns="" val="1810456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39"/>
            <a:ext cx="27432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09600" y="274639"/>
            <a:ext cx="80264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7CF02E6-3898-4592-9351-0A27C048DAE5}"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xmlns="" val="3112233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p>
            <a:r>
              <a:rPr lang="it-IT" smtClean="0"/>
              <a:t>Fare clic per modificare lo stile del titolo</a:t>
            </a:r>
            <a:endParaRPr lang="it-IT"/>
          </a:p>
        </p:txBody>
      </p:sp>
      <p:sp>
        <p:nvSpPr>
          <p:cNvPr id="3" name="Segnaposto tabella 2"/>
          <p:cNvSpPr>
            <a:spLocks noGrp="1"/>
          </p:cNvSpPr>
          <p:nvPr>
            <p:ph type="tbl" idx="1"/>
          </p:nvPr>
        </p:nvSpPr>
        <p:spPr>
          <a:xfrm>
            <a:off x="609600" y="1600201"/>
            <a:ext cx="10972800" cy="4525963"/>
          </a:xfrm>
        </p:spPr>
        <p:txBody>
          <a:bodyPr/>
          <a:lstStyle/>
          <a:p>
            <a:pPr lvl="0"/>
            <a:endParaRPr lang="it-IT"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7E05AB-0A27-45D2-B610-DB5E9341C1F7}" type="slidenum">
              <a:rPr lang="it-IT">
                <a:solidFill>
                  <a:srgbClr val="000000"/>
                </a:solidFill>
              </a:rPr>
              <a:pPr>
                <a:defRPr/>
              </a:pPr>
              <a:t>‹N›</a:t>
            </a:fld>
            <a:endParaRPr lang="it-IT">
              <a:solidFill>
                <a:srgbClr val="000000"/>
              </a:solidFill>
            </a:endParaRPr>
          </a:p>
        </p:txBody>
      </p:sp>
    </p:spTree>
    <p:extLst>
      <p:ext uri="{BB962C8B-B14F-4D97-AF65-F5344CB8AC3E}">
        <p14:creationId xmlns:p14="http://schemas.microsoft.com/office/powerpoint/2010/main" xmlns="" val="21258498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45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DD6A2CA5-ECDB-44A9-AD12-A9D51CB004AC}" type="slidenum">
              <a:rPr lang="it-IT"/>
              <a:pPr>
                <a:defRPr/>
              </a:pPr>
              <a:t>‹N›</a:t>
            </a:fld>
            <a:endParaRPr lang="it-IT"/>
          </a:p>
        </p:txBody>
      </p:sp>
    </p:spTree>
    <p:extLst>
      <p:ext uri="{BB962C8B-B14F-4D97-AF65-F5344CB8AC3E}">
        <p14:creationId xmlns:p14="http://schemas.microsoft.com/office/powerpoint/2010/main" xmlns="" val="32242846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5CA9DE5A-2428-4CF8-9C9E-8368566E8DBE}" type="slidenum">
              <a:rPr lang="it-IT"/>
              <a:pPr>
                <a:defRPr/>
              </a:pPr>
              <a:t>‹N›</a:t>
            </a:fld>
            <a:endParaRPr lang="it-IT"/>
          </a:p>
        </p:txBody>
      </p:sp>
    </p:spTree>
    <p:extLst>
      <p:ext uri="{BB962C8B-B14F-4D97-AF65-F5344CB8AC3E}">
        <p14:creationId xmlns:p14="http://schemas.microsoft.com/office/powerpoint/2010/main" xmlns="" val="3102992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1" y="1709741"/>
            <a:ext cx="10515600" cy="2852737"/>
          </a:xfrm>
        </p:spPr>
        <p:txBody>
          <a:bodyPr anchor="b"/>
          <a:lstStyle>
            <a:lvl1pPr>
              <a:defRPr sz="45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1" y="4589466"/>
            <a:ext cx="10515600"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20FC1EA9-07F3-4644-A02E-A8EC5C0D471B}" type="slidenum">
              <a:rPr lang="it-IT"/>
              <a:pPr>
                <a:defRPr/>
              </a:pPr>
              <a:t>‹N›</a:t>
            </a:fld>
            <a:endParaRPr lang="it-IT"/>
          </a:p>
        </p:txBody>
      </p:sp>
    </p:spTree>
    <p:extLst>
      <p:ext uri="{BB962C8B-B14F-4D97-AF65-F5344CB8AC3E}">
        <p14:creationId xmlns:p14="http://schemas.microsoft.com/office/powerpoint/2010/main" xmlns="" val="21296650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09600" y="1600203"/>
            <a:ext cx="53848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97600" y="1600203"/>
            <a:ext cx="53848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6" name="Rectangle 5"/>
          <p:cNvSpPr>
            <a:spLocks noGrp="1" noChangeArrowheads="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0AB02381-4A64-4A2B-8B77-B812585E25AA}" type="slidenum">
              <a:rPr lang="it-IT"/>
              <a:pPr>
                <a:defRPr/>
              </a:pPr>
              <a:t>‹N›</a:t>
            </a:fld>
            <a:endParaRPr lang="it-IT"/>
          </a:p>
        </p:txBody>
      </p:sp>
    </p:spTree>
    <p:extLst>
      <p:ext uri="{BB962C8B-B14F-4D97-AF65-F5344CB8AC3E}">
        <p14:creationId xmlns:p14="http://schemas.microsoft.com/office/powerpoint/2010/main" xmlns="" val="18563317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40317" y="365128"/>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40319" y="1681163"/>
            <a:ext cx="5158316"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40319" y="2505075"/>
            <a:ext cx="5158316"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71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71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8" name="Rectangle 5"/>
          <p:cNvSpPr>
            <a:spLocks noGrp="1" noChangeArrowheads="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158610B5-EFE8-4AFD-942E-107891BB916F}" type="slidenum">
              <a:rPr lang="it-IT"/>
              <a:pPr>
                <a:defRPr/>
              </a:pPr>
              <a:t>‹N›</a:t>
            </a:fld>
            <a:endParaRPr lang="it-IT"/>
          </a:p>
        </p:txBody>
      </p:sp>
    </p:spTree>
    <p:extLst>
      <p:ext uri="{BB962C8B-B14F-4D97-AF65-F5344CB8AC3E}">
        <p14:creationId xmlns:p14="http://schemas.microsoft.com/office/powerpoint/2010/main" xmlns="" val="15804294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4" name="Rectangle 5"/>
          <p:cNvSpPr>
            <a:spLocks noGrp="1" noChangeArrowheads="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6D6F81D6-65DC-4287-A218-054C3686D6E2}" type="slidenum">
              <a:rPr lang="it-IT"/>
              <a:pPr>
                <a:defRPr/>
              </a:pPr>
              <a:t>‹N›</a:t>
            </a:fld>
            <a:endParaRPr lang="it-IT"/>
          </a:p>
        </p:txBody>
      </p:sp>
    </p:spTree>
    <p:extLst>
      <p:ext uri="{BB962C8B-B14F-4D97-AF65-F5344CB8AC3E}">
        <p14:creationId xmlns:p14="http://schemas.microsoft.com/office/powerpoint/2010/main" xmlns="" val="38923552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3" name="Rectangle 5"/>
          <p:cNvSpPr>
            <a:spLocks noGrp="1" noChangeArrowheads="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18BF3698-AFFB-41A6-93A7-D1C272B36A45}" type="slidenum">
              <a:rPr lang="it-IT"/>
              <a:pPr>
                <a:defRPr/>
              </a:pPr>
              <a:t>‹N›</a:t>
            </a:fld>
            <a:endParaRPr lang="it-IT"/>
          </a:p>
        </p:txBody>
      </p:sp>
    </p:spTree>
    <p:extLst>
      <p:ext uri="{BB962C8B-B14F-4D97-AF65-F5344CB8AC3E}">
        <p14:creationId xmlns:p14="http://schemas.microsoft.com/office/powerpoint/2010/main" xmlns="" val="673627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40319" y="457200"/>
            <a:ext cx="3932767" cy="1600200"/>
          </a:xfrm>
        </p:spPr>
        <p:txBody>
          <a:bodyPr anchor="b"/>
          <a:lstStyle>
            <a:lvl1pPr>
              <a:defRPr sz="2400"/>
            </a:lvl1pPr>
          </a:lstStyle>
          <a:p>
            <a:r>
              <a:rPr lang="it-IT" smtClean="0"/>
              <a:t>Fare clic per modificare lo stile del titolo</a:t>
            </a:r>
            <a:endParaRPr lang="it-IT"/>
          </a:p>
        </p:txBody>
      </p:sp>
      <p:sp>
        <p:nvSpPr>
          <p:cNvPr id="3" name="Segnaposto contenuto 2"/>
          <p:cNvSpPr>
            <a:spLocks noGrp="1"/>
          </p:cNvSpPr>
          <p:nvPr>
            <p:ph idx="1"/>
          </p:nvPr>
        </p:nvSpPr>
        <p:spPr>
          <a:xfrm>
            <a:off x="5183717" y="987428"/>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40319" y="2057400"/>
            <a:ext cx="393276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6" name="Rectangle 5"/>
          <p:cNvSpPr>
            <a:spLocks noGrp="1" noChangeArrowheads="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4727BE0F-2DAB-4D17-92F9-23B12D97E71D}" type="slidenum">
              <a:rPr lang="it-IT"/>
              <a:pPr>
                <a:defRPr/>
              </a:pPr>
              <a:t>‹N›</a:t>
            </a:fld>
            <a:endParaRPr lang="it-IT"/>
          </a:p>
        </p:txBody>
      </p:sp>
    </p:spTree>
    <p:extLst>
      <p:ext uri="{BB962C8B-B14F-4D97-AF65-F5344CB8AC3E}">
        <p14:creationId xmlns:p14="http://schemas.microsoft.com/office/powerpoint/2010/main" xmlns="" val="34458963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40319" y="457200"/>
            <a:ext cx="3932767" cy="1600200"/>
          </a:xfrm>
        </p:spPr>
        <p:txBody>
          <a:bodyPr anchor="b"/>
          <a:lstStyle>
            <a:lvl1pPr>
              <a:defRPr sz="24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717" y="987428"/>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it-IT" noProof="0" smtClean="0"/>
          </a:p>
        </p:txBody>
      </p:sp>
      <p:sp>
        <p:nvSpPr>
          <p:cNvPr id="4" name="Segnaposto testo 3"/>
          <p:cNvSpPr>
            <a:spLocks noGrp="1"/>
          </p:cNvSpPr>
          <p:nvPr>
            <p:ph type="body" sz="half" idx="2"/>
          </p:nvPr>
        </p:nvSpPr>
        <p:spPr>
          <a:xfrm>
            <a:off x="840319" y="2057400"/>
            <a:ext cx="393276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6" name="Rectangle 5"/>
          <p:cNvSpPr>
            <a:spLocks noGrp="1" noChangeArrowheads="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71069DE7-3BC6-4DBD-89BC-00BA7E4296ED}" type="slidenum">
              <a:rPr lang="it-IT"/>
              <a:pPr>
                <a:defRPr/>
              </a:pPr>
              <a:t>‹N›</a:t>
            </a:fld>
            <a:endParaRPr lang="it-IT"/>
          </a:p>
        </p:txBody>
      </p:sp>
    </p:spTree>
    <p:extLst>
      <p:ext uri="{BB962C8B-B14F-4D97-AF65-F5344CB8AC3E}">
        <p14:creationId xmlns:p14="http://schemas.microsoft.com/office/powerpoint/2010/main" xmlns="" val="38635548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BF0433F2-7A70-4F6A-9DC0-885DD716AAE0}" type="slidenum">
              <a:rPr lang="it-IT"/>
              <a:pPr>
                <a:defRPr/>
              </a:pPr>
              <a:t>‹N›</a:t>
            </a:fld>
            <a:endParaRPr lang="it-IT"/>
          </a:p>
        </p:txBody>
      </p:sp>
    </p:spTree>
    <p:extLst>
      <p:ext uri="{BB962C8B-B14F-4D97-AF65-F5344CB8AC3E}">
        <p14:creationId xmlns:p14="http://schemas.microsoft.com/office/powerpoint/2010/main" xmlns="" val="29095575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41"/>
            <a:ext cx="27432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09600" y="274641"/>
            <a:ext cx="80264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552FA368-AA05-4E8E-A021-0A49F1383E97}" type="slidenum">
              <a:rPr lang="it-IT"/>
              <a:pPr>
                <a:defRPr/>
              </a:pPr>
              <a:t>‹N›</a:t>
            </a:fld>
            <a:endParaRPr lang="it-IT"/>
          </a:p>
        </p:txBody>
      </p:sp>
    </p:spTree>
    <p:extLst>
      <p:ext uri="{BB962C8B-B14F-4D97-AF65-F5344CB8AC3E}">
        <p14:creationId xmlns:p14="http://schemas.microsoft.com/office/powerpoint/2010/main" xmlns="" val="40044173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p>
            <a:r>
              <a:rPr lang="it-IT" smtClean="0"/>
              <a:t>Fare clic per modificare lo stile del titolo</a:t>
            </a:r>
            <a:endParaRPr lang="it-IT"/>
          </a:p>
        </p:txBody>
      </p:sp>
      <p:sp>
        <p:nvSpPr>
          <p:cNvPr id="3" name="Segnaposto tabella 2"/>
          <p:cNvSpPr>
            <a:spLocks noGrp="1"/>
          </p:cNvSpPr>
          <p:nvPr>
            <p:ph type="tbl" idx="1"/>
          </p:nvPr>
        </p:nvSpPr>
        <p:spPr>
          <a:xfrm>
            <a:off x="609600" y="1600203"/>
            <a:ext cx="10972800" cy="4525963"/>
          </a:xfrm>
        </p:spPr>
        <p:txBody>
          <a:bodyPr/>
          <a:lstStyle/>
          <a:p>
            <a:pPr lvl="0"/>
            <a:endParaRPr lang="it-IT" noProof="0" smtClean="0"/>
          </a:p>
        </p:txBody>
      </p:sp>
      <p:sp>
        <p:nvSpPr>
          <p:cNvPr id="4" name="Rectangle 4"/>
          <p:cNvSpPr>
            <a:spLocks noGrp="1" noChangeArrowheads="1"/>
          </p:cNvSpPr>
          <p:nvPr>
            <p:ph type="dt" sz="half" idx="10"/>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D5C8E0EA-80CE-4182-98C7-EB612E9BCBB1}" type="slidenum">
              <a:rPr lang="it-IT"/>
              <a:pPr>
                <a:defRPr/>
              </a:pPr>
              <a:t>‹N›</a:t>
            </a:fld>
            <a:endParaRPr lang="it-IT"/>
          </a:p>
        </p:txBody>
      </p:sp>
    </p:spTree>
    <p:extLst>
      <p:ext uri="{BB962C8B-B14F-4D97-AF65-F5344CB8AC3E}">
        <p14:creationId xmlns:p14="http://schemas.microsoft.com/office/powerpoint/2010/main" xmlns="" val="1102014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en-GB"/>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83463A-B9F3-4E40-BC23-7057195B11C5}" type="datetimeFigureOut">
              <a:rPr lang="en-GB" smtClean="0"/>
              <a:pPr/>
              <a:t>27/02/2015</a:t>
            </a:fld>
            <a:endParaRPr lang="en-GB"/>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C1B016-FB27-4D71-B605-1011DE06A2A6}" type="slidenum">
              <a:rPr lang="en-GB" smtClean="0"/>
              <a:pPr/>
              <a:t>‹N›</a:t>
            </a:fld>
            <a:endParaRPr lang="en-GB"/>
          </a:p>
        </p:txBody>
      </p:sp>
    </p:spTree>
    <p:extLst>
      <p:ext uri="{BB962C8B-B14F-4D97-AF65-F5344CB8AC3E}">
        <p14:creationId xmlns:p14="http://schemas.microsoft.com/office/powerpoint/2010/main" xmlns="" val="3608356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it-IT">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it-IT">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D090233B-123D-422F-AF39-7C50E5F99253}" type="slidenum">
              <a:rPr lang="it-IT">
                <a:solidFill>
                  <a:srgbClr val="000000"/>
                </a:solidFill>
              </a:rPr>
              <a:pPr fontAlgn="base">
                <a:spcBef>
                  <a:spcPct val="0"/>
                </a:spcBef>
                <a:spcAft>
                  <a:spcPct val="0"/>
                </a:spcAft>
                <a:defRPr/>
              </a:pPr>
              <a:t>‹N›</a:t>
            </a:fld>
            <a:endParaRPr lang="it-IT">
              <a:solidFill>
                <a:srgbClr val="000000"/>
              </a:solidFill>
            </a:endParaRPr>
          </a:p>
        </p:txBody>
      </p:sp>
    </p:spTree>
    <p:extLst>
      <p:ext uri="{BB962C8B-B14F-4D97-AF65-F5344CB8AC3E}">
        <p14:creationId xmlns:p14="http://schemas.microsoft.com/office/powerpoint/2010/main" xmlns="" val="25559328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2051"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50">
                <a:solidFill>
                  <a:srgbClr val="000000"/>
                </a:solidFill>
                <a:latin typeface="Arial"/>
                <a:cs typeface="Arial"/>
              </a:defRPr>
            </a:lvl1pPr>
          </a:lstStyle>
          <a:p>
            <a:pPr fontAlgn="base">
              <a:spcBef>
                <a:spcPct val="0"/>
              </a:spcBef>
              <a:spcAft>
                <a:spcPct val="0"/>
              </a:spcAft>
              <a:defRPr/>
            </a:pPr>
            <a:endParaRPr lang="it-IT"/>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50">
                <a:solidFill>
                  <a:srgbClr val="000000"/>
                </a:solidFill>
                <a:latin typeface="Arial"/>
                <a:cs typeface="Arial"/>
              </a:defRPr>
            </a:lvl1pPr>
          </a:lstStyle>
          <a:p>
            <a:pPr fontAlgn="base">
              <a:spcBef>
                <a:spcPct val="0"/>
              </a:spcBef>
              <a:spcAft>
                <a:spcPct val="0"/>
              </a:spcAft>
              <a:defRPr/>
            </a:pPr>
            <a:endParaRPr lang="it-IT"/>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50">
                <a:solidFill>
                  <a:srgbClr val="000000"/>
                </a:solidFill>
                <a:latin typeface="Arial"/>
                <a:cs typeface="Arial"/>
              </a:defRPr>
            </a:lvl1pPr>
          </a:lstStyle>
          <a:p>
            <a:pPr fontAlgn="base">
              <a:spcBef>
                <a:spcPct val="0"/>
              </a:spcBef>
              <a:spcAft>
                <a:spcPct val="0"/>
              </a:spcAft>
              <a:defRPr/>
            </a:pPr>
            <a:fld id="{C75379F8-E62A-4EC2-87E4-4E476CDE3A99}" type="slidenum">
              <a:rPr lang="it-IT"/>
              <a:pPr fontAlgn="base">
                <a:spcBef>
                  <a:spcPct val="0"/>
                </a:spcBef>
                <a:spcAft>
                  <a:spcPct val="0"/>
                </a:spcAft>
                <a:defRPr/>
              </a:pPr>
              <a:t>‹N›</a:t>
            </a:fld>
            <a:endParaRPr lang="it-IT"/>
          </a:p>
        </p:txBody>
      </p:sp>
    </p:spTree>
    <p:extLst>
      <p:ext uri="{BB962C8B-B14F-4D97-AF65-F5344CB8AC3E}">
        <p14:creationId xmlns:p14="http://schemas.microsoft.com/office/powerpoint/2010/main" xmlns="" val="222999602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rtl="0" eaLnBrk="0" fontAlgn="base" hangingPunct="0">
        <a:spcBef>
          <a:spcPct val="0"/>
        </a:spcBef>
        <a:spcAft>
          <a:spcPct val="0"/>
        </a:spcAft>
        <a:defRPr sz="3300" kern="12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33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33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3300">
          <a:solidFill>
            <a:schemeClr val="tx2"/>
          </a:solidFill>
          <a:latin typeface="Arial" panose="020B0604020202020204" pitchFamily="34" charset="0"/>
          <a:cs typeface="Arial" panose="020B0604020202020204" pitchFamily="34" charset="0"/>
        </a:defRPr>
      </a:lvl5pPr>
      <a:lvl6pPr marL="342900" algn="ctr" rtl="0" fontAlgn="base">
        <a:spcBef>
          <a:spcPct val="0"/>
        </a:spcBef>
        <a:spcAft>
          <a:spcPct val="0"/>
        </a:spcAft>
        <a:defRPr sz="3300">
          <a:solidFill>
            <a:schemeClr val="tx2"/>
          </a:solidFill>
          <a:latin typeface="Arial" panose="020B0604020202020204" pitchFamily="34" charset="0"/>
          <a:cs typeface="Arial" panose="020B0604020202020204" pitchFamily="34" charset="0"/>
        </a:defRPr>
      </a:lvl6pPr>
      <a:lvl7pPr marL="685800" algn="ctr" rtl="0" fontAlgn="base">
        <a:spcBef>
          <a:spcPct val="0"/>
        </a:spcBef>
        <a:spcAft>
          <a:spcPct val="0"/>
        </a:spcAft>
        <a:defRPr sz="3300">
          <a:solidFill>
            <a:schemeClr val="tx2"/>
          </a:solidFill>
          <a:latin typeface="Arial" panose="020B0604020202020204" pitchFamily="34" charset="0"/>
          <a:cs typeface="Arial" panose="020B0604020202020204" pitchFamily="34" charset="0"/>
        </a:defRPr>
      </a:lvl7pPr>
      <a:lvl8pPr marL="1028700" algn="ctr" rtl="0" fontAlgn="base">
        <a:spcBef>
          <a:spcPct val="0"/>
        </a:spcBef>
        <a:spcAft>
          <a:spcPct val="0"/>
        </a:spcAft>
        <a:defRPr sz="3300">
          <a:solidFill>
            <a:schemeClr val="tx2"/>
          </a:solidFill>
          <a:latin typeface="Arial" panose="020B0604020202020204" pitchFamily="34" charset="0"/>
          <a:cs typeface="Arial" panose="020B0604020202020204" pitchFamily="34" charset="0"/>
        </a:defRPr>
      </a:lvl8pPr>
      <a:lvl9pPr marL="1371600" algn="ctr" rtl="0" fontAlgn="base">
        <a:spcBef>
          <a:spcPct val="0"/>
        </a:spcBef>
        <a:spcAft>
          <a:spcPct val="0"/>
        </a:spcAft>
        <a:defRPr sz="3300">
          <a:solidFill>
            <a:schemeClr val="tx2"/>
          </a:solidFill>
          <a:latin typeface="Arial" panose="020B0604020202020204" pitchFamily="34" charset="0"/>
          <a:cs typeface="Arial" panose="020B0604020202020204" pitchFamily="34" charset="0"/>
        </a:defRPr>
      </a:lvl9pPr>
    </p:titleStyle>
    <p:bodyStyle>
      <a:lvl1pPr marL="257175" indent="-257175" algn="l" rtl="0" eaLnBrk="0" fontAlgn="base" hangingPunct="0">
        <a:spcBef>
          <a:spcPct val="20000"/>
        </a:spcBef>
        <a:spcAft>
          <a:spcPct val="0"/>
        </a:spcAft>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Char char="•"/>
        <a:defRPr kern="1200">
          <a:solidFill>
            <a:schemeClr val="tx1"/>
          </a:solidFill>
          <a:latin typeface="+mn-lt"/>
          <a:ea typeface="+mn-ea"/>
          <a:cs typeface="+mn-cs"/>
        </a:defRPr>
      </a:lvl3pPr>
      <a:lvl4pPr marL="1200150" indent="-171450" algn="l" rtl="0" eaLnBrk="0" fontAlgn="base" hangingPunct="0">
        <a:spcBef>
          <a:spcPct val="20000"/>
        </a:spcBef>
        <a:spcAft>
          <a:spcPct val="0"/>
        </a:spcAft>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3. </a:t>
            </a:r>
            <a:r>
              <a:rPr lang="it-IT" dirty="0" err="1" smtClean="0"/>
              <a:t>Cohesion</a:t>
            </a:r>
            <a:r>
              <a:rPr lang="it-IT" dirty="0" smtClean="0"/>
              <a:t>: A text </a:t>
            </a:r>
            <a:r>
              <a:rPr lang="it-IT" dirty="0" err="1" smtClean="0"/>
              <a:t>analysis</a:t>
            </a:r>
            <a:endParaRPr lang="en-GB" dirty="0"/>
          </a:p>
        </p:txBody>
      </p:sp>
      <p:sp>
        <p:nvSpPr>
          <p:cNvPr id="3" name="Sottotitolo 2"/>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3324396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GB" smtClean="0"/>
              <a:t>Analysis of cohesion </a:t>
            </a:r>
            <a:r>
              <a:rPr lang="en-GB" dirty="0" smtClean="0"/>
              <a:t>in a feature article</a:t>
            </a:r>
          </a:p>
        </p:txBody>
      </p:sp>
      <p:sp>
        <p:nvSpPr>
          <p:cNvPr id="37891" name="Rectangle 3"/>
          <p:cNvSpPr>
            <a:spLocks noGrp="1" noChangeArrowheads="1"/>
          </p:cNvSpPr>
          <p:nvPr>
            <p:ph type="body" idx="1"/>
          </p:nvPr>
        </p:nvSpPr>
        <p:spPr/>
        <p:txBody>
          <a:bodyPr/>
          <a:lstStyle/>
          <a:p>
            <a:pPr eaLnBrk="1" hangingPunct="1"/>
            <a:r>
              <a:rPr lang="en-GB" sz="2800"/>
              <a:t>A form of news story but not so timely </a:t>
            </a:r>
          </a:p>
          <a:p>
            <a:pPr eaLnBrk="1" hangingPunct="1"/>
            <a:r>
              <a:rPr lang="en-GB" sz="2800"/>
              <a:t>Must contain all the </a:t>
            </a:r>
            <a:r>
              <a:rPr lang="it-IT" sz="2800"/>
              <a:t>Ws</a:t>
            </a:r>
          </a:p>
          <a:p>
            <a:pPr eaLnBrk="1" hangingPunct="1"/>
            <a:r>
              <a:rPr lang="it-IT" sz="2800"/>
              <a:t>Hung on a “peg” (i.e. a reason for writing it) : something that is happening today, this week or this month</a:t>
            </a:r>
          </a:p>
          <a:p>
            <a:pPr eaLnBrk="1" hangingPunct="1"/>
            <a:r>
              <a:rPr lang="it-IT" sz="2800"/>
              <a:t>Factual but includes also comment, analysis and ‘colour’</a:t>
            </a:r>
          </a:p>
          <a:p>
            <a:pPr eaLnBrk="1" hangingPunct="1"/>
            <a:r>
              <a:rPr lang="it-IT" sz="2800"/>
              <a:t>Conclusion: essential, wraps the whole piece up or refers back, in some way, to something mentioned right at the start</a:t>
            </a:r>
            <a:endParaRPr lang="en-GB" sz="2800"/>
          </a:p>
        </p:txBody>
      </p:sp>
    </p:spTree>
    <p:extLst>
      <p:ext uri="{BB962C8B-B14F-4D97-AF65-F5344CB8AC3E}">
        <p14:creationId xmlns:p14="http://schemas.microsoft.com/office/powerpoint/2010/main" xmlns="" val="1237452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981200" y="274638"/>
            <a:ext cx="8229600" cy="850900"/>
          </a:xfrm>
        </p:spPr>
        <p:txBody>
          <a:bodyPr/>
          <a:lstStyle/>
          <a:p>
            <a:pPr eaLnBrk="1" hangingPunct="1"/>
            <a:r>
              <a:rPr lang="it-IT" sz="3600"/>
              <a:t>Elements of cohesion: Lexical cohesion</a:t>
            </a:r>
            <a:r>
              <a:rPr lang="it-IT" smtClean="0"/>
              <a:t> </a:t>
            </a:r>
            <a:endParaRPr lang="en-GB" smtClean="0"/>
          </a:p>
        </p:txBody>
      </p:sp>
      <p:sp>
        <p:nvSpPr>
          <p:cNvPr id="38915" name="Rectangle 3"/>
          <p:cNvSpPr>
            <a:spLocks noGrp="1" noChangeArrowheads="1"/>
          </p:cNvSpPr>
          <p:nvPr>
            <p:ph type="body" idx="1"/>
          </p:nvPr>
        </p:nvSpPr>
        <p:spPr>
          <a:xfrm>
            <a:off x="1992313" y="1268413"/>
            <a:ext cx="8229600" cy="4525962"/>
          </a:xfrm>
        </p:spPr>
        <p:txBody>
          <a:bodyPr/>
          <a:lstStyle/>
          <a:p>
            <a:pPr eaLnBrk="1" hangingPunct="1">
              <a:buFontTx/>
              <a:buNone/>
            </a:pPr>
            <a:r>
              <a:rPr lang="en-GB" sz="2800"/>
              <a:t>The internet is killing newspapers and giving birth to a new sort of news business</a:t>
            </a:r>
            <a:endParaRPr lang="it-IT" sz="2800"/>
          </a:p>
        </p:txBody>
      </p:sp>
      <p:sp>
        <p:nvSpPr>
          <p:cNvPr id="38916" name="Oval 4"/>
          <p:cNvSpPr>
            <a:spLocks noChangeArrowheads="1"/>
          </p:cNvSpPr>
          <p:nvPr/>
        </p:nvSpPr>
        <p:spPr bwMode="auto">
          <a:xfrm>
            <a:off x="4367213" y="1268414"/>
            <a:ext cx="1008062" cy="503237"/>
          </a:xfrm>
          <a:prstGeom prst="ellipse">
            <a:avLst/>
          </a:prstGeom>
          <a:noFill/>
          <a:ln w="28575">
            <a:solidFill>
              <a:srgbClr val="E51B3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en-US" sz="1800">
              <a:solidFill>
                <a:srgbClr val="000000"/>
              </a:solidFill>
            </a:endParaRPr>
          </a:p>
        </p:txBody>
      </p:sp>
      <p:sp>
        <p:nvSpPr>
          <p:cNvPr id="38917" name="Line 5"/>
          <p:cNvSpPr>
            <a:spLocks noChangeShapeType="1"/>
          </p:cNvSpPr>
          <p:nvPr/>
        </p:nvSpPr>
        <p:spPr bwMode="auto">
          <a:xfrm flipH="1">
            <a:off x="3071813" y="1773238"/>
            <a:ext cx="1439862" cy="10080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
        <p:nvSpPr>
          <p:cNvPr id="38918" name="AutoShape 6"/>
          <p:cNvSpPr>
            <a:spLocks noChangeArrowheads="1"/>
          </p:cNvSpPr>
          <p:nvPr/>
        </p:nvSpPr>
        <p:spPr bwMode="auto">
          <a:xfrm>
            <a:off x="2135188" y="3068639"/>
            <a:ext cx="1657350" cy="1296987"/>
          </a:xfrm>
          <a:prstGeom prst="roundRect">
            <a:avLst>
              <a:gd name="adj" fmla="val 16667"/>
            </a:avLst>
          </a:prstGeom>
          <a:noFill/>
          <a:ln w="19050">
            <a:solidFill>
              <a:srgbClr val="E51B3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en-US" sz="1800">
              <a:solidFill>
                <a:srgbClr val="000000"/>
              </a:solidFill>
            </a:endParaRPr>
          </a:p>
        </p:txBody>
      </p:sp>
      <p:sp>
        <p:nvSpPr>
          <p:cNvPr id="38919" name="Text Box 7"/>
          <p:cNvSpPr txBox="1">
            <a:spLocks noChangeArrowheads="1"/>
          </p:cNvSpPr>
          <p:nvPr/>
        </p:nvSpPr>
        <p:spPr bwMode="auto">
          <a:xfrm>
            <a:off x="2279651" y="3141663"/>
            <a:ext cx="1368425" cy="1192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en-GB" sz="1800">
                <a:solidFill>
                  <a:srgbClr val="000000"/>
                </a:solidFill>
              </a:rPr>
              <a:t>killing</a:t>
            </a:r>
          </a:p>
          <a:p>
            <a:pPr fontAlgn="base">
              <a:spcBef>
                <a:spcPct val="50000"/>
              </a:spcBef>
              <a:spcAft>
                <a:spcPct val="0"/>
              </a:spcAft>
              <a:buFontTx/>
              <a:buNone/>
            </a:pPr>
            <a:r>
              <a:rPr lang="en-GB" sz="1800">
                <a:solidFill>
                  <a:srgbClr val="000000"/>
                </a:solidFill>
              </a:rPr>
              <a:t>death</a:t>
            </a:r>
          </a:p>
          <a:p>
            <a:pPr fontAlgn="base">
              <a:spcBef>
                <a:spcPct val="50000"/>
              </a:spcBef>
              <a:spcAft>
                <a:spcPct val="0"/>
              </a:spcAft>
              <a:buFontTx/>
              <a:buNone/>
            </a:pPr>
            <a:r>
              <a:rPr lang="en-GB" sz="1800">
                <a:solidFill>
                  <a:srgbClr val="000000"/>
                </a:solidFill>
              </a:rPr>
              <a:t>destroy</a:t>
            </a:r>
          </a:p>
        </p:txBody>
      </p:sp>
      <p:sp>
        <p:nvSpPr>
          <p:cNvPr id="38920" name="Line 8"/>
          <p:cNvSpPr>
            <a:spLocks noChangeShapeType="1"/>
          </p:cNvSpPr>
          <p:nvPr/>
        </p:nvSpPr>
        <p:spPr bwMode="auto">
          <a:xfrm>
            <a:off x="4943475" y="1844675"/>
            <a:ext cx="215900" cy="863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
        <p:nvSpPr>
          <p:cNvPr id="38921" name="AutoShape 9"/>
          <p:cNvSpPr>
            <a:spLocks noChangeArrowheads="1"/>
          </p:cNvSpPr>
          <p:nvPr/>
        </p:nvSpPr>
        <p:spPr bwMode="auto">
          <a:xfrm>
            <a:off x="4295775" y="2781301"/>
            <a:ext cx="1657350" cy="2663825"/>
          </a:xfrm>
          <a:prstGeom prst="roundRect">
            <a:avLst>
              <a:gd name="adj" fmla="val 16667"/>
            </a:avLst>
          </a:prstGeom>
          <a:noFill/>
          <a:ln w="19050">
            <a:solidFill>
              <a:srgbClr val="E51B3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en-US" sz="1800">
              <a:solidFill>
                <a:srgbClr val="000000"/>
              </a:solidFill>
            </a:endParaRPr>
          </a:p>
        </p:txBody>
      </p:sp>
      <p:sp>
        <p:nvSpPr>
          <p:cNvPr id="38922" name="Text Box 10"/>
          <p:cNvSpPr txBox="1">
            <a:spLocks noChangeArrowheads="1"/>
          </p:cNvSpPr>
          <p:nvPr/>
        </p:nvSpPr>
        <p:spPr bwMode="auto">
          <a:xfrm>
            <a:off x="4440239" y="2852738"/>
            <a:ext cx="1584325" cy="2843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en-GB" sz="1800">
                <a:solidFill>
                  <a:srgbClr val="000000"/>
                </a:solidFill>
              </a:rPr>
              <a:t>crisis</a:t>
            </a:r>
          </a:p>
          <a:p>
            <a:pPr fontAlgn="base">
              <a:spcBef>
                <a:spcPct val="50000"/>
              </a:spcBef>
              <a:spcAft>
                <a:spcPct val="0"/>
              </a:spcAft>
              <a:buFontTx/>
              <a:buNone/>
            </a:pPr>
            <a:r>
              <a:rPr lang="en-GB" sz="1800">
                <a:solidFill>
                  <a:srgbClr val="000000"/>
                </a:solidFill>
              </a:rPr>
              <a:t>suffering</a:t>
            </a:r>
          </a:p>
          <a:p>
            <a:pPr fontAlgn="base">
              <a:spcBef>
                <a:spcPct val="50000"/>
              </a:spcBef>
              <a:spcAft>
                <a:spcPct val="0"/>
              </a:spcAft>
              <a:buFontTx/>
              <a:buNone/>
            </a:pPr>
            <a:r>
              <a:rPr lang="en-GB" sz="1800">
                <a:solidFill>
                  <a:srgbClr val="000000"/>
                </a:solidFill>
              </a:rPr>
              <a:t>doing badly</a:t>
            </a:r>
          </a:p>
          <a:p>
            <a:pPr fontAlgn="base">
              <a:spcBef>
                <a:spcPct val="50000"/>
              </a:spcBef>
              <a:spcAft>
                <a:spcPct val="0"/>
              </a:spcAft>
              <a:buFontTx/>
              <a:buNone/>
            </a:pPr>
            <a:r>
              <a:rPr lang="en-GB" sz="1800">
                <a:solidFill>
                  <a:srgbClr val="000000"/>
                </a:solidFill>
              </a:rPr>
              <a:t>thinning</a:t>
            </a:r>
          </a:p>
          <a:p>
            <a:pPr fontAlgn="base">
              <a:spcBef>
                <a:spcPct val="50000"/>
              </a:spcBef>
              <a:spcAft>
                <a:spcPct val="0"/>
              </a:spcAft>
              <a:buFontTx/>
              <a:buNone/>
            </a:pPr>
            <a:r>
              <a:rPr lang="en-GB" sz="1800">
                <a:solidFill>
                  <a:srgbClr val="000000"/>
                </a:solidFill>
              </a:rPr>
              <a:t>dwindling</a:t>
            </a:r>
          </a:p>
          <a:p>
            <a:pPr fontAlgn="base">
              <a:spcBef>
                <a:spcPct val="50000"/>
              </a:spcBef>
              <a:spcAft>
                <a:spcPct val="0"/>
              </a:spcAft>
              <a:buFontTx/>
              <a:buNone/>
            </a:pPr>
            <a:r>
              <a:rPr lang="en-GB" sz="1800">
                <a:solidFill>
                  <a:srgbClr val="000000"/>
                </a:solidFill>
              </a:rPr>
              <a:t>lump</a:t>
            </a:r>
          </a:p>
          <a:p>
            <a:pPr fontAlgn="base">
              <a:spcBef>
                <a:spcPct val="50000"/>
              </a:spcBef>
              <a:spcAft>
                <a:spcPct val="0"/>
              </a:spcAft>
              <a:buFontTx/>
              <a:buNone/>
            </a:pPr>
            <a:endParaRPr lang="en-GB" sz="1800">
              <a:solidFill>
                <a:srgbClr val="000000"/>
              </a:solidFill>
            </a:endParaRPr>
          </a:p>
        </p:txBody>
      </p:sp>
      <p:sp>
        <p:nvSpPr>
          <p:cNvPr id="38923" name="AutoShape 11"/>
          <p:cNvSpPr>
            <a:spLocks noChangeArrowheads="1"/>
          </p:cNvSpPr>
          <p:nvPr/>
        </p:nvSpPr>
        <p:spPr bwMode="auto">
          <a:xfrm>
            <a:off x="6959600" y="2060575"/>
            <a:ext cx="1873250" cy="1296988"/>
          </a:xfrm>
          <a:prstGeom prst="roundRect">
            <a:avLst>
              <a:gd name="adj" fmla="val 16667"/>
            </a:avLst>
          </a:prstGeom>
          <a:noFill/>
          <a:ln w="19050">
            <a:solidFill>
              <a:srgbClr val="E51B3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en-US" sz="1800">
              <a:solidFill>
                <a:srgbClr val="000000"/>
              </a:solidFill>
            </a:endParaRPr>
          </a:p>
        </p:txBody>
      </p:sp>
      <p:sp>
        <p:nvSpPr>
          <p:cNvPr id="38924" name="Text Box 12"/>
          <p:cNvSpPr txBox="1">
            <a:spLocks noChangeArrowheads="1"/>
          </p:cNvSpPr>
          <p:nvPr/>
        </p:nvSpPr>
        <p:spPr bwMode="auto">
          <a:xfrm>
            <a:off x="7175501" y="2133601"/>
            <a:ext cx="1584325" cy="1604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en-GB" sz="1800">
                <a:solidFill>
                  <a:srgbClr val="000000"/>
                </a:solidFill>
              </a:rPr>
              <a:t>trimming</a:t>
            </a:r>
          </a:p>
          <a:p>
            <a:pPr fontAlgn="base">
              <a:spcBef>
                <a:spcPct val="50000"/>
              </a:spcBef>
              <a:spcAft>
                <a:spcPct val="0"/>
              </a:spcAft>
              <a:buFontTx/>
              <a:buNone/>
            </a:pPr>
            <a:r>
              <a:rPr lang="en-GB" sz="1800">
                <a:solidFill>
                  <a:srgbClr val="000000"/>
                </a:solidFill>
              </a:rPr>
              <a:t>pared down</a:t>
            </a:r>
          </a:p>
          <a:p>
            <a:pPr fontAlgn="base">
              <a:spcBef>
                <a:spcPct val="50000"/>
              </a:spcBef>
              <a:spcAft>
                <a:spcPct val="0"/>
              </a:spcAft>
              <a:buFontTx/>
              <a:buNone/>
            </a:pPr>
            <a:r>
              <a:rPr lang="en-GB" sz="1800">
                <a:solidFill>
                  <a:srgbClr val="000000"/>
                </a:solidFill>
              </a:rPr>
              <a:t>laid off</a:t>
            </a:r>
          </a:p>
          <a:p>
            <a:pPr fontAlgn="base">
              <a:spcBef>
                <a:spcPct val="50000"/>
              </a:spcBef>
              <a:spcAft>
                <a:spcPct val="0"/>
              </a:spcAft>
              <a:buFontTx/>
              <a:buNone/>
            </a:pPr>
            <a:endParaRPr lang="en-GB" sz="1800">
              <a:solidFill>
                <a:srgbClr val="000000"/>
              </a:solidFill>
            </a:endParaRPr>
          </a:p>
        </p:txBody>
      </p:sp>
      <p:sp>
        <p:nvSpPr>
          <p:cNvPr id="38925" name="AutoShape 13"/>
          <p:cNvSpPr>
            <a:spLocks noChangeArrowheads="1"/>
          </p:cNvSpPr>
          <p:nvPr/>
        </p:nvSpPr>
        <p:spPr bwMode="auto">
          <a:xfrm>
            <a:off x="6600825" y="4005263"/>
            <a:ext cx="1657350" cy="1511300"/>
          </a:xfrm>
          <a:prstGeom prst="roundRect">
            <a:avLst>
              <a:gd name="adj" fmla="val 16667"/>
            </a:avLst>
          </a:prstGeom>
          <a:noFill/>
          <a:ln w="19050">
            <a:solidFill>
              <a:srgbClr val="E51B3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en-US" sz="1800">
              <a:solidFill>
                <a:srgbClr val="000000"/>
              </a:solidFill>
            </a:endParaRPr>
          </a:p>
        </p:txBody>
      </p:sp>
      <p:sp>
        <p:nvSpPr>
          <p:cNvPr id="38926" name="Line 14"/>
          <p:cNvSpPr>
            <a:spLocks noChangeShapeType="1"/>
          </p:cNvSpPr>
          <p:nvPr/>
        </p:nvSpPr>
        <p:spPr bwMode="auto">
          <a:xfrm>
            <a:off x="5375275" y="1700214"/>
            <a:ext cx="1296988" cy="4333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
        <p:nvSpPr>
          <p:cNvPr id="38927" name="Line 15"/>
          <p:cNvSpPr>
            <a:spLocks noChangeShapeType="1"/>
          </p:cNvSpPr>
          <p:nvPr/>
        </p:nvSpPr>
        <p:spPr bwMode="auto">
          <a:xfrm>
            <a:off x="5303839" y="1773238"/>
            <a:ext cx="1584325" cy="20875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
        <p:nvSpPr>
          <p:cNvPr id="38928" name="Rectangle 16"/>
          <p:cNvSpPr>
            <a:spLocks noChangeArrowheads="1"/>
          </p:cNvSpPr>
          <p:nvPr/>
        </p:nvSpPr>
        <p:spPr bwMode="auto">
          <a:xfrm>
            <a:off x="6743700" y="4005263"/>
            <a:ext cx="2089150" cy="1465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r>
              <a:rPr lang="en-GB" sz="1800">
                <a:solidFill>
                  <a:srgbClr val="000000"/>
                </a:solidFill>
              </a:rPr>
              <a:t>Closure</a:t>
            </a:r>
          </a:p>
          <a:p>
            <a:pPr fontAlgn="base">
              <a:spcBef>
                <a:spcPct val="0"/>
              </a:spcBef>
              <a:spcAft>
                <a:spcPct val="0"/>
              </a:spcAft>
              <a:buFontTx/>
              <a:buNone/>
            </a:pPr>
            <a:endParaRPr lang="en-GB" sz="1800">
              <a:solidFill>
                <a:srgbClr val="000000"/>
              </a:solidFill>
            </a:endParaRPr>
          </a:p>
          <a:p>
            <a:pPr fontAlgn="base">
              <a:spcBef>
                <a:spcPct val="0"/>
              </a:spcBef>
              <a:spcAft>
                <a:spcPct val="0"/>
              </a:spcAft>
              <a:buFontTx/>
              <a:buNone/>
            </a:pPr>
            <a:r>
              <a:rPr lang="en-GB" sz="1800">
                <a:solidFill>
                  <a:srgbClr val="000000"/>
                </a:solidFill>
              </a:rPr>
              <a:t>Shut down</a:t>
            </a:r>
          </a:p>
          <a:p>
            <a:pPr fontAlgn="base">
              <a:spcBef>
                <a:spcPct val="0"/>
              </a:spcBef>
              <a:spcAft>
                <a:spcPct val="0"/>
              </a:spcAft>
              <a:buFontTx/>
              <a:buNone/>
            </a:pPr>
            <a:endParaRPr lang="en-GB" sz="1800">
              <a:solidFill>
                <a:srgbClr val="000000"/>
              </a:solidFill>
            </a:endParaRPr>
          </a:p>
          <a:p>
            <a:pPr fontAlgn="base">
              <a:spcBef>
                <a:spcPct val="0"/>
              </a:spcBef>
              <a:spcAft>
                <a:spcPct val="0"/>
              </a:spcAft>
              <a:buFontTx/>
              <a:buNone/>
            </a:pPr>
            <a:r>
              <a:rPr lang="en-GB" sz="1800">
                <a:solidFill>
                  <a:srgbClr val="000000"/>
                </a:solidFill>
              </a:rPr>
              <a:t>Disappear</a:t>
            </a:r>
          </a:p>
        </p:txBody>
      </p:sp>
      <p:sp>
        <p:nvSpPr>
          <p:cNvPr id="38929" name="Text Box 17"/>
          <p:cNvSpPr txBox="1">
            <a:spLocks noChangeArrowheads="1"/>
          </p:cNvSpPr>
          <p:nvPr/>
        </p:nvSpPr>
        <p:spPr bwMode="auto">
          <a:xfrm>
            <a:off x="1847850" y="5445126"/>
            <a:ext cx="2376488" cy="7794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 typeface="Wingdings" panose="05000000000000000000" pitchFamily="2" charset="2"/>
              <a:buChar char="ü"/>
            </a:pPr>
            <a:r>
              <a:rPr lang="en-GB" sz="1800">
                <a:solidFill>
                  <a:srgbClr val="333399"/>
                </a:solidFill>
              </a:rPr>
              <a:t> Synonyms</a:t>
            </a:r>
          </a:p>
          <a:p>
            <a:pPr fontAlgn="base">
              <a:spcBef>
                <a:spcPct val="50000"/>
              </a:spcBef>
              <a:spcAft>
                <a:spcPct val="0"/>
              </a:spcAft>
              <a:buFont typeface="Wingdings" panose="05000000000000000000" pitchFamily="2" charset="2"/>
              <a:buChar char="ü"/>
            </a:pPr>
            <a:r>
              <a:rPr lang="en-GB" sz="1800">
                <a:solidFill>
                  <a:srgbClr val="333399"/>
                </a:solidFill>
              </a:rPr>
              <a:t> Collocations</a:t>
            </a:r>
            <a:r>
              <a:rPr lang="en-GB" sz="1800">
                <a:solidFill>
                  <a:srgbClr val="000000"/>
                </a:solidFill>
              </a:rPr>
              <a:t> </a:t>
            </a:r>
          </a:p>
        </p:txBody>
      </p:sp>
    </p:spTree>
    <p:extLst>
      <p:ext uri="{BB962C8B-B14F-4D97-AF65-F5344CB8AC3E}">
        <p14:creationId xmlns:p14="http://schemas.microsoft.com/office/powerpoint/2010/main" xmlns="" val="2136329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981200" y="165100"/>
            <a:ext cx="8229600" cy="1143000"/>
          </a:xfrm>
        </p:spPr>
        <p:txBody>
          <a:bodyPr/>
          <a:lstStyle/>
          <a:p>
            <a:pPr eaLnBrk="1" hangingPunct="1"/>
            <a:r>
              <a:rPr lang="it-IT" sz="3600"/>
              <a:t>Elements of cohesion: Lexical cohesion</a:t>
            </a:r>
            <a:endParaRPr lang="en-GB" sz="3600"/>
          </a:p>
        </p:txBody>
      </p:sp>
      <p:sp>
        <p:nvSpPr>
          <p:cNvPr id="40963" name="Rectangle 3"/>
          <p:cNvSpPr>
            <a:spLocks noGrp="1" noChangeArrowheads="1"/>
          </p:cNvSpPr>
          <p:nvPr>
            <p:ph type="body" idx="1"/>
          </p:nvPr>
        </p:nvSpPr>
        <p:spPr/>
        <p:txBody>
          <a:bodyPr/>
          <a:lstStyle/>
          <a:p>
            <a:pPr eaLnBrk="1" hangingPunct="1"/>
            <a:r>
              <a:rPr lang="en-GB" sz="2400"/>
              <a:t>The internet is killing newspapers and giving birth to a new sort of news business</a:t>
            </a:r>
            <a:endParaRPr lang="it-IT" sz="2400"/>
          </a:p>
          <a:p>
            <a:pPr eaLnBrk="1" hangingPunct="1"/>
            <a:endParaRPr lang="en-GB" smtClean="0"/>
          </a:p>
        </p:txBody>
      </p:sp>
      <p:sp>
        <p:nvSpPr>
          <p:cNvPr id="40964" name="Oval 4"/>
          <p:cNvSpPr>
            <a:spLocks noChangeArrowheads="1"/>
          </p:cNvSpPr>
          <p:nvPr/>
        </p:nvSpPr>
        <p:spPr bwMode="auto">
          <a:xfrm>
            <a:off x="7537450" y="1482725"/>
            <a:ext cx="1582738" cy="647700"/>
          </a:xfrm>
          <a:prstGeom prst="ellipse">
            <a:avLst/>
          </a:prstGeom>
          <a:noFill/>
          <a:ln w="28575">
            <a:solidFill>
              <a:schemeClr val="folHlink"/>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en-US" sz="1800">
              <a:solidFill>
                <a:srgbClr val="000000"/>
              </a:solidFill>
            </a:endParaRPr>
          </a:p>
        </p:txBody>
      </p:sp>
      <p:sp>
        <p:nvSpPr>
          <p:cNvPr id="40965" name="Line 5"/>
          <p:cNvSpPr>
            <a:spLocks noChangeShapeType="1"/>
          </p:cNvSpPr>
          <p:nvPr/>
        </p:nvSpPr>
        <p:spPr bwMode="auto">
          <a:xfrm flipH="1">
            <a:off x="4656139" y="1844676"/>
            <a:ext cx="3024187" cy="936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
        <p:nvSpPr>
          <p:cNvPr id="40966" name="Line 6"/>
          <p:cNvSpPr>
            <a:spLocks noChangeShapeType="1"/>
          </p:cNvSpPr>
          <p:nvPr/>
        </p:nvSpPr>
        <p:spPr bwMode="auto">
          <a:xfrm flipH="1">
            <a:off x="6888163" y="1916114"/>
            <a:ext cx="1223962" cy="158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
        <p:nvSpPr>
          <p:cNvPr id="40967" name="Line 7"/>
          <p:cNvSpPr>
            <a:spLocks noChangeShapeType="1"/>
          </p:cNvSpPr>
          <p:nvPr/>
        </p:nvSpPr>
        <p:spPr bwMode="auto">
          <a:xfrm>
            <a:off x="8832850" y="1916114"/>
            <a:ext cx="503238" cy="19446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
        <p:nvSpPr>
          <p:cNvPr id="40968" name="Text Box 8"/>
          <p:cNvSpPr txBox="1">
            <a:spLocks noChangeArrowheads="1"/>
          </p:cNvSpPr>
          <p:nvPr/>
        </p:nvSpPr>
        <p:spPr bwMode="auto">
          <a:xfrm>
            <a:off x="2927351" y="2924176"/>
            <a:ext cx="1655763" cy="2017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en-GB" sz="1800">
                <a:solidFill>
                  <a:srgbClr val="000000"/>
                </a:solidFill>
              </a:rPr>
              <a:t>New …</a:t>
            </a:r>
          </a:p>
          <a:p>
            <a:pPr fontAlgn="base">
              <a:spcBef>
                <a:spcPct val="50000"/>
              </a:spcBef>
              <a:spcAft>
                <a:spcPct val="0"/>
              </a:spcAft>
              <a:buFontTx/>
              <a:buNone/>
            </a:pPr>
            <a:r>
              <a:rPr lang="en-GB" sz="1800">
                <a:solidFill>
                  <a:srgbClr val="000000"/>
                </a:solidFill>
              </a:rPr>
              <a:t>Start</a:t>
            </a:r>
          </a:p>
          <a:p>
            <a:pPr fontAlgn="base">
              <a:spcBef>
                <a:spcPct val="50000"/>
              </a:spcBef>
              <a:spcAft>
                <a:spcPct val="0"/>
              </a:spcAft>
              <a:buFontTx/>
              <a:buNone/>
            </a:pPr>
            <a:r>
              <a:rPr lang="en-GB" sz="1800">
                <a:solidFill>
                  <a:srgbClr val="000000"/>
                </a:solidFill>
              </a:rPr>
              <a:t>Unveiled</a:t>
            </a:r>
          </a:p>
          <a:p>
            <a:pPr fontAlgn="base">
              <a:spcBef>
                <a:spcPct val="50000"/>
              </a:spcBef>
              <a:spcAft>
                <a:spcPct val="0"/>
              </a:spcAft>
              <a:buFontTx/>
              <a:buNone/>
            </a:pPr>
            <a:r>
              <a:rPr lang="en-GB" sz="1800">
                <a:solidFill>
                  <a:srgbClr val="000000"/>
                </a:solidFill>
              </a:rPr>
              <a:t>Latest update</a:t>
            </a:r>
          </a:p>
          <a:p>
            <a:pPr fontAlgn="base">
              <a:spcBef>
                <a:spcPct val="50000"/>
              </a:spcBef>
              <a:spcAft>
                <a:spcPct val="0"/>
              </a:spcAft>
              <a:buFontTx/>
              <a:buNone/>
            </a:pPr>
            <a:r>
              <a:rPr lang="en-GB" sz="1800">
                <a:solidFill>
                  <a:srgbClr val="000000"/>
                </a:solidFill>
              </a:rPr>
              <a:t>future</a:t>
            </a:r>
          </a:p>
        </p:txBody>
      </p:sp>
      <p:sp>
        <p:nvSpPr>
          <p:cNvPr id="40969" name="Text Box 9"/>
          <p:cNvSpPr txBox="1">
            <a:spLocks noChangeArrowheads="1"/>
          </p:cNvSpPr>
          <p:nvPr/>
        </p:nvSpPr>
        <p:spPr bwMode="auto">
          <a:xfrm>
            <a:off x="5591175" y="3933826"/>
            <a:ext cx="1873250" cy="7794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en-GB" sz="1800">
                <a:solidFill>
                  <a:srgbClr val="000000"/>
                </a:solidFill>
              </a:rPr>
              <a:t>Flourish</a:t>
            </a:r>
          </a:p>
          <a:p>
            <a:pPr fontAlgn="base">
              <a:spcBef>
                <a:spcPct val="50000"/>
              </a:spcBef>
              <a:spcAft>
                <a:spcPct val="0"/>
              </a:spcAft>
              <a:buFontTx/>
              <a:buNone/>
            </a:pPr>
            <a:r>
              <a:rPr lang="en-GB" sz="1800">
                <a:solidFill>
                  <a:srgbClr val="000000"/>
                </a:solidFill>
              </a:rPr>
              <a:t>proliferating</a:t>
            </a:r>
          </a:p>
        </p:txBody>
      </p:sp>
      <p:sp>
        <p:nvSpPr>
          <p:cNvPr id="40970" name="Text Box 10"/>
          <p:cNvSpPr txBox="1">
            <a:spLocks noChangeArrowheads="1"/>
          </p:cNvSpPr>
          <p:nvPr/>
        </p:nvSpPr>
        <p:spPr bwMode="auto">
          <a:xfrm>
            <a:off x="8543926" y="4005263"/>
            <a:ext cx="1655763" cy="1192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en-GB" sz="1800">
                <a:solidFill>
                  <a:srgbClr val="000000"/>
                </a:solidFill>
              </a:rPr>
              <a:t>Enriches</a:t>
            </a:r>
          </a:p>
          <a:p>
            <a:pPr fontAlgn="base">
              <a:spcBef>
                <a:spcPct val="50000"/>
              </a:spcBef>
              <a:spcAft>
                <a:spcPct val="0"/>
              </a:spcAft>
              <a:buFontTx/>
              <a:buNone/>
            </a:pPr>
            <a:r>
              <a:rPr lang="en-GB" sz="1800">
                <a:solidFill>
                  <a:srgbClr val="000000"/>
                </a:solidFill>
              </a:rPr>
              <a:t>Enhance</a:t>
            </a:r>
          </a:p>
          <a:p>
            <a:pPr fontAlgn="base">
              <a:spcBef>
                <a:spcPct val="50000"/>
              </a:spcBef>
              <a:spcAft>
                <a:spcPct val="0"/>
              </a:spcAft>
              <a:buFontTx/>
              <a:buNone/>
            </a:pPr>
            <a:r>
              <a:rPr lang="en-GB" sz="1800">
                <a:solidFill>
                  <a:srgbClr val="000000"/>
                </a:solidFill>
              </a:rPr>
              <a:t>encourage</a:t>
            </a:r>
          </a:p>
        </p:txBody>
      </p:sp>
      <p:sp>
        <p:nvSpPr>
          <p:cNvPr id="40971" name="AutoShape 11"/>
          <p:cNvSpPr>
            <a:spLocks noChangeArrowheads="1"/>
          </p:cNvSpPr>
          <p:nvPr/>
        </p:nvSpPr>
        <p:spPr bwMode="auto">
          <a:xfrm>
            <a:off x="2782888" y="2852739"/>
            <a:ext cx="1873250" cy="2160587"/>
          </a:xfrm>
          <a:prstGeom prst="roundRect">
            <a:avLst>
              <a:gd name="adj" fmla="val 16667"/>
            </a:avLst>
          </a:prstGeom>
          <a:noFill/>
          <a:ln w="19050">
            <a:solidFill>
              <a:schemeClr val="folHlink"/>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en-US" sz="1800">
              <a:solidFill>
                <a:srgbClr val="000000"/>
              </a:solidFill>
            </a:endParaRPr>
          </a:p>
        </p:txBody>
      </p:sp>
      <p:sp>
        <p:nvSpPr>
          <p:cNvPr id="40972" name="AutoShape 12"/>
          <p:cNvSpPr>
            <a:spLocks noChangeArrowheads="1"/>
          </p:cNvSpPr>
          <p:nvPr/>
        </p:nvSpPr>
        <p:spPr bwMode="auto">
          <a:xfrm>
            <a:off x="5232400" y="3573464"/>
            <a:ext cx="1873250" cy="1584325"/>
          </a:xfrm>
          <a:prstGeom prst="roundRect">
            <a:avLst>
              <a:gd name="adj" fmla="val 16667"/>
            </a:avLst>
          </a:prstGeom>
          <a:noFill/>
          <a:ln w="19050">
            <a:solidFill>
              <a:schemeClr val="folHlink"/>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en-US" sz="1800">
              <a:solidFill>
                <a:srgbClr val="000000"/>
              </a:solidFill>
            </a:endParaRPr>
          </a:p>
        </p:txBody>
      </p:sp>
      <p:sp>
        <p:nvSpPr>
          <p:cNvPr id="40973" name="AutoShape 13"/>
          <p:cNvSpPr>
            <a:spLocks noChangeArrowheads="1"/>
          </p:cNvSpPr>
          <p:nvPr/>
        </p:nvSpPr>
        <p:spPr bwMode="auto">
          <a:xfrm>
            <a:off x="8183563" y="3933826"/>
            <a:ext cx="1873250" cy="1655763"/>
          </a:xfrm>
          <a:prstGeom prst="roundRect">
            <a:avLst>
              <a:gd name="adj" fmla="val 16667"/>
            </a:avLst>
          </a:prstGeom>
          <a:noFill/>
          <a:ln w="19050">
            <a:solidFill>
              <a:schemeClr val="folHlink"/>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en-US" sz="1800">
              <a:solidFill>
                <a:srgbClr val="000000"/>
              </a:solidFill>
            </a:endParaRPr>
          </a:p>
        </p:txBody>
      </p:sp>
    </p:spTree>
    <p:extLst>
      <p:ext uri="{BB962C8B-B14F-4D97-AF65-F5344CB8AC3E}">
        <p14:creationId xmlns:p14="http://schemas.microsoft.com/office/powerpoint/2010/main" xmlns="" val="58539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GB" smtClean="0"/>
              <a:t>Cohesion: grammar dependency</a:t>
            </a:r>
          </a:p>
        </p:txBody>
      </p:sp>
      <p:sp>
        <p:nvSpPr>
          <p:cNvPr id="41987" name="Rectangle 3"/>
          <p:cNvSpPr>
            <a:spLocks noGrp="1" noChangeArrowheads="1"/>
          </p:cNvSpPr>
          <p:nvPr>
            <p:ph type="body" idx="1"/>
          </p:nvPr>
        </p:nvSpPr>
        <p:spPr/>
        <p:txBody>
          <a:bodyPr/>
          <a:lstStyle/>
          <a:p>
            <a:pPr eaLnBrk="1" hangingPunct="1"/>
            <a:r>
              <a:rPr lang="en-GB" smtClean="0"/>
              <a:t>The internet </a:t>
            </a:r>
            <a:r>
              <a:rPr lang="en-GB" smtClean="0">
                <a:solidFill>
                  <a:srgbClr val="9900CC"/>
                </a:solidFill>
              </a:rPr>
              <a:t>is killing</a:t>
            </a:r>
            <a:r>
              <a:rPr lang="en-GB" smtClean="0"/>
              <a:t> newspapers </a:t>
            </a:r>
            <a:r>
              <a:rPr lang="en-GB" b="1" smtClean="0">
                <a:solidFill>
                  <a:srgbClr val="9900CC"/>
                </a:solidFill>
              </a:rPr>
              <a:t>and</a:t>
            </a:r>
            <a:r>
              <a:rPr lang="en-GB" smtClean="0"/>
              <a:t> </a:t>
            </a:r>
            <a:r>
              <a:rPr lang="en-GB" i="1" smtClean="0">
                <a:solidFill>
                  <a:srgbClr val="9900CC"/>
                </a:solidFill>
              </a:rPr>
              <a:t>(is)</a:t>
            </a:r>
            <a:r>
              <a:rPr lang="en-GB" smtClean="0"/>
              <a:t> </a:t>
            </a:r>
            <a:r>
              <a:rPr lang="en-GB" smtClean="0">
                <a:solidFill>
                  <a:srgbClr val="9900CC"/>
                </a:solidFill>
              </a:rPr>
              <a:t>giving birth</a:t>
            </a:r>
            <a:r>
              <a:rPr lang="en-GB" smtClean="0"/>
              <a:t> to a new sort of news business</a:t>
            </a:r>
          </a:p>
          <a:p>
            <a:pPr eaLnBrk="1" hangingPunct="1"/>
            <a:endParaRPr lang="en-GB" smtClean="0"/>
          </a:p>
          <a:p>
            <a:pPr eaLnBrk="1" hangingPunct="1">
              <a:buFontTx/>
              <a:buChar char="-"/>
            </a:pPr>
            <a:r>
              <a:rPr lang="en-GB" smtClean="0">
                <a:solidFill>
                  <a:srgbClr val="9900CC"/>
                </a:solidFill>
              </a:rPr>
              <a:t>Grammar dependency at phrase level</a:t>
            </a:r>
          </a:p>
          <a:p>
            <a:pPr eaLnBrk="1" hangingPunct="1">
              <a:buFontTx/>
              <a:buChar char="-"/>
            </a:pPr>
            <a:r>
              <a:rPr lang="en-GB" smtClean="0">
                <a:solidFill>
                  <a:srgbClr val="9900CC"/>
                </a:solidFill>
              </a:rPr>
              <a:t>Ellipsis</a:t>
            </a:r>
          </a:p>
          <a:p>
            <a:pPr eaLnBrk="1" hangingPunct="1">
              <a:buFontTx/>
              <a:buChar char="-"/>
            </a:pPr>
            <a:endParaRPr lang="en-GB" smtClean="0">
              <a:solidFill>
                <a:srgbClr val="9900CC"/>
              </a:solidFill>
            </a:endParaRPr>
          </a:p>
          <a:p>
            <a:pPr eaLnBrk="1" hangingPunct="1"/>
            <a:endParaRPr lang="en-GB" smtClean="0"/>
          </a:p>
          <a:p>
            <a:pPr eaLnBrk="1" hangingPunct="1"/>
            <a:endParaRPr lang="en-GB" smtClean="0"/>
          </a:p>
          <a:p>
            <a:pPr eaLnBrk="1" hangingPunct="1"/>
            <a:endParaRPr lang="it-IT" smtClean="0"/>
          </a:p>
          <a:p>
            <a:pPr eaLnBrk="1" hangingPunct="1"/>
            <a:endParaRPr lang="en-GB" smtClean="0"/>
          </a:p>
        </p:txBody>
      </p:sp>
    </p:spTree>
    <p:extLst>
      <p:ext uri="{BB962C8B-B14F-4D97-AF65-F5344CB8AC3E}">
        <p14:creationId xmlns:p14="http://schemas.microsoft.com/office/powerpoint/2010/main" xmlns="" val="814388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GB" sz="4000"/>
              <a:t/>
            </a:r>
            <a:br>
              <a:rPr lang="en-GB" sz="4000"/>
            </a:br>
            <a:r>
              <a:rPr lang="en-GB" sz="4000"/>
              <a:t>Cohesion: grammar dependency</a:t>
            </a:r>
            <a:br>
              <a:rPr lang="en-GB" sz="4000"/>
            </a:br>
            <a:endParaRPr lang="en-GB" sz="4000"/>
          </a:p>
        </p:txBody>
      </p:sp>
      <p:graphicFrame>
        <p:nvGraphicFramePr>
          <p:cNvPr id="82947" name="Group 3"/>
          <p:cNvGraphicFramePr>
            <a:graphicFrameLocks noGrp="1"/>
          </p:cNvGraphicFramePr>
          <p:nvPr>
            <p:ph idx="1"/>
          </p:nvPr>
        </p:nvGraphicFramePr>
        <p:xfrm>
          <a:off x="1919289" y="1844676"/>
          <a:ext cx="8353425" cy="4323010"/>
        </p:xfrm>
        <a:graphic>
          <a:graphicData uri="http://schemas.openxmlformats.org/drawingml/2006/table">
            <a:tbl>
              <a:tblPr/>
              <a:tblGrid>
                <a:gridCol w="2784475"/>
                <a:gridCol w="2784475"/>
                <a:gridCol w="2784475"/>
              </a:tblGrid>
              <a:tr h="720324">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rgbClr val="FF00FF"/>
                          </a:solidFill>
                          <a:effectLst/>
                          <a:latin typeface="Arial" panose="020B0604020202020204" pitchFamily="34" charset="0"/>
                          <a:cs typeface="Arial" panose="020B0604020202020204" pitchFamily="34" charset="0"/>
                        </a:rPr>
                        <a:t>past</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present</a:t>
                      </a:r>
                    </a:p>
                  </a:txBody>
                  <a:tcPr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rgbClr val="33CCCC"/>
                          </a:solidFill>
                          <a:effectLst/>
                          <a:latin typeface="Arial" panose="020B0604020202020204" pitchFamily="34" charset="0"/>
                          <a:cs typeface="Arial" panose="020B0604020202020204" pitchFamily="34" charset="0"/>
                        </a:rPr>
                        <a:t>future</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2439">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…founded in 1865</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…used to enjoy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claimed to have              seen some news</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…is killing</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…is giving birth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…are suffering</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…things are worst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…have shut down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p>
                  </a:txBody>
                  <a:tcPr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…won’t even notice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…will be different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…will not be </a:t>
                      </a:r>
                      <a:r>
                        <a:rPr kumimoji="0" lang="en-GB" sz="24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dominat-ed</a:t>
                      </a: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by few big titles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…will be shaped by thousands of different voices</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3025" name="Text Box 17"/>
          <p:cNvSpPr txBox="1">
            <a:spLocks noChangeArrowheads="1"/>
          </p:cNvSpPr>
          <p:nvPr/>
        </p:nvSpPr>
        <p:spPr bwMode="auto">
          <a:xfrm>
            <a:off x="1919289" y="908051"/>
            <a:ext cx="3024187"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endParaRPr lang="en-GB" sz="1800">
              <a:solidFill>
                <a:srgbClr val="000000"/>
              </a:solidFill>
            </a:endParaRPr>
          </a:p>
        </p:txBody>
      </p:sp>
      <p:sp>
        <p:nvSpPr>
          <p:cNvPr id="43026" name="Text Box 18"/>
          <p:cNvSpPr txBox="1">
            <a:spLocks noChangeArrowheads="1"/>
          </p:cNvSpPr>
          <p:nvPr/>
        </p:nvSpPr>
        <p:spPr bwMode="auto">
          <a:xfrm>
            <a:off x="1992314" y="1052513"/>
            <a:ext cx="3311525"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en-GB" sz="1800">
                <a:solidFill>
                  <a:srgbClr val="000000"/>
                </a:solidFill>
              </a:rPr>
              <a:t>Tense and aspect</a:t>
            </a:r>
          </a:p>
        </p:txBody>
      </p:sp>
    </p:spTree>
    <p:extLst>
      <p:ext uri="{BB962C8B-B14F-4D97-AF65-F5344CB8AC3E}">
        <p14:creationId xmlns:p14="http://schemas.microsoft.com/office/powerpoint/2010/main" xmlns="" val="3425645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endParaRPr lang="en-US" smtClean="0"/>
          </a:p>
        </p:txBody>
      </p:sp>
      <p:pic>
        <p:nvPicPr>
          <p:cNvPr id="44035" name="Picture 3"/>
          <p:cNvPicPr>
            <a:picLocks noGrp="1" noChangeAspect="1" noChangeArrowheads="1"/>
          </p:cNvPicPr>
          <p:nvPr>
            <p:ph type="body" idx="1"/>
          </p:nvPr>
        </p:nvPicPr>
        <p:blipFill>
          <a:blip r:embed="rId2" cstate="print">
            <a:extLst>
              <a:ext uri="{28A0092B-C50C-407E-A947-70E740481C1C}">
                <a14:useLocalDpi xmlns:a14="http://schemas.microsoft.com/office/drawing/2010/main" xmlns="" val="0"/>
              </a:ext>
            </a:extLst>
          </a:blip>
          <a:srcRect/>
          <a:stretch>
            <a:fillRect/>
          </a:stretch>
        </p:blipFill>
        <p:spPr>
          <a:xfrm>
            <a:off x="1524001" y="981076"/>
            <a:ext cx="8964613" cy="5184775"/>
          </a:xfrm>
        </p:spPr>
      </p:pic>
    </p:spTree>
    <p:extLst>
      <p:ext uri="{BB962C8B-B14F-4D97-AF65-F5344CB8AC3E}">
        <p14:creationId xmlns:p14="http://schemas.microsoft.com/office/powerpoint/2010/main" xmlns="" val="2984703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981200" y="274638"/>
            <a:ext cx="8229600" cy="633412"/>
          </a:xfrm>
        </p:spPr>
        <p:txBody>
          <a:bodyPr/>
          <a:lstStyle/>
          <a:p>
            <a:pPr eaLnBrk="1" hangingPunct="1"/>
            <a:r>
              <a:rPr lang="it-IT" smtClean="0"/>
              <a:t>Cohesion/Coherence</a:t>
            </a:r>
            <a:endParaRPr lang="en-GB" smtClean="0"/>
          </a:p>
        </p:txBody>
      </p:sp>
      <p:sp>
        <p:nvSpPr>
          <p:cNvPr id="45059" name="Rectangle 3"/>
          <p:cNvSpPr>
            <a:spLocks noGrp="1" noChangeArrowheads="1"/>
          </p:cNvSpPr>
          <p:nvPr>
            <p:ph type="body" idx="1"/>
          </p:nvPr>
        </p:nvSpPr>
        <p:spPr>
          <a:xfrm>
            <a:off x="1905000" y="908050"/>
            <a:ext cx="8305800" cy="6337300"/>
          </a:xfrm>
        </p:spPr>
        <p:txBody>
          <a:bodyPr/>
          <a:lstStyle/>
          <a:p>
            <a:pPr eaLnBrk="1" hangingPunct="1">
              <a:lnSpc>
                <a:spcPct val="80000"/>
              </a:lnSpc>
            </a:pPr>
            <a:r>
              <a:rPr lang="it-IT" sz="2800">
                <a:solidFill>
                  <a:schemeClr val="bg2"/>
                </a:solidFill>
              </a:rPr>
              <a:t>Intro</a:t>
            </a:r>
          </a:p>
          <a:p>
            <a:pPr lvl="1" eaLnBrk="1" hangingPunct="1">
              <a:lnSpc>
                <a:spcPct val="80000"/>
              </a:lnSpc>
            </a:pPr>
            <a:r>
              <a:rPr lang="it-IT" sz="2000">
                <a:solidFill>
                  <a:srgbClr val="FF0000"/>
                </a:solidFill>
              </a:rPr>
              <a:t>Peg: San Francisco Chronicle </a:t>
            </a:r>
          </a:p>
          <a:p>
            <a:pPr lvl="1" eaLnBrk="1" hangingPunct="1">
              <a:lnSpc>
                <a:spcPct val="80000"/>
              </a:lnSpc>
            </a:pPr>
            <a:r>
              <a:rPr lang="it-IT" sz="2000">
                <a:solidFill>
                  <a:srgbClr val="FF0000"/>
                </a:solidFill>
              </a:rPr>
              <a:t>Crisis of newspapers (due to the impact of the Internet and the advertising slump)</a:t>
            </a:r>
          </a:p>
          <a:p>
            <a:pPr lvl="1" eaLnBrk="1" hangingPunct="1">
              <a:lnSpc>
                <a:spcPct val="80000"/>
              </a:lnSpc>
            </a:pPr>
            <a:r>
              <a:rPr lang="it-IT" sz="2000"/>
              <a:t>Leading question: Can the newspaper crisis have detrimental effects on decmocratic  societies?</a:t>
            </a:r>
          </a:p>
          <a:p>
            <a:pPr lvl="1" eaLnBrk="1" hangingPunct="1">
              <a:lnSpc>
                <a:spcPct val="80000"/>
              </a:lnSpc>
            </a:pPr>
            <a:endParaRPr lang="it-IT" sz="2000"/>
          </a:p>
          <a:p>
            <a:pPr eaLnBrk="1" hangingPunct="1">
              <a:lnSpc>
                <a:spcPct val="80000"/>
              </a:lnSpc>
            </a:pPr>
            <a:r>
              <a:rPr lang="it-IT" sz="2800">
                <a:solidFill>
                  <a:schemeClr val="bg2"/>
                </a:solidFill>
              </a:rPr>
              <a:t>The body</a:t>
            </a:r>
          </a:p>
          <a:p>
            <a:pPr lvl="1" eaLnBrk="1" hangingPunct="1">
              <a:lnSpc>
                <a:spcPct val="80000"/>
              </a:lnSpc>
            </a:pPr>
            <a:r>
              <a:rPr lang="it-IT" sz="2000">
                <a:solidFill>
                  <a:srgbClr val="FF0000"/>
                </a:solidFill>
              </a:rPr>
              <a:t>Reasons for the crisis of newspapers</a:t>
            </a:r>
          </a:p>
          <a:p>
            <a:pPr lvl="2" eaLnBrk="1" hangingPunct="1">
              <a:lnSpc>
                <a:spcPct val="80000"/>
              </a:lnSpc>
            </a:pPr>
            <a:r>
              <a:rPr lang="it-IT" sz="2000">
                <a:solidFill>
                  <a:srgbClr val="FF0000"/>
                </a:solidFill>
              </a:rPr>
              <a:t>Many people turn to the web for contents/services previously provided by newspapers (e.g. job and property listings- classified advertisement)</a:t>
            </a:r>
          </a:p>
          <a:p>
            <a:pPr lvl="2" eaLnBrk="1" hangingPunct="1">
              <a:lnSpc>
                <a:spcPct val="80000"/>
              </a:lnSpc>
            </a:pPr>
            <a:r>
              <a:rPr lang="it-IT" sz="2000">
                <a:solidFill>
                  <a:srgbClr val="FF0000"/>
                </a:solidFill>
              </a:rPr>
              <a:t>Advertising revenue migrating to the web</a:t>
            </a:r>
          </a:p>
          <a:p>
            <a:pPr lvl="1" eaLnBrk="1" hangingPunct="1">
              <a:lnSpc>
                <a:spcPct val="80000"/>
              </a:lnSpc>
            </a:pPr>
            <a:r>
              <a:rPr lang="it-IT" sz="2000">
                <a:solidFill>
                  <a:srgbClr val="669900"/>
                </a:solidFill>
              </a:rPr>
              <a:t>Future perspectives: </a:t>
            </a:r>
          </a:p>
          <a:p>
            <a:pPr lvl="2" eaLnBrk="1" hangingPunct="1">
              <a:lnSpc>
                <a:spcPct val="80000"/>
              </a:lnSpc>
            </a:pPr>
            <a:r>
              <a:rPr lang="it-IT" sz="2000">
                <a:solidFill>
                  <a:srgbClr val="669900"/>
                </a:solidFill>
              </a:rPr>
              <a:t>going electronic + charging for content</a:t>
            </a:r>
          </a:p>
          <a:p>
            <a:pPr lvl="3" eaLnBrk="1" hangingPunct="1">
              <a:lnSpc>
                <a:spcPct val="80000"/>
              </a:lnSpc>
            </a:pPr>
            <a:r>
              <a:rPr lang="it-IT" sz="1600">
                <a:solidFill>
                  <a:srgbClr val="669900"/>
                </a:solidFill>
              </a:rPr>
              <a:t>New technological affordances (i-phones)</a:t>
            </a:r>
          </a:p>
          <a:p>
            <a:pPr lvl="3" eaLnBrk="1" hangingPunct="1">
              <a:lnSpc>
                <a:spcPct val="80000"/>
              </a:lnSpc>
            </a:pPr>
            <a:r>
              <a:rPr lang="it-IT" sz="1600">
                <a:solidFill>
                  <a:srgbClr val="669900"/>
                </a:solidFill>
              </a:rPr>
              <a:t>New payment system (micropayment for articles)</a:t>
            </a:r>
          </a:p>
          <a:p>
            <a:pPr lvl="2" eaLnBrk="1" hangingPunct="1">
              <a:lnSpc>
                <a:spcPct val="80000"/>
              </a:lnSpc>
            </a:pPr>
            <a:r>
              <a:rPr lang="it-IT" sz="2000">
                <a:solidFill>
                  <a:srgbClr val="669900"/>
                </a:solidFill>
              </a:rPr>
              <a:t>Ggeater plurality of sources</a:t>
            </a:r>
          </a:p>
          <a:p>
            <a:pPr eaLnBrk="1" hangingPunct="1">
              <a:lnSpc>
                <a:spcPct val="80000"/>
              </a:lnSpc>
            </a:pPr>
            <a:r>
              <a:rPr lang="it-IT" sz="2800">
                <a:solidFill>
                  <a:schemeClr val="bg2"/>
                </a:solidFill>
              </a:rPr>
              <a:t>Conclusion</a:t>
            </a:r>
          </a:p>
          <a:p>
            <a:pPr lvl="1" eaLnBrk="1" hangingPunct="1">
              <a:lnSpc>
                <a:spcPct val="80000"/>
              </a:lnSpc>
            </a:pPr>
            <a:r>
              <a:rPr lang="it-IT" sz="2000">
                <a:solidFill>
                  <a:srgbClr val="669900"/>
                </a:solidFill>
              </a:rPr>
              <a:t>Newspapers may die, but news will have a new start online</a:t>
            </a:r>
            <a:endParaRPr lang="en-GB" sz="2000">
              <a:solidFill>
                <a:srgbClr val="669900"/>
              </a:solidFill>
            </a:endParaRPr>
          </a:p>
        </p:txBody>
      </p:sp>
    </p:spTree>
    <p:extLst>
      <p:ext uri="{BB962C8B-B14F-4D97-AF65-F5344CB8AC3E}">
        <p14:creationId xmlns:p14="http://schemas.microsoft.com/office/powerpoint/2010/main" xmlns="" val="26313860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it-IT" smtClean="0"/>
              <a:t>Other cohesive devices</a:t>
            </a:r>
            <a:endParaRPr lang="en-GB" smtClean="0"/>
          </a:p>
        </p:txBody>
      </p:sp>
      <p:sp>
        <p:nvSpPr>
          <p:cNvPr id="88067" name="Rectangle 3"/>
          <p:cNvSpPr>
            <a:spLocks noGrp="1" noChangeArrowheads="1"/>
          </p:cNvSpPr>
          <p:nvPr>
            <p:ph type="body" idx="1"/>
          </p:nvPr>
        </p:nvSpPr>
        <p:spPr/>
        <p:txBody>
          <a:bodyPr/>
          <a:lstStyle/>
          <a:p>
            <a:pPr eaLnBrk="1" hangingPunct="1"/>
            <a:r>
              <a:rPr lang="en-GB" smtClean="0"/>
              <a:t>The race is crowded, but </a:t>
            </a:r>
            <a:r>
              <a:rPr lang="en-GB" i="1" smtClean="0">
                <a:solidFill>
                  <a:srgbClr val="800000"/>
                </a:solidFill>
              </a:rPr>
              <a:t>San Francisco</a:t>
            </a:r>
            <a:r>
              <a:rPr lang="en-GB" smtClean="0"/>
              <a:t> stands a fair chance of becoming the first major American </a:t>
            </a:r>
            <a:r>
              <a:rPr lang="en-GB" b="1" smtClean="0">
                <a:solidFill>
                  <a:srgbClr val="800000"/>
                </a:solidFill>
              </a:rPr>
              <a:t>city</a:t>
            </a:r>
            <a:r>
              <a:rPr lang="en-GB" smtClean="0"/>
              <a:t> without a daily newspaper. </a:t>
            </a:r>
          </a:p>
          <a:p>
            <a:pPr eaLnBrk="1" hangingPunct="1"/>
            <a:r>
              <a:rPr lang="en-GB" smtClean="0"/>
              <a:t>Most </a:t>
            </a:r>
            <a:r>
              <a:rPr lang="en-GB" b="1" smtClean="0">
                <a:solidFill>
                  <a:srgbClr val="800000"/>
                </a:solidFill>
              </a:rPr>
              <a:t>industries</a:t>
            </a:r>
            <a:r>
              <a:rPr lang="en-GB" smtClean="0"/>
              <a:t> are suffering at present, but few are doing as badly as </a:t>
            </a:r>
            <a:r>
              <a:rPr lang="en-GB" i="1" smtClean="0">
                <a:solidFill>
                  <a:srgbClr val="800000"/>
                </a:solidFill>
              </a:rPr>
              <a:t>the news business</a:t>
            </a:r>
            <a:r>
              <a:rPr lang="en-GB" smtClean="0"/>
              <a:t>. </a:t>
            </a:r>
          </a:p>
          <a:p>
            <a:pPr eaLnBrk="1" hangingPunct="1"/>
            <a:endParaRPr lang="en-GB" smtClean="0"/>
          </a:p>
          <a:p>
            <a:pPr eaLnBrk="1" hangingPunct="1"/>
            <a:r>
              <a:rPr lang="en-GB" smtClean="0">
                <a:solidFill>
                  <a:srgbClr val="800000"/>
                </a:solidFill>
              </a:rPr>
              <a:t>Hyponymy</a:t>
            </a:r>
          </a:p>
          <a:p>
            <a:pPr eaLnBrk="1" hangingPunct="1"/>
            <a:endParaRPr lang="it-IT" smtClean="0">
              <a:solidFill>
                <a:srgbClr val="800000"/>
              </a:solidFill>
            </a:endParaRPr>
          </a:p>
          <a:p>
            <a:pPr lvl="1" eaLnBrk="1" hangingPunct="1"/>
            <a:endParaRPr lang="en-GB" smtClean="0"/>
          </a:p>
        </p:txBody>
      </p:sp>
    </p:spTree>
    <p:extLst>
      <p:ext uri="{BB962C8B-B14F-4D97-AF65-F5344CB8AC3E}">
        <p14:creationId xmlns:p14="http://schemas.microsoft.com/office/powerpoint/2010/main" xmlns="" val="4993355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80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0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it-IT" smtClean="0"/>
              <a:t>Other cohesive devices</a:t>
            </a:r>
          </a:p>
        </p:txBody>
      </p:sp>
      <p:sp>
        <p:nvSpPr>
          <p:cNvPr id="48131" name="Rectangle 3"/>
          <p:cNvSpPr>
            <a:spLocks noGrp="1" noChangeArrowheads="1"/>
          </p:cNvSpPr>
          <p:nvPr>
            <p:ph type="body" idx="1"/>
          </p:nvPr>
        </p:nvSpPr>
        <p:spPr>
          <a:xfrm>
            <a:off x="1981200" y="1268413"/>
            <a:ext cx="8229600" cy="4525962"/>
          </a:xfrm>
        </p:spPr>
        <p:txBody>
          <a:bodyPr/>
          <a:lstStyle/>
          <a:p>
            <a:pPr eaLnBrk="1" hangingPunct="1"/>
            <a:r>
              <a:rPr lang="en-GB" sz="2800"/>
              <a:t>The race is crowded, but San Francisco stands a fair chance of becoming the first major American city without a daily newspaper. The San Francisco Chronicle, founded in 1865, is trimming its already pared-down staff in an attempt to avoid closure. And if it does disappear? </a:t>
            </a:r>
          </a:p>
          <a:p>
            <a:pPr lvl="1" eaLnBrk="1" hangingPunct="1"/>
            <a:r>
              <a:rPr lang="it-IT" smtClean="0">
                <a:solidFill>
                  <a:srgbClr val="FF9900"/>
                </a:solidFill>
              </a:rPr>
              <a:t>Collocation </a:t>
            </a:r>
          </a:p>
          <a:p>
            <a:pPr lvl="1" eaLnBrk="1" hangingPunct="1"/>
            <a:r>
              <a:rPr lang="it-IT" smtClean="0">
                <a:solidFill>
                  <a:srgbClr val="FF9900"/>
                </a:solidFill>
              </a:rPr>
              <a:t>Cataphor</a:t>
            </a:r>
          </a:p>
          <a:p>
            <a:pPr lvl="1" eaLnBrk="1" hangingPunct="1"/>
            <a:r>
              <a:rPr lang="it-IT" smtClean="0"/>
              <a:t>Marked structure</a:t>
            </a:r>
          </a:p>
          <a:p>
            <a:pPr lvl="1" eaLnBrk="1" hangingPunct="1"/>
            <a:r>
              <a:rPr lang="it-IT" smtClean="0"/>
              <a:t>Typical of news language (Mainguenau: 2007): suspense creation</a:t>
            </a:r>
            <a:endParaRPr lang="en-GB" smtClean="0"/>
          </a:p>
          <a:p>
            <a:pPr eaLnBrk="1" hangingPunct="1"/>
            <a:endParaRPr lang="it-IT" smtClean="0"/>
          </a:p>
          <a:p>
            <a:pPr eaLnBrk="1" hangingPunct="1"/>
            <a:endParaRPr lang="en-GB" smtClean="0"/>
          </a:p>
        </p:txBody>
      </p:sp>
      <p:sp>
        <p:nvSpPr>
          <p:cNvPr id="48132" name="Rectangle 4"/>
          <p:cNvSpPr>
            <a:spLocks noChangeArrowheads="1"/>
          </p:cNvSpPr>
          <p:nvPr/>
        </p:nvSpPr>
        <p:spPr bwMode="auto">
          <a:xfrm>
            <a:off x="2279651" y="1268414"/>
            <a:ext cx="1584325" cy="504825"/>
          </a:xfrm>
          <a:prstGeom prst="rect">
            <a:avLst/>
          </a:prstGeom>
          <a:noFill/>
          <a:ln w="28575">
            <a:solidFill>
              <a:srgbClr val="FF99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en-US" sz="1800">
              <a:solidFill>
                <a:srgbClr val="000000"/>
              </a:solidFill>
            </a:endParaRPr>
          </a:p>
        </p:txBody>
      </p:sp>
      <p:sp>
        <p:nvSpPr>
          <p:cNvPr id="48133" name="Line 5"/>
          <p:cNvSpPr>
            <a:spLocks noChangeShapeType="1"/>
          </p:cNvSpPr>
          <p:nvPr/>
        </p:nvSpPr>
        <p:spPr bwMode="auto">
          <a:xfrm>
            <a:off x="7391401" y="2133600"/>
            <a:ext cx="1152525" cy="0"/>
          </a:xfrm>
          <a:prstGeom prst="line">
            <a:avLst/>
          </a:prstGeom>
          <a:noFill/>
          <a:ln w="28575">
            <a:solidFill>
              <a:srgbClr val="FF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Tree>
    <p:extLst>
      <p:ext uri="{BB962C8B-B14F-4D97-AF65-F5344CB8AC3E}">
        <p14:creationId xmlns:p14="http://schemas.microsoft.com/office/powerpoint/2010/main" xmlns="" val="34051708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944688" y="-53975"/>
            <a:ext cx="8229600" cy="1143000"/>
          </a:xfrm>
        </p:spPr>
        <p:txBody>
          <a:bodyPr/>
          <a:lstStyle/>
          <a:p>
            <a:pPr eaLnBrk="1" hangingPunct="1"/>
            <a:r>
              <a:rPr lang="it-IT" sz="4000"/>
              <a:t>Other cohesion devices (reference)</a:t>
            </a:r>
            <a:endParaRPr lang="en-GB" sz="4000"/>
          </a:p>
        </p:txBody>
      </p:sp>
      <p:sp>
        <p:nvSpPr>
          <p:cNvPr id="50179" name="Rectangle 3"/>
          <p:cNvSpPr>
            <a:spLocks noGrp="1" noChangeArrowheads="1"/>
          </p:cNvSpPr>
          <p:nvPr>
            <p:ph type="body" idx="1"/>
          </p:nvPr>
        </p:nvSpPr>
        <p:spPr>
          <a:xfrm>
            <a:off x="1905000" y="981076"/>
            <a:ext cx="8077200" cy="4473575"/>
          </a:xfrm>
        </p:spPr>
        <p:txBody>
          <a:bodyPr/>
          <a:lstStyle/>
          <a:p>
            <a:pPr eaLnBrk="1" hangingPunct="1"/>
            <a:r>
              <a:rPr lang="en-GB" sz="2400"/>
              <a:t>Most industries are suffering at present, but few are doing as badly as the news business. Things are worst in America, where many papers used to enjoy comfortable local monopolies, but in Britain around 70 local papers have shut down since the beginning of 2008. Among the survivors, advertising is dwindling, editorial is thinning and journalists are being laid off. </a:t>
            </a:r>
            <a:r>
              <a:rPr lang="en-GB" sz="2400">
                <a:solidFill>
                  <a:srgbClr val="FF99CC"/>
                </a:solidFill>
              </a:rPr>
              <a:t>The crisis</a:t>
            </a:r>
            <a:r>
              <a:rPr lang="en-GB" sz="2400"/>
              <a:t> is most advanced in the Anglo-Saxon countries, but it is happening all over the rich world: the impact of the internet, exacerbated by the advertising slump, is killing the daily newspaper.</a:t>
            </a:r>
          </a:p>
        </p:txBody>
      </p:sp>
      <p:sp>
        <p:nvSpPr>
          <p:cNvPr id="50180" name="Rectangle 4"/>
          <p:cNvSpPr>
            <a:spLocks noChangeArrowheads="1"/>
          </p:cNvSpPr>
          <p:nvPr/>
        </p:nvSpPr>
        <p:spPr bwMode="auto">
          <a:xfrm>
            <a:off x="2351089" y="3573464"/>
            <a:ext cx="1368425" cy="358775"/>
          </a:xfrm>
          <a:prstGeom prst="rect">
            <a:avLst/>
          </a:prstGeom>
          <a:noFill/>
          <a:ln w="28575">
            <a:solidFill>
              <a:srgbClr val="FF99CC"/>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FontTx/>
              <a:buNone/>
            </a:pPr>
            <a:endParaRPr lang="en-US" sz="1800">
              <a:solidFill>
                <a:srgbClr val="99CC00"/>
              </a:solidFill>
            </a:endParaRPr>
          </a:p>
        </p:txBody>
      </p:sp>
      <p:sp>
        <p:nvSpPr>
          <p:cNvPr id="50181" name="Line 6"/>
          <p:cNvSpPr>
            <a:spLocks noChangeShapeType="1"/>
          </p:cNvSpPr>
          <p:nvPr/>
        </p:nvSpPr>
        <p:spPr bwMode="auto">
          <a:xfrm flipV="1">
            <a:off x="6886575" y="2492375"/>
            <a:ext cx="2738438" cy="0"/>
          </a:xfrm>
          <a:prstGeom prst="line">
            <a:avLst/>
          </a:prstGeom>
          <a:noFill/>
          <a:ln w="28575">
            <a:solidFill>
              <a:srgbClr val="FF99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
        <p:nvSpPr>
          <p:cNvPr id="50182" name="Line 7"/>
          <p:cNvSpPr>
            <a:spLocks noChangeShapeType="1"/>
          </p:cNvSpPr>
          <p:nvPr/>
        </p:nvSpPr>
        <p:spPr bwMode="auto">
          <a:xfrm>
            <a:off x="2351088" y="2852738"/>
            <a:ext cx="7416800" cy="0"/>
          </a:xfrm>
          <a:prstGeom prst="line">
            <a:avLst/>
          </a:prstGeom>
          <a:noFill/>
          <a:ln w="28575">
            <a:solidFill>
              <a:srgbClr val="FF99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
        <p:nvSpPr>
          <p:cNvPr id="50183" name="Line 8"/>
          <p:cNvSpPr>
            <a:spLocks noChangeShapeType="1"/>
          </p:cNvSpPr>
          <p:nvPr/>
        </p:nvSpPr>
        <p:spPr bwMode="auto">
          <a:xfrm>
            <a:off x="2279650" y="3213100"/>
            <a:ext cx="6985000" cy="0"/>
          </a:xfrm>
          <a:prstGeom prst="line">
            <a:avLst/>
          </a:prstGeom>
          <a:noFill/>
          <a:ln w="28575">
            <a:solidFill>
              <a:srgbClr val="FF99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
        <p:nvSpPr>
          <p:cNvPr id="50184" name="Line 9"/>
          <p:cNvSpPr>
            <a:spLocks noChangeShapeType="1"/>
          </p:cNvSpPr>
          <p:nvPr/>
        </p:nvSpPr>
        <p:spPr bwMode="auto">
          <a:xfrm>
            <a:off x="2351089" y="3573463"/>
            <a:ext cx="7058025" cy="0"/>
          </a:xfrm>
          <a:prstGeom prst="line">
            <a:avLst/>
          </a:prstGeom>
          <a:noFill/>
          <a:ln w="28575">
            <a:solidFill>
              <a:srgbClr val="FF99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
        <p:nvSpPr>
          <p:cNvPr id="50185" name="Line 10"/>
          <p:cNvSpPr>
            <a:spLocks noChangeShapeType="1"/>
          </p:cNvSpPr>
          <p:nvPr/>
        </p:nvSpPr>
        <p:spPr bwMode="auto">
          <a:xfrm>
            <a:off x="2351088" y="3860800"/>
            <a:ext cx="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a:solidFill>
                <a:srgbClr val="000000"/>
              </a:solidFill>
            </a:endParaRPr>
          </a:p>
        </p:txBody>
      </p:sp>
      <p:sp>
        <p:nvSpPr>
          <p:cNvPr id="50186" name="Text Box 12"/>
          <p:cNvSpPr txBox="1">
            <a:spLocks noChangeArrowheads="1"/>
          </p:cNvSpPr>
          <p:nvPr/>
        </p:nvSpPr>
        <p:spPr bwMode="auto">
          <a:xfrm>
            <a:off x="2279650" y="5445125"/>
            <a:ext cx="7848600" cy="1054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Aft>
                <a:spcPct val="0"/>
              </a:spcAft>
              <a:buFontTx/>
              <a:buNone/>
            </a:pPr>
            <a:r>
              <a:rPr lang="en-GB" sz="1800" b="1" i="1">
                <a:solidFill>
                  <a:srgbClr val="FF99CC"/>
                </a:solidFill>
              </a:rPr>
              <a:t>Anaphoric encapsulation</a:t>
            </a:r>
            <a:r>
              <a:rPr lang="en-GB" sz="1800">
                <a:solidFill>
                  <a:srgbClr val="424242"/>
                </a:solidFill>
              </a:rPr>
              <a:t> is a cohesive device by which a noun phrase functions as a resumptive paraphrase for a preceding portion of a text. </a:t>
            </a:r>
            <a:endParaRPr lang="en-GB" sz="1800" b="1">
              <a:solidFill>
                <a:srgbClr val="424242"/>
              </a:solidFill>
            </a:endParaRPr>
          </a:p>
          <a:p>
            <a:pPr fontAlgn="base">
              <a:spcBef>
                <a:spcPct val="50000"/>
              </a:spcBef>
              <a:spcAft>
                <a:spcPct val="0"/>
              </a:spcAft>
              <a:buFontTx/>
              <a:buNone/>
            </a:pPr>
            <a:endParaRPr lang="en-GB" sz="1800">
              <a:solidFill>
                <a:srgbClr val="000000"/>
              </a:solidFill>
            </a:endParaRPr>
          </a:p>
        </p:txBody>
      </p:sp>
    </p:spTree>
    <p:extLst>
      <p:ext uri="{BB962C8B-B14F-4D97-AF65-F5344CB8AC3E}">
        <p14:creationId xmlns:p14="http://schemas.microsoft.com/office/powerpoint/2010/main" xmlns="" val="403218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982788" y="198438"/>
            <a:ext cx="8229600" cy="1143000"/>
          </a:xfrm>
        </p:spPr>
        <p:txBody>
          <a:bodyPr/>
          <a:lstStyle/>
          <a:p>
            <a:pPr eaLnBrk="1" hangingPunct="1"/>
            <a:r>
              <a:rPr lang="it-IT" smtClean="0"/>
              <a:t>Other cohesive devices</a:t>
            </a:r>
          </a:p>
        </p:txBody>
      </p:sp>
      <p:sp>
        <p:nvSpPr>
          <p:cNvPr id="40963" name="Rectangle 3"/>
          <p:cNvSpPr>
            <a:spLocks noGrp="1" noChangeArrowheads="1"/>
          </p:cNvSpPr>
          <p:nvPr>
            <p:ph type="body" idx="1"/>
          </p:nvPr>
        </p:nvSpPr>
        <p:spPr>
          <a:xfrm>
            <a:off x="1966913" y="1557338"/>
            <a:ext cx="8229600" cy="4525962"/>
          </a:xfrm>
        </p:spPr>
        <p:txBody>
          <a:bodyPr/>
          <a:lstStyle/>
          <a:p>
            <a:pPr eaLnBrk="1" hangingPunct="1">
              <a:defRPr/>
            </a:pPr>
            <a:r>
              <a:rPr lang="en-GB" b="1" dirty="0" smtClean="0"/>
              <a:t>Most industries</a:t>
            </a:r>
            <a:r>
              <a:rPr lang="en-GB" dirty="0" smtClean="0"/>
              <a:t> are suffering at present, </a:t>
            </a:r>
            <a:r>
              <a:rPr lang="en-GB" b="1" dirty="0" smtClean="0"/>
              <a:t>but few</a:t>
            </a:r>
            <a:r>
              <a:rPr lang="en-GB" dirty="0" smtClean="0"/>
              <a:t> are doing as badly as the news business. </a:t>
            </a:r>
          </a:p>
          <a:p>
            <a:pPr eaLnBrk="1" hangingPunct="1">
              <a:defRPr/>
            </a:pPr>
            <a:endParaRPr lang="it-IT" dirty="0" smtClean="0"/>
          </a:p>
          <a:p>
            <a:pPr lvl="1" eaLnBrk="1" hangingPunct="1">
              <a:defRPr/>
            </a:pPr>
            <a:r>
              <a:rPr lang="it-IT" dirty="0" err="1" smtClean="0"/>
              <a:t>Ellipsis</a:t>
            </a:r>
            <a:endParaRPr lang="it-IT" dirty="0" smtClean="0"/>
          </a:p>
          <a:p>
            <a:pPr marL="457200" lvl="1" indent="0" eaLnBrk="1" hangingPunct="1">
              <a:buNone/>
              <a:defRPr/>
            </a:pPr>
            <a:endParaRPr lang="en-GB" dirty="0" smtClean="0"/>
          </a:p>
        </p:txBody>
      </p:sp>
      <p:sp>
        <p:nvSpPr>
          <p:cNvPr id="51204" name="Rectangle 4"/>
          <p:cNvSpPr>
            <a:spLocks noChangeArrowheads="1"/>
          </p:cNvSpPr>
          <p:nvPr/>
        </p:nvSpPr>
        <p:spPr bwMode="auto">
          <a:xfrm>
            <a:off x="2351088" y="1609726"/>
            <a:ext cx="3097212" cy="523875"/>
          </a:xfrm>
          <a:prstGeom prst="rect">
            <a:avLst/>
          </a:prstGeom>
          <a:noFill/>
          <a:ln w="28575">
            <a:solidFill>
              <a:srgbClr val="FF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en-US" sz="1800">
              <a:solidFill>
                <a:srgbClr val="000000"/>
              </a:solidFill>
            </a:endParaRPr>
          </a:p>
        </p:txBody>
      </p:sp>
      <p:sp>
        <p:nvSpPr>
          <p:cNvPr id="51205" name="Rectangle 5"/>
          <p:cNvSpPr>
            <a:spLocks noChangeArrowheads="1"/>
          </p:cNvSpPr>
          <p:nvPr/>
        </p:nvSpPr>
        <p:spPr bwMode="auto">
          <a:xfrm>
            <a:off x="2379663" y="2174875"/>
            <a:ext cx="1555750" cy="431800"/>
          </a:xfrm>
          <a:prstGeom prst="rect">
            <a:avLst/>
          </a:prstGeom>
          <a:noFill/>
          <a:ln w="28575">
            <a:solidFill>
              <a:srgbClr val="FF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en-US" sz="1800">
              <a:solidFill>
                <a:srgbClr val="000000"/>
              </a:solidFill>
            </a:endParaRPr>
          </a:p>
        </p:txBody>
      </p:sp>
    </p:spTree>
    <p:extLst>
      <p:ext uri="{BB962C8B-B14F-4D97-AF65-F5344CB8AC3E}">
        <p14:creationId xmlns:p14="http://schemas.microsoft.com/office/powerpoint/2010/main" xmlns="" val="26400716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it-IT" smtClean="0"/>
              <a:t>Other cohesive devices</a:t>
            </a:r>
            <a:endParaRPr lang="en-GB" smtClean="0"/>
          </a:p>
        </p:txBody>
      </p:sp>
      <p:sp>
        <p:nvSpPr>
          <p:cNvPr id="95235" name="Rectangle 3"/>
          <p:cNvSpPr>
            <a:spLocks noGrp="1" noChangeArrowheads="1"/>
          </p:cNvSpPr>
          <p:nvPr>
            <p:ph type="body" idx="1"/>
          </p:nvPr>
        </p:nvSpPr>
        <p:spPr>
          <a:xfrm>
            <a:off x="1981200" y="1317626"/>
            <a:ext cx="8229600" cy="4525963"/>
          </a:xfrm>
        </p:spPr>
        <p:txBody>
          <a:bodyPr/>
          <a:lstStyle/>
          <a:p>
            <a:pPr eaLnBrk="1" hangingPunct="1">
              <a:lnSpc>
                <a:spcPct val="90000"/>
              </a:lnSpc>
            </a:pPr>
            <a:r>
              <a:rPr lang="en-GB" sz="2400"/>
              <a:t>But the only certainty about the future of news is that it will be different from the past. It will no longer be dominated by a few big titles whose front pages determine the story of the day. Public opinion will, rather, be shaped by thousands of different voices, with as many different focuses and points of view. As a result, people will have less in common to chat about around the water-cooler. Those who are not interested in political or economic news will be less likely to come across it; but those who are will be better equipped to hold their rulers to account. Which is, after all, what society needs news for. </a:t>
            </a:r>
          </a:p>
        </p:txBody>
      </p:sp>
      <p:sp>
        <p:nvSpPr>
          <p:cNvPr id="52228" name="Rectangle 4"/>
          <p:cNvSpPr>
            <a:spLocks noChangeArrowheads="1"/>
          </p:cNvSpPr>
          <p:nvPr/>
        </p:nvSpPr>
        <p:spPr bwMode="auto">
          <a:xfrm>
            <a:off x="7248525" y="1704976"/>
            <a:ext cx="1295400" cy="360363"/>
          </a:xfrm>
          <a:prstGeom prst="rect">
            <a:avLst/>
          </a:prstGeom>
          <a:noFill/>
          <a:ln w="28575">
            <a:solidFill>
              <a:srgbClr val="9999FF"/>
            </a:solidFill>
            <a:miter lim="800000"/>
            <a:headEnd/>
            <a:tailEnd/>
          </a:ln>
          <a:effectLst/>
          <a:extLst>
            <a:ext uri="{909E8E84-426E-40DD-AFC4-6F175D3DCCD1}">
              <a14:hiddenFill xmlns:a14="http://schemas.microsoft.com/office/drawing/2010/main" xmlns="">
                <a:solidFill>
                  <a:srgbClr val="E51B38"/>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FontTx/>
              <a:buNone/>
            </a:pPr>
            <a:endParaRPr lang="en-US" sz="1800">
              <a:solidFill>
                <a:srgbClr val="E51B38"/>
              </a:solidFill>
            </a:endParaRPr>
          </a:p>
        </p:txBody>
      </p:sp>
      <p:sp>
        <p:nvSpPr>
          <p:cNvPr id="52229" name="Rectangle 5"/>
          <p:cNvSpPr>
            <a:spLocks noChangeArrowheads="1"/>
          </p:cNvSpPr>
          <p:nvPr/>
        </p:nvSpPr>
        <p:spPr bwMode="auto">
          <a:xfrm>
            <a:off x="4622800" y="3322638"/>
            <a:ext cx="647700" cy="360362"/>
          </a:xfrm>
          <a:prstGeom prst="rect">
            <a:avLst/>
          </a:prstGeom>
          <a:noFill/>
          <a:ln w="28575">
            <a:solidFill>
              <a:srgbClr val="9999FF"/>
            </a:solidFill>
            <a:miter lim="800000"/>
            <a:headEnd/>
            <a:tailEnd/>
          </a:ln>
          <a:effectLst/>
          <a:extLst>
            <a:ext uri="{909E8E84-426E-40DD-AFC4-6F175D3DCCD1}">
              <a14:hiddenFill xmlns:a14="http://schemas.microsoft.com/office/drawing/2010/main" xmlns="">
                <a:solidFill>
                  <a:srgbClr val="E51B38"/>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FontTx/>
              <a:buNone/>
            </a:pPr>
            <a:endParaRPr lang="en-US" sz="1800">
              <a:solidFill>
                <a:srgbClr val="E51B38"/>
              </a:solidFill>
            </a:endParaRPr>
          </a:p>
        </p:txBody>
      </p:sp>
      <p:sp>
        <p:nvSpPr>
          <p:cNvPr id="52230" name="Rectangle 6"/>
          <p:cNvSpPr>
            <a:spLocks noChangeArrowheads="1"/>
          </p:cNvSpPr>
          <p:nvPr/>
        </p:nvSpPr>
        <p:spPr bwMode="auto">
          <a:xfrm>
            <a:off x="6959601" y="4043363"/>
            <a:ext cx="1368425" cy="322262"/>
          </a:xfrm>
          <a:prstGeom prst="rect">
            <a:avLst/>
          </a:prstGeom>
          <a:noFill/>
          <a:ln w="28575">
            <a:solidFill>
              <a:srgbClr val="9999FF"/>
            </a:solidFill>
            <a:miter lim="800000"/>
            <a:headEnd/>
            <a:tailEnd/>
          </a:ln>
          <a:effectLst/>
          <a:extLst>
            <a:ext uri="{909E8E84-426E-40DD-AFC4-6F175D3DCCD1}">
              <a14:hiddenFill xmlns:a14="http://schemas.microsoft.com/office/drawing/2010/main" xmlns="">
                <a:solidFill>
                  <a:srgbClr val="E51B38"/>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FontTx/>
              <a:buNone/>
            </a:pPr>
            <a:endParaRPr lang="en-US" sz="1800">
              <a:solidFill>
                <a:srgbClr val="E51B38"/>
              </a:solidFill>
            </a:endParaRPr>
          </a:p>
        </p:txBody>
      </p:sp>
      <p:sp>
        <p:nvSpPr>
          <p:cNvPr id="52231" name="Rectangle 8"/>
          <p:cNvSpPr>
            <a:spLocks noChangeArrowheads="1"/>
          </p:cNvSpPr>
          <p:nvPr/>
        </p:nvSpPr>
        <p:spPr bwMode="auto">
          <a:xfrm>
            <a:off x="7104063" y="4365626"/>
            <a:ext cx="2303462" cy="360363"/>
          </a:xfrm>
          <a:prstGeom prst="rect">
            <a:avLst/>
          </a:prstGeom>
          <a:noFill/>
          <a:ln w="28575">
            <a:solidFill>
              <a:srgbClr val="9999FF"/>
            </a:solidFill>
            <a:miter lim="800000"/>
            <a:headEnd/>
            <a:tailEnd/>
          </a:ln>
          <a:effectLst/>
          <a:extLst>
            <a:ext uri="{909E8E84-426E-40DD-AFC4-6F175D3DCCD1}">
              <a14:hiddenFill xmlns:a14="http://schemas.microsoft.com/office/drawing/2010/main" xmlns="">
                <a:solidFill>
                  <a:srgbClr val="E51B38"/>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FontTx/>
              <a:buNone/>
            </a:pPr>
            <a:endParaRPr lang="en-US" sz="1800">
              <a:solidFill>
                <a:srgbClr val="E51B38"/>
              </a:solidFill>
            </a:endParaRPr>
          </a:p>
        </p:txBody>
      </p:sp>
      <p:sp>
        <p:nvSpPr>
          <p:cNvPr id="52232" name="Text Box 9"/>
          <p:cNvSpPr txBox="1">
            <a:spLocks noChangeArrowheads="1"/>
          </p:cNvSpPr>
          <p:nvPr/>
        </p:nvSpPr>
        <p:spPr bwMode="auto">
          <a:xfrm>
            <a:off x="2424113" y="5661026"/>
            <a:ext cx="5256212"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en-GB" sz="1800">
                <a:solidFill>
                  <a:srgbClr val="9999FF"/>
                </a:solidFill>
              </a:rPr>
              <a:t>Comparative reference</a:t>
            </a:r>
          </a:p>
        </p:txBody>
      </p:sp>
    </p:spTree>
    <p:extLst>
      <p:ext uri="{BB962C8B-B14F-4D97-AF65-F5344CB8AC3E}">
        <p14:creationId xmlns:p14="http://schemas.microsoft.com/office/powerpoint/2010/main" xmlns="" val="21496913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it-IT" smtClean="0"/>
              <a:t>Other cohesive devices</a:t>
            </a:r>
            <a:endParaRPr lang="en-GB" smtClean="0"/>
          </a:p>
        </p:txBody>
      </p:sp>
      <p:sp>
        <p:nvSpPr>
          <p:cNvPr id="96259" name="Rectangle 3"/>
          <p:cNvSpPr>
            <a:spLocks noGrp="1" noChangeArrowheads="1"/>
          </p:cNvSpPr>
          <p:nvPr>
            <p:ph type="body" idx="1"/>
          </p:nvPr>
        </p:nvSpPr>
        <p:spPr/>
        <p:txBody>
          <a:bodyPr/>
          <a:lstStyle/>
          <a:p>
            <a:pPr eaLnBrk="1" hangingPunct="1">
              <a:lnSpc>
                <a:spcPct val="80000"/>
              </a:lnSpc>
            </a:pPr>
            <a:r>
              <a:rPr lang="en-GB" sz="2000"/>
              <a:t>Among the survivors, </a:t>
            </a:r>
            <a:r>
              <a:rPr lang="en-GB" sz="2000" u="sng"/>
              <a:t>advertising is dwindling</a:t>
            </a:r>
            <a:r>
              <a:rPr lang="en-GB" sz="2000"/>
              <a:t>, </a:t>
            </a:r>
            <a:r>
              <a:rPr lang="en-GB" sz="2000" u="sng"/>
              <a:t>editorial is thinning</a:t>
            </a:r>
            <a:r>
              <a:rPr lang="en-GB" sz="2000"/>
              <a:t> and </a:t>
            </a:r>
            <a:r>
              <a:rPr lang="en-GB" sz="2000" u="sng"/>
              <a:t>journalists are being laid off. </a:t>
            </a:r>
          </a:p>
          <a:p>
            <a:pPr eaLnBrk="1" hangingPunct="1">
              <a:lnSpc>
                <a:spcPct val="80000"/>
              </a:lnSpc>
            </a:pPr>
            <a:endParaRPr lang="en-GB" sz="2000"/>
          </a:p>
          <a:p>
            <a:pPr eaLnBrk="1" hangingPunct="1">
              <a:lnSpc>
                <a:spcPct val="80000"/>
              </a:lnSpc>
            </a:pPr>
            <a:endParaRPr lang="en-GB" sz="2000"/>
          </a:p>
          <a:p>
            <a:pPr eaLnBrk="1" hangingPunct="1">
              <a:lnSpc>
                <a:spcPct val="80000"/>
              </a:lnSpc>
            </a:pPr>
            <a:r>
              <a:rPr lang="en-GB" sz="2000"/>
              <a:t>A newspaper is a package of content-politics, sport, share prices, weather and so forth-which exists to attract eyeballs to advertisements. Unfortunately for newspapers, the internet is better at delivering some of that than paper is. </a:t>
            </a:r>
            <a:r>
              <a:rPr lang="en-GB" sz="2000" u="sng"/>
              <a:t>It is easier to</a:t>
            </a:r>
            <a:r>
              <a:rPr lang="en-GB" sz="2000"/>
              <a:t> search through job and property listings on the web, </a:t>
            </a:r>
            <a:r>
              <a:rPr lang="en-GB" sz="2000" b="1" u="sng"/>
              <a:t>so</a:t>
            </a:r>
            <a:r>
              <a:rPr lang="en-GB" sz="2000"/>
              <a:t> classified advertising and its associated revenue </a:t>
            </a:r>
            <a:r>
              <a:rPr lang="en-GB" sz="2000" u="sng"/>
              <a:t>is migrating</a:t>
            </a:r>
            <a:r>
              <a:rPr lang="en-GB" sz="2000"/>
              <a:t> onto the internet. Some content, too, works </a:t>
            </a:r>
            <a:r>
              <a:rPr lang="en-GB" sz="2000" u="sng"/>
              <a:t>better</a:t>
            </a:r>
            <a:r>
              <a:rPr lang="en-GB" sz="2000"/>
              <a:t> on the internet-news and share prices can be </a:t>
            </a:r>
            <a:r>
              <a:rPr lang="en-GB" sz="2000" u="sng"/>
              <a:t>more frequently</a:t>
            </a:r>
            <a:r>
              <a:rPr lang="en-GB" sz="2000"/>
              <a:t> updated, weather can be </a:t>
            </a:r>
            <a:r>
              <a:rPr lang="en-GB" sz="2000" u="sng"/>
              <a:t>more geographically specific - </a:t>
            </a:r>
            <a:r>
              <a:rPr lang="en-GB" sz="2000" b="1" u="sng"/>
              <a:t>so</a:t>
            </a:r>
            <a:r>
              <a:rPr lang="en-GB" sz="2000" u="sng"/>
              <a:t> readers are migrating too</a:t>
            </a:r>
            <a:r>
              <a:rPr lang="en-GB" sz="2000"/>
              <a:t>. The package is thus being picked apart. </a:t>
            </a:r>
          </a:p>
          <a:p>
            <a:pPr eaLnBrk="1" hangingPunct="1">
              <a:lnSpc>
                <a:spcPct val="80000"/>
              </a:lnSpc>
            </a:pPr>
            <a:endParaRPr lang="en-GB" sz="2000"/>
          </a:p>
          <a:p>
            <a:pPr eaLnBrk="1" hangingPunct="1">
              <a:lnSpc>
                <a:spcPct val="80000"/>
              </a:lnSpc>
            </a:pPr>
            <a:endParaRPr lang="en-GB" sz="2000"/>
          </a:p>
          <a:p>
            <a:pPr eaLnBrk="1" hangingPunct="1">
              <a:lnSpc>
                <a:spcPct val="80000"/>
              </a:lnSpc>
            </a:pPr>
            <a:r>
              <a:rPr lang="en-GB" sz="2000"/>
              <a:t>Parallelism at clause level</a:t>
            </a:r>
          </a:p>
          <a:p>
            <a:pPr eaLnBrk="1" hangingPunct="1">
              <a:lnSpc>
                <a:spcPct val="80000"/>
              </a:lnSpc>
            </a:pPr>
            <a:r>
              <a:rPr lang="en-GB" sz="2000"/>
              <a:t>Parallelism at sentence level</a:t>
            </a:r>
          </a:p>
          <a:p>
            <a:pPr eaLnBrk="1" hangingPunct="1">
              <a:lnSpc>
                <a:spcPct val="80000"/>
              </a:lnSpc>
            </a:pPr>
            <a:endParaRPr lang="en-GB" sz="2000" u="sng"/>
          </a:p>
        </p:txBody>
      </p:sp>
    </p:spTree>
    <p:extLst>
      <p:ext uri="{BB962C8B-B14F-4D97-AF65-F5344CB8AC3E}">
        <p14:creationId xmlns:p14="http://schemas.microsoft.com/office/powerpoint/2010/main" xmlns="" val="11119023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625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6259">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62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GB" smtClean="0"/>
              <a:t>Thematic structure</a:t>
            </a:r>
          </a:p>
        </p:txBody>
      </p:sp>
      <p:sp>
        <p:nvSpPr>
          <p:cNvPr id="54275" name="Rectangle 3"/>
          <p:cNvSpPr>
            <a:spLocks noGrp="1" noChangeArrowheads="1"/>
          </p:cNvSpPr>
          <p:nvPr>
            <p:ph type="body" idx="1"/>
          </p:nvPr>
        </p:nvSpPr>
        <p:spPr/>
        <p:txBody>
          <a:bodyPr/>
          <a:lstStyle/>
          <a:p>
            <a:pPr eaLnBrk="1" hangingPunct="1"/>
            <a:r>
              <a:rPr lang="en-GB" sz="1800"/>
              <a:t>Sentence 1</a:t>
            </a:r>
          </a:p>
          <a:p>
            <a:pPr eaLnBrk="1" hangingPunct="1"/>
            <a:r>
              <a:rPr lang="en-GB" sz="1800"/>
              <a:t>Theme: The race </a:t>
            </a:r>
          </a:p>
          <a:p>
            <a:pPr eaLnBrk="1" hangingPunct="1"/>
            <a:r>
              <a:rPr lang="en-GB" sz="1800"/>
              <a:t>Rheme: is crowded, but </a:t>
            </a:r>
            <a:r>
              <a:rPr lang="en-GB" sz="1800" b="1"/>
              <a:t>San Francisco</a:t>
            </a:r>
            <a:r>
              <a:rPr lang="en-GB" sz="1800"/>
              <a:t> stands a fair chance of becoming the first major American city without a </a:t>
            </a:r>
            <a:r>
              <a:rPr lang="en-GB" sz="1800" b="1"/>
              <a:t>DAILY NEWSPAPER</a:t>
            </a:r>
            <a:r>
              <a:rPr lang="en-GB" sz="1800"/>
              <a:t> (= NEW information)</a:t>
            </a:r>
          </a:p>
          <a:p>
            <a:pPr eaLnBrk="1" hangingPunct="1"/>
            <a:r>
              <a:rPr lang="en-GB" sz="1800"/>
              <a:t>Sentence 2</a:t>
            </a:r>
          </a:p>
          <a:p>
            <a:pPr eaLnBrk="1" hangingPunct="1"/>
            <a:r>
              <a:rPr lang="en-GB" sz="1800"/>
              <a:t>Theme: </a:t>
            </a:r>
            <a:r>
              <a:rPr lang="en-GB" sz="1800" b="1"/>
              <a:t>The San Francisco Chronicle </a:t>
            </a:r>
            <a:r>
              <a:rPr lang="en-GB" sz="1800"/>
              <a:t>(= GIVEN information)</a:t>
            </a:r>
          </a:p>
          <a:p>
            <a:pPr eaLnBrk="1" hangingPunct="1"/>
            <a:r>
              <a:rPr lang="en-GB" sz="1800"/>
              <a:t>Rheme: is trimming its already pared-down staff in an attempt to avoid closure. </a:t>
            </a:r>
          </a:p>
          <a:p>
            <a:pPr eaLnBrk="1" hangingPunct="1"/>
            <a:endParaRPr lang="en-GB" smtClean="0"/>
          </a:p>
        </p:txBody>
      </p:sp>
    </p:spTree>
    <p:extLst>
      <p:ext uri="{BB962C8B-B14F-4D97-AF65-F5344CB8AC3E}">
        <p14:creationId xmlns:p14="http://schemas.microsoft.com/office/powerpoint/2010/main" xmlns="" val="1703680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1018</Words>
  <Application>Microsoft Office PowerPoint</Application>
  <PresentationFormat>Personalizzato</PresentationFormat>
  <Paragraphs>126</Paragraphs>
  <Slides>16</Slides>
  <Notes>3</Notes>
  <HiddenSlides>0</HiddenSlides>
  <MMClips>0</MMClips>
  <ScaleCrop>false</ScaleCrop>
  <HeadingPairs>
    <vt:vector size="4" baseType="variant">
      <vt:variant>
        <vt:lpstr>Tema</vt:lpstr>
      </vt:variant>
      <vt:variant>
        <vt:i4>3</vt:i4>
      </vt:variant>
      <vt:variant>
        <vt:lpstr>Titoli diapositive</vt:lpstr>
      </vt:variant>
      <vt:variant>
        <vt:i4>16</vt:i4>
      </vt:variant>
    </vt:vector>
  </HeadingPairs>
  <TitlesOfParts>
    <vt:vector size="19" baseType="lpstr">
      <vt:lpstr>Tema di Office</vt:lpstr>
      <vt:lpstr>Struttura predefinita</vt:lpstr>
      <vt:lpstr>1_Struttura predefinita</vt:lpstr>
      <vt:lpstr>3. Cohesion: A text analysis</vt:lpstr>
      <vt:lpstr>Analysis of cohesion in a feature article</vt:lpstr>
      <vt:lpstr>Elements of cohesion: Lexical cohesion </vt:lpstr>
      <vt:lpstr>Elements of cohesion: Lexical cohesion</vt:lpstr>
      <vt:lpstr>Cohesion: grammar dependency</vt:lpstr>
      <vt:lpstr> Cohesion: grammar dependency </vt:lpstr>
      <vt:lpstr>Diapositiva 7</vt:lpstr>
      <vt:lpstr>Cohesion/Coherence</vt:lpstr>
      <vt:lpstr>Other cohesive devices</vt:lpstr>
      <vt:lpstr>Other cohesive devices</vt:lpstr>
      <vt:lpstr>Other cohesion devices (reference)</vt:lpstr>
      <vt:lpstr>Other cohesive devices</vt:lpstr>
      <vt:lpstr>Other cohesive devices</vt:lpstr>
      <vt:lpstr>Other cohesive devices</vt:lpstr>
      <vt:lpstr>Thematic structure</vt:lpstr>
      <vt:lpstr>Diapositiva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Cohesion: A text analysis</dc:title>
  <dc:creator>Chiara Degano</dc:creator>
  <cp:lastModifiedBy>Chiara Degano</cp:lastModifiedBy>
  <cp:revision>2</cp:revision>
  <dcterms:created xsi:type="dcterms:W3CDTF">2014-02-21T23:16:20Z</dcterms:created>
  <dcterms:modified xsi:type="dcterms:W3CDTF">2015-02-27T14:05:32Z</dcterms:modified>
</cp:coreProperties>
</file>