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2"/>
  </p:notesMasterIdLst>
  <p:sldIdLst>
    <p:sldId id="256" r:id="rId2"/>
    <p:sldId id="258" r:id="rId3"/>
    <p:sldId id="259" r:id="rId4"/>
    <p:sldId id="260" r:id="rId5"/>
    <p:sldId id="261" r:id="rId6"/>
    <p:sldId id="333" r:id="rId7"/>
    <p:sldId id="334" r:id="rId8"/>
    <p:sldId id="335" r:id="rId9"/>
    <p:sldId id="336" r:id="rId10"/>
    <p:sldId id="337" r:id="rId11"/>
    <p:sldId id="338" r:id="rId12"/>
    <p:sldId id="339" r:id="rId13"/>
    <p:sldId id="340" r:id="rId14"/>
    <p:sldId id="341" r:id="rId15"/>
    <p:sldId id="342" r:id="rId16"/>
    <p:sldId id="308" r:id="rId17"/>
    <p:sldId id="309" r:id="rId18"/>
    <p:sldId id="343" r:id="rId19"/>
    <p:sldId id="327" r:id="rId20"/>
    <p:sldId id="310" r:id="rId21"/>
    <p:sldId id="311" r:id="rId22"/>
    <p:sldId id="326" r:id="rId23"/>
    <p:sldId id="312" r:id="rId24"/>
    <p:sldId id="313" r:id="rId25"/>
    <p:sldId id="314" r:id="rId26"/>
    <p:sldId id="315" r:id="rId27"/>
    <p:sldId id="331" r:id="rId28"/>
    <p:sldId id="316" r:id="rId29"/>
    <p:sldId id="329" r:id="rId30"/>
    <p:sldId id="317" r:id="rId31"/>
    <p:sldId id="318" r:id="rId32"/>
    <p:sldId id="319" r:id="rId33"/>
    <p:sldId id="320" r:id="rId34"/>
    <p:sldId id="321" r:id="rId35"/>
    <p:sldId id="322" r:id="rId36"/>
    <p:sldId id="323" r:id="rId37"/>
    <p:sldId id="324" r:id="rId38"/>
    <p:sldId id="325" r:id="rId39"/>
    <p:sldId id="306" r:id="rId40"/>
    <p:sldId id="307" r:id="rId41"/>
  </p:sldIdLst>
  <p:sldSz cx="9144000" cy="6858000" type="screen4x3"/>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2E59B075-A66F-4109-8F70-1B410D7ED993}">
  <a:tblStyle styleId="{2E59B075-A66F-4109-8F70-1B410D7ED993}" styleName="Table_0"/>
  <a:tblStyle styleId="{6895F8C0-F20A-49ED-8788-9BB8B0246939}"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ECF4"/>
          </a:solidFill>
        </a:fill>
      </a:tcStyle>
    </a:wholeTbl>
    <a:band1H>
      <a:tcStyle>
        <a:tcBdr/>
        <a:fill>
          <a:solidFill>
            <a:srgbClr val="CFD7E7"/>
          </a:solidFill>
        </a:fill>
      </a:tcStyle>
    </a:band1H>
    <a:band1V>
      <a:tcStyle>
        <a:tcBdr/>
        <a:fill>
          <a:solidFill>
            <a:srgbClr val="CFD7E7"/>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5" d="100"/>
          <a:sy n="85" d="100"/>
        </p:scale>
        <p:origin x="-8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43342" cy="465455"/>
          </a:xfrm>
          <a:prstGeom prst="rect">
            <a:avLst/>
          </a:prstGeom>
          <a:noFill/>
          <a:ln>
            <a:noFill/>
          </a:ln>
        </p:spPr>
        <p:txBody>
          <a:bodyPr lIns="93308" tIns="93308" rIns="93308" bIns="93308"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6618" marR="0" lvl="1" indent="0" algn="l" rtl="0">
              <a:spcBef>
                <a:spcPts val="0"/>
              </a:spcBef>
              <a:buNone/>
              <a:defRPr sz="1800" b="0" i="0" u="none" strike="noStrike" cap="none">
                <a:solidFill>
                  <a:schemeClr val="dk1"/>
                </a:solidFill>
                <a:latin typeface="Calibri"/>
                <a:ea typeface="Calibri"/>
                <a:cs typeface="Calibri"/>
                <a:sym typeface="Calibri"/>
              </a:defRPr>
            </a:lvl2pPr>
            <a:lvl3pPr marL="933237" marR="0" lvl="2" indent="0" algn="l" rtl="0">
              <a:spcBef>
                <a:spcPts val="0"/>
              </a:spcBef>
              <a:buNone/>
              <a:defRPr sz="1800" b="0" i="0" u="none" strike="noStrike" cap="none">
                <a:solidFill>
                  <a:schemeClr val="dk1"/>
                </a:solidFill>
                <a:latin typeface="Calibri"/>
                <a:ea typeface="Calibri"/>
                <a:cs typeface="Calibri"/>
                <a:sym typeface="Calibri"/>
              </a:defRPr>
            </a:lvl3pPr>
            <a:lvl4pPr marL="1399855" marR="0" lvl="3" indent="0" algn="l" rtl="0">
              <a:spcBef>
                <a:spcPts val="0"/>
              </a:spcBef>
              <a:buNone/>
              <a:defRPr sz="1800" b="0" i="0" u="none" strike="noStrike" cap="none">
                <a:solidFill>
                  <a:schemeClr val="dk1"/>
                </a:solidFill>
                <a:latin typeface="Calibri"/>
                <a:ea typeface="Calibri"/>
                <a:cs typeface="Calibri"/>
                <a:sym typeface="Calibri"/>
              </a:defRPr>
            </a:lvl4pPr>
            <a:lvl5pPr marL="1866473" marR="0" lvl="4" indent="0" algn="l" rtl="0">
              <a:spcBef>
                <a:spcPts val="0"/>
              </a:spcBef>
              <a:buNone/>
              <a:defRPr sz="1800" b="0" i="0" u="none" strike="noStrike" cap="none">
                <a:solidFill>
                  <a:schemeClr val="dk1"/>
                </a:solidFill>
                <a:latin typeface="Calibri"/>
                <a:ea typeface="Calibri"/>
                <a:cs typeface="Calibri"/>
                <a:sym typeface="Calibri"/>
              </a:defRPr>
            </a:lvl5pPr>
            <a:lvl6pPr marL="2333092" marR="0" lvl="5" indent="0" algn="l" rtl="0">
              <a:spcBef>
                <a:spcPts val="0"/>
              </a:spcBef>
              <a:buNone/>
              <a:defRPr sz="1800" b="0" i="0" u="none" strike="noStrike" cap="none">
                <a:solidFill>
                  <a:schemeClr val="dk1"/>
                </a:solidFill>
                <a:latin typeface="Calibri"/>
                <a:ea typeface="Calibri"/>
                <a:cs typeface="Calibri"/>
                <a:sym typeface="Calibri"/>
              </a:defRPr>
            </a:lvl6pPr>
            <a:lvl7pPr marL="2799710" marR="0" lvl="6" indent="0" algn="l" rtl="0">
              <a:spcBef>
                <a:spcPts val="0"/>
              </a:spcBef>
              <a:buNone/>
              <a:defRPr sz="1800" b="0" i="0" u="none" strike="noStrike" cap="none">
                <a:solidFill>
                  <a:schemeClr val="dk1"/>
                </a:solidFill>
                <a:latin typeface="Calibri"/>
                <a:ea typeface="Calibri"/>
                <a:cs typeface="Calibri"/>
                <a:sym typeface="Calibri"/>
              </a:defRPr>
            </a:lvl7pPr>
            <a:lvl8pPr marL="3266328" marR="0" lvl="7" indent="0" algn="l" rtl="0">
              <a:spcBef>
                <a:spcPts val="0"/>
              </a:spcBef>
              <a:buNone/>
              <a:defRPr sz="1800" b="0" i="0" u="none" strike="noStrike" cap="none">
                <a:solidFill>
                  <a:schemeClr val="dk1"/>
                </a:solidFill>
                <a:latin typeface="Calibri"/>
                <a:ea typeface="Calibri"/>
                <a:cs typeface="Calibri"/>
                <a:sym typeface="Calibri"/>
              </a:defRPr>
            </a:lvl8pPr>
            <a:lvl9pPr marL="3732947"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8131" y="0"/>
            <a:ext cx="3043342" cy="465455"/>
          </a:xfrm>
          <a:prstGeom prst="rect">
            <a:avLst/>
          </a:prstGeom>
          <a:noFill/>
          <a:ln>
            <a:noFill/>
          </a:ln>
        </p:spPr>
        <p:txBody>
          <a:bodyPr lIns="93308" tIns="93308" rIns="93308" bIns="93308"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66618" marR="0" lvl="1" indent="0" algn="l" rtl="0">
              <a:spcBef>
                <a:spcPts val="0"/>
              </a:spcBef>
              <a:buNone/>
              <a:defRPr sz="1800" b="0" i="0" u="none" strike="noStrike" cap="none">
                <a:solidFill>
                  <a:schemeClr val="dk1"/>
                </a:solidFill>
                <a:latin typeface="Calibri"/>
                <a:ea typeface="Calibri"/>
                <a:cs typeface="Calibri"/>
                <a:sym typeface="Calibri"/>
              </a:defRPr>
            </a:lvl2pPr>
            <a:lvl3pPr marL="933237" marR="0" lvl="2" indent="0" algn="l" rtl="0">
              <a:spcBef>
                <a:spcPts val="0"/>
              </a:spcBef>
              <a:buNone/>
              <a:defRPr sz="1800" b="0" i="0" u="none" strike="noStrike" cap="none">
                <a:solidFill>
                  <a:schemeClr val="dk1"/>
                </a:solidFill>
                <a:latin typeface="Calibri"/>
                <a:ea typeface="Calibri"/>
                <a:cs typeface="Calibri"/>
                <a:sym typeface="Calibri"/>
              </a:defRPr>
            </a:lvl3pPr>
            <a:lvl4pPr marL="1399855" marR="0" lvl="3" indent="0" algn="l" rtl="0">
              <a:spcBef>
                <a:spcPts val="0"/>
              </a:spcBef>
              <a:buNone/>
              <a:defRPr sz="1800" b="0" i="0" u="none" strike="noStrike" cap="none">
                <a:solidFill>
                  <a:schemeClr val="dk1"/>
                </a:solidFill>
                <a:latin typeface="Calibri"/>
                <a:ea typeface="Calibri"/>
                <a:cs typeface="Calibri"/>
                <a:sym typeface="Calibri"/>
              </a:defRPr>
            </a:lvl4pPr>
            <a:lvl5pPr marL="1866473" marR="0" lvl="4" indent="0" algn="l" rtl="0">
              <a:spcBef>
                <a:spcPts val="0"/>
              </a:spcBef>
              <a:buNone/>
              <a:defRPr sz="1800" b="0" i="0" u="none" strike="noStrike" cap="none">
                <a:solidFill>
                  <a:schemeClr val="dk1"/>
                </a:solidFill>
                <a:latin typeface="Calibri"/>
                <a:ea typeface="Calibri"/>
                <a:cs typeface="Calibri"/>
                <a:sym typeface="Calibri"/>
              </a:defRPr>
            </a:lvl5pPr>
            <a:lvl6pPr marL="2333092" marR="0" lvl="5" indent="0" algn="l" rtl="0">
              <a:spcBef>
                <a:spcPts val="0"/>
              </a:spcBef>
              <a:buNone/>
              <a:defRPr sz="1800" b="0" i="0" u="none" strike="noStrike" cap="none">
                <a:solidFill>
                  <a:schemeClr val="dk1"/>
                </a:solidFill>
                <a:latin typeface="Calibri"/>
                <a:ea typeface="Calibri"/>
                <a:cs typeface="Calibri"/>
                <a:sym typeface="Calibri"/>
              </a:defRPr>
            </a:lvl6pPr>
            <a:lvl7pPr marL="2799710" marR="0" lvl="6" indent="0" algn="l" rtl="0">
              <a:spcBef>
                <a:spcPts val="0"/>
              </a:spcBef>
              <a:buNone/>
              <a:defRPr sz="1800" b="0" i="0" u="none" strike="noStrike" cap="none">
                <a:solidFill>
                  <a:schemeClr val="dk1"/>
                </a:solidFill>
                <a:latin typeface="Calibri"/>
                <a:ea typeface="Calibri"/>
                <a:cs typeface="Calibri"/>
                <a:sym typeface="Calibri"/>
              </a:defRPr>
            </a:lvl7pPr>
            <a:lvl8pPr marL="3266328" marR="0" lvl="7" indent="0" algn="l" rtl="0">
              <a:spcBef>
                <a:spcPts val="0"/>
              </a:spcBef>
              <a:buNone/>
              <a:defRPr sz="1800" b="0" i="0" u="none" strike="noStrike" cap="none">
                <a:solidFill>
                  <a:schemeClr val="dk1"/>
                </a:solidFill>
                <a:latin typeface="Calibri"/>
                <a:ea typeface="Calibri"/>
                <a:cs typeface="Calibri"/>
                <a:sym typeface="Calibri"/>
              </a:defRPr>
            </a:lvl8pPr>
            <a:lvl9pPr marL="3732947"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2311" y="4421823"/>
            <a:ext cx="5618479" cy="4189095"/>
          </a:xfrm>
          <a:prstGeom prst="rect">
            <a:avLst/>
          </a:prstGeom>
          <a:noFill/>
          <a:ln>
            <a:noFill/>
          </a:ln>
        </p:spPr>
        <p:txBody>
          <a:bodyPr lIns="93308" tIns="93308" rIns="93308" bIns="93308"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42029"/>
            <a:ext cx="3043342" cy="465455"/>
          </a:xfrm>
          <a:prstGeom prst="rect">
            <a:avLst/>
          </a:prstGeom>
          <a:noFill/>
          <a:ln>
            <a:noFill/>
          </a:ln>
        </p:spPr>
        <p:txBody>
          <a:bodyPr lIns="93308" tIns="93308" rIns="93308" bIns="93308"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66618" marR="0" lvl="1" indent="0" algn="l" rtl="0">
              <a:spcBef>
                <a:spcPts val="0"/>
              </a:spcBef>
              <a:buNone/>
              <a:defRPr sz="1800" b="0" i="0" u="none" strike="noStrike" cap="none">
                <a:solidFill>
                  <a:schemeClr val="dk1"/>
                </a:solidFill>
                <a:latin typeface="Calibri"/>
                <a:ea typeface="Calibri"/>
                <a:cs typeface="Calibri"/>
                <a:sym typeface="Calibri"/>
              </a:defRPr>
            </a:lvl2pPr>
            <a:lvl3pPr marL="933237" marR="0" lvl="2" indent="0" algn="l" rtl="0">
              <a:spcBef>
                <a:spcPts val="0"/>
              </a:spcBef>
              <a:buNone/>
              <a:defRPr sz="1800" b="0" i="0" u="none" strike="noStrike" cap="none">
                <a:solidFill>
                  <a:schemeClr val="dk1"/>
                </a:solidFill>
                <a:latin typeface="Calibri"/>
                <a:ea typeface="Calibri"/>
                <a:cs typeface="Calibri"/>
                <a:sym typeface="Calibri"/>
              </a:defRPr>
            </a:lvl3pPr>
            <a:lvl4pPr marL="1399855" marR="0" lvl="3" indent="0" algn="l" rtl="0">
              <a:spcBef>
                <a:spcPts val="0"/>
              </a:spcBef>
              <a:buNone/>
              <a:defRPr sz="1800" b="0" i="0" u="none" strike="noStrike" cap="none">
                <a:solidFill>
                  <a:schemeClr val="dk1"/>
                </a:solidFill>
                <a:latin typeface="Calibri"/>
                <a:ea typeface="Calibri"/>
                <a:cs typeface="Calibri"/>
                <a:sym typeface="Calibri"/>
              </a:defRPr>
            </a:lvl4pPr>
            <a:lvl5pPr marL="1866473" marR="0" lvl="4" indent="0" algn="l" rtl="0">
              <a:spcBef>
                <a:spcPts val="0"/>
              </a:spcBef>
              <a:buNone/>
              <a:defRPr sz="1800" b="0" i="0" u="none" strike="noStrike" cap="none">
                <a:solidFill>
                  <a:schemeClr val="dk1"/>
                </a:solidFill>
                <a:latin typeface="Calibri"/>
                <a:ea typeface="Calibri"/>
                <a:cs typeface="Calibri"/>
                <a:sym typeface="Calibri"/>
              </a:defRPr>
            </a:lvl5pPr>
            <a:lvl6pPr marL="2333092" marR="0" lvl="5" indent="0" algn="l" rtl="0">
              <a:spcBef>
                <a:spcPts val="0"/>
              </a:spcBef>
              <a:buNone/>
              <a:defRPr sz="1800" b="0" i="0" u="none" strike="noStrike" cap="none">
                <a:solidFill>
                  <a:schemeClr val="dk1"/>
                </a:solidFill>
                <a:latin typeface="Calibri"/>
                <a:ea typeface="Calibri"/>
                <a:cs typeface="Calibri"/>
                <a:sym typeface="Calibri"/>
              </a:defRPr>
            </a:lvl6pPr>
            <a:lvl7pPr marL="2799710" marR="0" lvl="6" indent="0" algn="l" rtl="0">
              <a:spcBef>
                <a:spcPts val="0"/>
              </a:spcBef>
              <a:buNone/>
              <a:defRPr sz="1800" b="0" i="0" u="none" strike="noStrike" cap="none">
                <a:solidFill>
                  <a:schemeClr val="dk1"/>
                </a:solidFill>
                <a:latin typeface="Calibri"/>
                <a:ea typeface="Calibri"/>
                <a:cs typeface="Calibri"/>
                <a:sym typeface="Calibri"/>
              </a:defRPr>
            </a:lvl7pPr>
            <a:lvl8pPr marL="3266328" marR="0" lvl="7" indent="0" algn="l" rtl="0">
              <a:spcBef>
                <a:spcPts val="0"/>
              </a:spcBef>
              <a:buNone/>
              <a:defRPr sz="1800" b="0" i="0" u="none" strike="noStrike" cap="none">
                <a:solidFill>
                  <a:schemeClr val="dk1"/>
                </a:solidFill>
                <a:latin typeface="Calibri"/>
                <a:ea typeface="Calibri"/>
                <a:cs typeface="Calibri"/>
                <a:sym typeface="Calibri"/>
              </a:defRPr>
            </a:lvl8pPr>
            <a:lvl9pPr marL="3732947"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8131" y="8842029"/>
            <a:ext cx="3043342" cy="465455"/>
          </a:xfrm>
          <a:prstGeom prst="rect">
            <a:avLst/>
          </a:prstGeom>
          <a:noFill/>
          <a:ln>
            <a:noFill/>
          </a:ln>
        </p:spPr>
        <p:txBody>
          <a:bodyPr lIns="93308" tIns="46641" rIns="93308" bIns="46641" anchor="b" anchorCtr="0">
            <a:noAutofit/>
          </a:bodyPr>
          <a:lstStyle/>
          <a:p>
            <a:pPr algn="r">
              <a:buSzPct val="25000"/>
            </a:pPr>
            <a:fld id="{00000000-1234-1234-1234-123412341234}" type="slidenum">
              <a:rPr lang="en-ZA" sz="1200" smtClean="0">
                <a:solidFill>
                  <a:schemeClr val="dk1"/>
                </a:solidFill>
                <a:latin typeface="Calibri"/>
                <a:ea typeface="Calibri"/>
                <a:cs typeface="Calibri"/>
                <a:sym typeface="Calibri"/>
              </a:rPr>
              <a:pPr algn="r">
                <a:buSzPct val="25000"/>
              </a:pPr>
              <a:t>‹#›</a:t>
            </a:fld>
            <a:endParaRPr lang="en-ZA"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532640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702311" y="4421823"/>
            <a:ext cx="5618479" cy="4189095"/>
          </a:xfrm>
          <a:prstGeom prst="rect">
            <a:avLst/>
          </a:prstGeom>
        </p:spPr>
        <p:txBody>
          <a:bodyPr lIns="93308" tIns="93308" rIns="93308" bIns="93308" anchor="t" anchorCtr="0">
            <a:noAutofit/>
          </a:bodyPr>
          <a:lstStyle/>
          <a:p>
            <a:endParaRPr dirty="0"/>
          </a:p>
        </p:txBody>
      </p:sp>
      <p:sp>
        <p:nvSpPr>
          <p:cNvPr id="86" name="Shape 86"/>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702311" y="4421823"/>
            <a:ext cx="5618479" cy="4189095"/>
          </a:xfrm>
          <a:prstGeom prst="rect">
            <a:avLst/>
          </a:prstGeom>
        </p:spPr>
        <p:txBody>
          <a:bodyPr lIns="93308" tIns="93308" rIns="93308" bIns="93308" anchor="t" anchorCtr="0">
            <a:noAutofit/>
          </a:bodyPr>
          <a:lstStyle/>
          <a:p>
            <a:endParaRPr dirty="0"/>
          </a:p>
        </p:txBody>
      </p:sp>
      <p:sp>
        <p:nvSpPr>
          <p:cNvPr id="98" name="Shape 98"/>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702311" y="4421823"/>
            <a:ext cx="5618479" cy="4189095"/>
          </a:xfrm>
          <a:prstGeom prst="rect">
            <a:avLst/>
          </a:prstGeom>
        </p:spPr>
        <p:txBody>
          <a:bodyPr lIns="93308" tIns="93308" rIns="93308" bIns="93308" anchor="t" anchorCtr="0">
            <a:noAutofit/>
          </a:bodyPr>
          <a:lstStyle/>
          <a:p>
            <a:endParaRPr dirty="0"/>
          </a:p>
        </p:txBody>
      </p:sp>
      <p:sp>
        <p:nvSpPr>
          <p:cNvPr id="207" name="Shape 207"/>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txBox="1">
            <a:spLocks noGrp="1"/>
          </p:cNvSpPr>
          <p:nvPr>
            <p:ph type="body" idx="1"/>
          </p:nvPr>
        </p:nvSpPr>
        <p:spPr>
          <a:xfrm>
            <a:off x="702311" y="4421823"/>
            <a:ext cx="5618479" cy="4189095"/>
          </a:xfrm>
          <a:prstGeom prst="rect">
            <a:avLst/>
          </a:prstGeom>
        </p:spPr>
        <p:txBody>
          <a:bodyPr lIns="93308" tIns="93308" rIns="93308" bIns="93308" anchor="t" anchorCtr="0">
            <a:noAutofit/>
          </a:bodyPr>
          <a:lstStyle/>
          <a:p>
            <a:endParaRPr dirty="0"/>
          </a:p>
        </p:txBody>
      </p:sp>
      <p:sp>
        <p:nvSpPr>
          <p:cNvPr id="213" name="Shape 213"/>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702311" y="4421823"/>
            <a:ext cx="5618479" cy="4189095"/>
          </a:xfrm>
          <a:prstGeom prst="rect">
            <a:avLst/>
          </a:prstGeom>
        </p:spPr>
        <p:txBody>
          <a:bodyPr lIns="93308" tIns="93308" rIns="93308" bIns="93308" anchor="t" anchorCtr="0">
            <a:noAutofit/>
          </a:bodyPr>
          <a:lstStyle/>
          <a:p>
            <a:endParaRPr dirty="0"/>
          </a:p>
        </p:txBody>
      </p:sp>
      <p:sp>
        <p:nvSpPr>
          <p:cNvPr id="219" name="Shape 219"/>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9" name="Shape 509"/>
          <p:cNvSpPr txBox="1">
            <a:spLocks noGrp="1"/>
          </p:cNvSpPr>
          <p:nvPr>
            <p:ph type="body" idx="1"/>
          </p:nvPr>
        </p:nvSpPr>
        <p:spPr>
          <a:xfrm>
            <a:off x="702310" y="4421823"/>
            <a:ext cx="5618480" cy="4189095"/>
          </a:xfrm>
          <a:prstGeom prst="rect">
            <a:avLst/>
          </a:prstGeom>
          <a:noFill/>
          <a:ln>
            <a:noFill/>
          </a:ln>
        </p:spPr>
        <p:txBody>
          <a:bodyPr lIns="93308" tIns="46641" rIns="93308" bIns="46641" anchor="t" anchorCtr="0">
            <a:noAutofit/>
          </a:bodyPr>
          <a:lstStyle/>
          <a:p>
            <a:pPr>
              <a:buSzPct val="25000"/>
            </a:pPr>
            <a:endParaRPr dirty="0"/>
          </a:p>
        </p:txBody>
      </p:sp>
      <p:sp>
        <p:nvSpPr>
          <p:cNvPr id="510" name="Shape 510"/>
          <p:cNvSpPr txBox="1">
            <a:spLocks noGrp="1"/>
          </p:cNvSpPr>
          <p:nvPr>
            <p:ph type="sldNum" idx="12"/>
          </p:nvPr>
        </p:nvSpPr>
        <p:spPr>
          <a:xfrm>
            <a:off x="3978131" y="8842029"/>
            <a:ext cx="3043343" cy="465455"/>
          </a:xfrm>
          <a:prstGeom prst="rect">
            <a:avLst/>
          </a:prstGeom>
          <a:noFill/>
          <a:ln>
            <a:noFill/>
          </a:ln>
        </p:spPr>
        <p:txBody>
          <a:bodyPr lIns="93308" tIns="46641" rIns="93308" bIns="46641" anchor="b" anchorCtr="0">
            <a:noAutofit/>
          </a:bodyPr>
          <a:lstStyle/>
          <a:p>
            <a:pPr algn="r">
              <a:buSzPct val="25000"/>
            </a:pPr>
            <a:fld id="{00000000-1234-1234-1234-123412341234}" type="slidenum">
              <a:rPr lang="en-ZA" sz="1200">
                <a:solidFill>
                  <a:schemeClr val="dk1"/>
                </a:solidFill>
                <a:latin typeface="Calibri"/>
                <a:ea typeface="Calibri"/>
                <a:cs typeface="Calibri"/>
                <a:sym typeface="Calibri"/>
              </a:rPr>
              <a:pPr algn="r">
                <a:buSzPct val="25000"/>
              </a:pPr>
              <a:t>39</a:t>
            </a:fld>
            <a:endParaRPr lang="en-ZA"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Shape 515"/>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6" name="Shape 516"/>
          <p:cNvSpPr txBox="1">
            <a:spLocks noGrp="1"/>
          </p:cNvSpPr>
          <p:nvPr>
            <p:ph type="body" idx="1"/>
          </p:nvPr>
        </p:nvSpPr>
        <p:spPr>
          <a:xfrm>
            <a:off x="702310" y="4421823"/>
            <a:ext cx="5618480" cy="4189095"/>
          </a:xfrm>
          <a:prstGeom prst="rect">
            <a:avLst/>
          </a:prstGeom>
        </p:spPr>
        <p:txBody>
          <a:bodyPr lIns="93308" tIns="93308" rIns="93308" bIns="93308" anchor="t" anchorCtr="0">
            <a:noAutofit/>
          </a:bodyPr>
          <a:lstStyle/>
          <a:p>
            <a:endParaRPr dirty="0"/>
          </a:p>
        </p:txBody>
      </p:sp>
      <p:sp>
        <p:nvSpPr>
          <p:cNvPr id="517" name="Shape 517"/>
          <p:cNvSpPr txBox="1">
            <a:spLocks noGrp="1"/>
          </p:cNvSpPr>
          <p:nvPr>
            <p:ph type="sldNum" idx="12"/>
          </p:nvPr>
        </p:nvSpPr>
        <p:spPr>
          <a:xfrm>
            <a:off x="3978131" y="8842029"/>
            <a:ext cx="3043343" cy="465455"/>
          </a:xfrm>
          <a:prstGeom prst="rect">
            <a:avLst/>
          </a:prstGeom>
        </p:spPr>
        <p:txBody>
          <a:bodyPr lIns="93308" tIns="46641" rIns="93308" bIns="46641" anchor="b" anchorCtr="0">
            <a:noAutofit/>
          </a:bodyPr>
          <a:lstStyle/>
          <a:p>
            <a:pPr>
              <a:buClr>
                <a:srgbClr val="000000"/>
              </a:buClr>
              <a:buSzPct val="25000"/>
            </a:pPr>
            <a:fld id="{00000000-1234-1234-1234-123412341234}" type="slidenum">
              <a:rPr lang="en-ZA"/>
              <a:pPr>
                <a:buClr>
                  <a:srgbClr val="000000"/>
                </a:buClr>
                <a:buSzPct val="25000"/>
              </a:pPr>
              <a:t>40</a:t>
            </a:fld>
            <a:endParaRPr lang="en-Z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b="0" i="0" u="none" strike="noStrike" cap="none">
                <a:solidFill>
                  <a:srgbClr val="888888"/>
                </a:solidFill>
                <a:latin typeface="Calibri"/>
                <a:ea typeface="Calibri"/>
                <a:cs typeface="Calibri"/>
                <a:sym typeface="Calibri"/>
              </a:rPr>
              <a:t>‹#›</a:t>
            </a:fld>
            <a:endParaRPr lang="en-ZA" sz="12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b="0" i="0" u="none" strike="noStrike" cap="none">
                <a:solidFill>
                  <a:srgbClr val="888888"/>
                </a:solidFill>
                <a:latin typeface="Calibri"/>
                <a:ea typeface="Calibri"/>
                <a:cs typeface="Calibri"/>
                <a:sym typeface="Calibri"/>
              </a:rPr>
              <a:t>‹#›</a:t>
            </a:fld>
            <a:endParaRPr lang="en-ZA" sz="12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3" name="Shape 3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5" name="Shape 3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 name="Shape 44"/>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a:solidFill>
                  <a:srgbClr val="888888"/>
                </a:solidFill>
                <a:latin typeface="Calibri"/>
                <a:ea typeface="Calibri"/>
                <a:cs typeface="Calibri"/>
                <a:sym typeface="Calibri"/>
              </a:rPr>
              <a:t>‹#›</a:t>
            </a:fld>
            <a:endParaRPr lang="en-ZA" sz="1200" dirty="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ZA" sz="1200" b="0" i="0" u="none" strike="noStrike" cap="none">
                <a:solidFill>
                  <a:srgbClr val="888888"/>
                </a:solidFill>
                <a:latin typeface="Calibri"/>
                <a:ea typeface="Calibri"/>
                <a:cs typeface="Calibri"/>
                <a:sym typeface="Calibri"/>
              </a:rPr>
              <a:t>‹#›</a:t>
            </a:fld>
            <a:endParaRPr lang="en-ZA" sz="1200" b="0" i="0" u="none" strike="noStrike" cap="none" dirty="0">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827583" y="836712"/>
            <a:ext cx="7772400" cy="1470024"/>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ZA" sz="7200" b="0" i="0" u="none" strike="noStrike" cap="none" dirty="0">
                <a:solidFill>
                  <a:schemeClr val="dk1"/>
                </a:solidFill>
                <a:latin typeface="Calibri"/>
                <a:ea typeface="Calibri"/>
                <a:cs typeface="Calibri"/>
                <a:sym typeface="Calibri"/>
              </a:rPr>
              <a:t>COM 3708</a:t>
            </a:r>
          </a:p>
        </p:txBody>
      </p:sp>
      <p:sp>
        <p:nvSpPr>
          <p:cNvPr id="89" name="Shape 89"/>
          <p:cNvSpPr txBox="1">
            <a:spLocks noGrp="1"/>
          </p:cNvSpPr>
          <p:nvPr>
            <p:ph type="subTitle" idx="1"/>
          </p:nvPr>
        </p:nvSpPr>
        <p:spPr>
          <a:xfrm>
            <a:off x="1371600" y="3886200"/>
            <a:ext cx="6400799" cy="17526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Arial"/>
              <a:buNone/>
            </a:pPr>
            <a:r>
              <a:rPr lang="en-ZA" sz="3200" b="0" i="0" u="none" strike="noStrike" cap="none" dirty="0">
                <a:solidFill>
                  <a:schemeClr val="dk1"/>
                </a:solidFill>
                <a:latin typeface="Calibri"/>
                <a:ea typeface="Calibri"/>
                <a:cs typeface="Calibri"/>
                <a:sym typeface="Calibri"/>
              </a:rPr>
              <a:t>Assignment 03</a:t>
            </a:r>
          </a:p>
          <a:p>
            <a:pPr marL="0" marR="0" lvl="0" indent="0" algn="ctr" rtl="0">
              <a:spcBef>
                <a:spcPts val="640"/>
              </a:spcBef>
              <a:spcAft>
                <a:spcPts val="0"/>
              </a:spcAft>
              <a:buClr>
                <a:schemeClr val="dk1"/>
              </a:buClr>
              <a:buSzPct val="25000"/>
              <a:buFont typeface="Arial"/>
              <a:buNone/>
            </a:pPr>
            <a:r>
              <a:rPr lang="en-ZA" sz="3200" b="0" i="0" u="none" strike="noStrike" cap="none" dirty="0">
                <a:solidFill>
                  <a:schemeClr val="dk1"/>
                </a:solidFill>
                <a:latin typeface="Calibri"/>
                <a:ea typeface="Calibri"/>
                <a:cs typeface="Calibri"/>
                <a:sym typeface="Calibri"/>
              </a:rPr>
              <a:t>Integrated Communication Campaign</a:t>
            </a:r>
          </a:p>
          <a:p>
            <a:pPr marL="0" marR="0" lvl="0" indent="0" algn="ctr" rtl="0">
              <a:spcBef>
                <a:spcPts val="640"/>
              </a:spcBef>
              <a:buClr>
                <a:schemeClr val="dk1"/>
              </a:buClr>
              <a:buSzPct val="25000"/>
              <a:buFont typeface="Arial"/>
              <a:buNone/>
            </a:pPr>
            <a:r>
              <a:rPr lang="en-ZA" dirty="0" smtClean="0">
                <a:solidFill>
                  <a:schemeClr val="dk1"/>
                </a:solidFill>
              </a:rPr>
              <a:t>PHASE 2: CREATE</a:t>
            </a:r>
            <a:endParaRPr lang="en-ZA" sz="32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43412" y="-15536"/>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ZA" sz="4400" b="0" i="0" u="none" strike="noStrike" cap="none" dirty="0">
                <a:solidFill>
                  <a:schemeClr val="dk1"/>
                </a:solidFill>
                <a:latin typeface="Calibri"/>
                <a:ea typeface="Calibri"/>
                <a:cs typeface="Calibri"/>
                <a:sym typeface="Calibri"/>
              </a:rPr>
              <a:t>How to earn 100 marks?</a:t>
            </a:r>
          </a:p>
        </p:txBody>
      </p:sp>
      <p:pic>
        <p:nvPicPr>
          <p:cNvPr id="101" name="Shape 101" descr="http://static-numista.com/catalogue/photos/afrique_du_sud/g958.jpg"/>
          <p:cNvPicPr preferRelativeResize="0"/>
          <p:nvPr/>
        </p:nvPicPr>
        <p:blipFill rotWithShape="1">
          <a:blip r:embed="rId3">
            <a:alphaModFix/>
          </a:blip>
          <a:srcRect/>
          <a:stretch/>
        </p:blipFill>
        <p:spPr>
          <a:xfrm>
            <a:off x="5384692" y="1759851"/>
            <a:ext cx="492506" cy="475292"/>
          </a:xfrm>
          <a:prstGeom prst="rect">
            <a:avLst/>
          </a:prstGeom>
          <a:noFill/>
          <a:ln>
            <a:noFill/>
          </a:ln>
        </p:spPr>
      </p:pic>
      <p:pic>
        <p:nvPicPr>
          <p:cNvPr id="102" name="Shape 102" descr="http://static-numista.com/catalogue/photos/afrique_du_sud/g958.jpg"/>
          <p:cNvPicPr preferRelativeResize="0"/>
          <p:nvPr/>
        </p:nvPicPr>
        <p:blipFill rotWithShape="1">
          <a:blip r:embed="rId3">
            <a:alphaModFix/>
          </a:blip>
          <a:srcRect/>
          <a:stretch/>
        </p:blipFill>
        <p:spPr>
          <a:xfrm>
            <a:off x="4799573" y="2204864"/>
            <a:ext cx="492506" cy="475292"/>
          </a:xfrm>
          <a:prstGeom prst="rect">
            <a:avLst/>
          </a:prstGeom>
          <a:noFill/>
          <a:ln>
            <a:noFill/>
          </a:ln>
        </p:spPr>
      </p:pic>
      <p:pic>
        <p:nvPicPr>
          <p:cNvPr id="103" name="Shape 103" descr="http://static-numista.com/catalogue/photos/afrique_du_sud/g958.jpg"/>
          <p:cNvPicPr preferRelativeResize="0"/>
          <p:nvPr/>
        </p:nvPicPr>
        <p:blipFill rotWithShape="1">
          <a:blip r:embed="rId3">
            <a:alphaModFix/>
          </a:blip>
          <a:srcRect/>
          <a:stretch/>
        </p:blipFill>
        <p:spPr>
          <a:xfrm>
            <a:off x="755575" y="2593666"/>
            <a:ext cx="492506" cy="475292"/>
          </a:xfrm>
          <a:prstGeom prst="rect">
            <a:avLst/>
          </a:prstGeom>
          <a:noFill/>
          <a:ln>
            <a:noFill/>
          </a:ln>
        </p:spPr>
      </p:pic>
      <p:pic>
        <p:nvPicPr>
          <p:cNvPr id="104" name="Shape 104" descr="http://static-numista.com/catalogue/photos/afrique_du_sud/g958.jpg"/>
          <p:cNvPicPr preferRelativeResize="0"/>
          <p:nvPr/>
        </p:nvPicPr>
        <p:blipFill rotWithShape="1">
          <a:blip r:embed="rId3">
            <a:alphaModFix/>
          </a:blip>
          <a:srcRect/>
          <a:stretch/>
        </p:blipFill>
        <p:spPr>
          <a:xfrm>
            <a:off x="4283967" y="4076314"/>
            <a:ext cx="492506" cy="475292"/>
          </a:xfrm>
          <a:prstGeom prst="rect">
            <a:avLst/>
          </a:prstGeom>
          <a:noFill/>
          <a:ln>
            <a:noFill/>
          </a:ln>
        </p:spPr>
      </p:pic>
      <p:pic>
        <p:nvPicPr>
          <p:cNvPr id="105" name="Shape 105" descr="http://static-numista.com/catalogue/photos/afrique_du_sud/g958.jpg"/>
          <p:cNvPicPr preferRelativeResize="0"/>
          <p:nvPr/>
        </p:nvPicPr>
        <p:blipFill rotWithShape="1">
          <a:blip r:embed="rId3">
            <a:alphaModFix/>
          </a:blip>
          <a:srcRect/>
          <a:stretch/>
        </p:blipFill>
        <p:spPr>
          <a:xfrm>
            <a:off x="755575" y="3529771"/>
            <a:ext cx="492506" cy="475292"/>
          </a:xfrm>
          <a:prstGeom prst="rect">
            <a:avLst/>
          </a:prstGeom>
          <a:noFill/>
          <a:ln>
            <a:noFill/>
          </a:ln>
        </p:spPr>
      </p:pic>
      <p:pic>
        <p:nvPicPr>
          <p:cNvPr id="106" name="Shape 106" descr="http://static-numista.com/catalogue/photos/afrique_du_sud/g958.jpg"/>
          <p:cNvPicPr preferRelativeResize="0"/>
          <p:nvPr/>
        </p:nvPicPr>
        <p:blipFill rotWithShape="1">
          <a:blip r:embed="rId3">
            <a:alphaModFix/>
          </a:blip>
          <a:srcRect/>
          <a:stretch/>
        </p:blipFill>
        <p:spPr>
          <a:xfrm>
            <a:off x="4295517" y="5473987"/>
            <a:ext cx="492506" cy="475292"/>
          </a:xfrm>
          <a:prstGeom prst="rect">
            <a:avLst/>
          </a:prstGeom>
          <a:noFill/>
          <a:ln>
            <a:noFill/>
          </a:ln>
        </p:spPr>
      </p:pic>
      <p:pic>
        <p:nvPicPr>
          <p:cNvPr id="107" name="Shape 107" descr="http://static-numista.com/catalogue/photos/afrique_du_sud/g958.jpg"/>
          <p:cNvPicPr preferRelativeResize="0"/>
          <p:nvPr/>
        </p:nvPicPr>
        <p:blipFill rotWithShape="1">
          <a:blip r:embed="rId3">
            <a:alphaModFix/>
          </a:blip>
          <a:srcRect/>
          <a:stretch/>
        </p:blipFill>
        <p:spPr>
          <a:xfrm>
            <a:off x="1907703" y="3501007"/>
            <a:ext cx="492506" cy="475292"/>
          </a:xfrm>
          <a:prstGeom prst="rect">
            <a:avLst/>
          </a:prstGeom>
          <a:noFill/>
          <a:ln>
            <a:noFill/>
          </a:ln>
        </p:spPr>
      </p:pic>
      <p:pic>
        <p:nvPicPr>
          <p:cNvPr id="108" name="Shape 108" descr="http://static-numista.com/catalogue/photos/afrique_du_sud/g958.jpg"/>
          <p:cNvPicPr preferRelativeResize="0"/>
          <p:nvPr/>
        </p:nvPicPr>
        <p:blipFill rotWithShape="1">
          <a:blip r:embed="rId3">
            <a:alphaModFix/>
          </a:blip>
          <a:srcRect/>
          <a:stretch/>
        </p:blipFill>
        <p:spPr>
          <a:xfrm>
            <a:off x="4283967" y="4969930"/>
            <a:ext cx="492506" cy="475292"/>
          </a:xfrm>
          <a:prstGeom prst="rect">
            <a:avLst/>
          </a:prstGeom>
          <a:noFill/>
          <a:ln>
            <a:noFill/>
          </a:ln>
        </p:spPr>
      </p:pic>
      <p:pic>
        <p:nvPicPr>
          <p:cNvPr id="109" name="Shape 109" descr="http://static-numista.com/catalogue/photos/afrique_du_sud/g958.jpg"/>
          <p:cNvPicPr preferRelativeResize="0"/>
          <p:nvPr/>
        </p:nvPicPr>
        <p:blipFill rotWithShape="1">
          <a:blip r:embed="rId3">
            <a:alphaModFix/>
          </a:blip>
          <a:srcRect/>
          <a:stretch/>
        </p:blipFill>
        <p:spPr>
          <a:xfrm>
            <a:off x="3707903" y="5473987"/>
            <a:ext cx="492506" cy="475292"/>
          </a:xfrm>
          <a:prstGeom prst="rect">
            <a:avLst/>
          </a:prstGeom>
          <a:noFill/>
          <a:ln>
            <a:noFill/>
          </a:ln>
        </p:spPr>
      </p:pic>
      <p:pic>
        <p:nvPicPr>
          <p:cNvPr id="110" name="Shape 110" descr="http://static-numista.com/catalogue/photos/afrique_du_sud/g958.jpg"/>
          <p:cNvPicPr preferRelativeResize="0"/>
          <p:nvPr/>
        </p:nvPicPr>
        <p:blipFill rotWithShape="1">
          <a:blip r:embed="rId3">
            <a:alphaModFix/>
          </a:blip>
          <a:srcRect/>
          <a:stretch/>
        </p:blipFill>
        <p:spPr>
          <a:xfrm>
            <a:off x="1301880" y="1199113"/>
            <a:ext cx="492506" cy="475292"/>
          </a:xfrm>
          <a:prstGeom prst="rect">
            <a:avLst/>
          </a:prstGeom>
          <a:noFill/>
          <a:ln>
            <a:noFill/>
          </a:ln>
        </p:spPr>
      </p:pic>
      <p:pic>
        <p:nvPicPr>
          <p:cNvPr id="111" name="Shape 111" descr="http://static-numista.com/catalogue/photos/afrique_du_sud/g958.jpg"/>
          <p:cNvPicPr preferRelativeResize="0"/>
          <p:nvPr/>
        </p:nvPicPr>
        <p:blipFill rotWithShape="1">
          <a:blip r:embed="rId3">
            <a:alphaModFix/>
          </a:blip>
          <a:srcRect/>
          <a:stretch/>
        </p:blipFill>
        <p:spPr>
          <a:xfrm>
            <a:off x="1916076" y="1185261"/>
            <a:ext cx="492506" cy="475292"/>
          </a:xfrm>
          <a:prstGeom prst="rect">
            <a:avLst/>
          </a:prstGeom>
          <a:noFill/>
          <a:ln>
            <a:noFill/>
          </a:ln>
        </p:spPr>
      </p:pic>
      <p:pic>
        <p:nvPicPr>
          <p:cNvPr id="112" name="Shape 112" descr="http://static-numista.com/catalogue/photos/afrique_du_sud/g958.jpg"/>
          <p:cNvPicPr preferRelativeResize="0"/>
          <p:nvPr/>
        </p:nvPicPr>
        <p:blipFill rotWithShape="1">
          <a:blip r:embed="rId3">
            <a:alphaModFix/>
          </a:blip>
          <a:srcRect/>
          <a:stretch/>
        </p:blipFill>
        <p:spPr>
          <a:xfrm>
            <a:off x="3059832" y="1199850"/>
            <a:ext cx="492506" cy="475292"/>
          </a:xfrm>
          <a:prstGeom prst="rect">
            <a:avLst/>
          </a:prstGeom>
          <a:noFill/>
          <a:ln>
            <a:noFill/>
          </a:ln>
        </p:spPr>
      </p:pic>
      <p:pic>
        <p:nvPicPr>
          <p:cNvPr id="113" name="Shape 113" descr="http://static-numista.com/catalogue/photos/afrique_du_sud/g958.jpg"/>
          <p:cNvPicPr preferRelativeResize="0"/>
          <p:nvPr/>
        </p:nvPicPr>
        <p:blipFill rotWithShape="1">
          <a:blip r:embed="rId3">
            <a:alphaModFix/>
          </a:blip>
          <a:srcRect/>
          <a:stretch/>
        </p:blipFill>
        <p:spPr>
          <a:xfrm>
            <a:off x="2467131" y="1170021"/>
            <a:ext cx="492506" cy="475292"/>
          </a:xfrm>
          <a:prstGeom prst="rect">
            <a:avLst/>
          </a:prstGeom>
          <a:noFill/>
          <a:ln>
            <a:noFill/>
          </a:ln>
        </p:spPr>
      </p:pic>
      <p:pic>
        <p:nvPicPr>
          <p:cNvPr id="114" name="Shape 114" descr="http://static-numista.com/catalogue/photos/afrique_du_sud/g958.jpg"/>
          <p:cNvPicPr preferRelativeResize="0"/>
          <p:nvPr/>
        </p:nvPicPr>
        <p:blipFill rotWithShape="1">
          <a:blip r:embed="rId4">
            <a:alphaModFix/>
          </a:blip>
          <a:srcRect/>
          <a:stretch/>
        </p:blipFill>
        <p:spPr>
          <a:xfrm>
            <a:off x="1318044" y="1628800"/>
            <a:ext cx="517651" cy="499559"/>
          </a:xfrm>
          <a:prstGeom prst="rect">
            <a:avLst/>
          </a:prstGeom>
          <a:noFill/>
          <a:ln>
            <a:noFill/>
          </a:ln>
        </p:spPr>
      </p:pic>
      <p:pic>
        <p:nvPicPr>
          <p:cNvPr id="115" name="Shape 115" descr="http://static-numista.com/catalogue/photos/afrique_du_sud/g958.jpg"/>
          <p:cNvPicPr preferRelativeResize="0"/>
          <p:nvPr/>
        </p:nvPicPr>
        <p:blipFill rotWithShape="1">
          <a:blip r:embed="rId3">
            <a:alphaModFix/>
          </a:blip>
          <a:srcRect/>
          <a:stretch/>
        </p:blipFill>
        <p:spPr>
          <a:xfrm>
            <a:off x="1331640" y="2132856"/>
            <a:ext cx="492506" cy="475292"/>
          </a:xfrm>
          <a:prstGeom prst="rect">
            <a:avLst/>
          </a:prstGeom>
          <a:noFill/>
          <a:ln>
            <a:noFill/>
          </a:ln>
        </p:spPr>
      </p:pic>
      <p:pic>
        <p:nvPicPr>
          <p:cNvPr id="116" name="Shape 116" descr="http://static-numista.com/catalogue/photos/afrique_du_sud/g958.jpg"/>
          <p:cNvPicPr preferRelativeResize="0"/>
          <p:nvPr/>
        </p:nvPicPr>
        <p:blipFill rotWithShape="1">
          <a:blip r:embed="rId3">
            <a:alphaModFix/>
          </a:blip>
          <a:srcRect/>
          <a:stretch/>
        </p:blipFill>
        <p:spPr>
          <a:xfrm>
            <a:off x="1331640" y="2593666"/>
            <a:ext cx="492506" cy="475292"/>
          </a:xfrm>
          <a:prstGeom prst="rect">
            <a:avLst/>
          </a:prstGeom>
          <a:noFill/>
          <a:ln>
            <a:noFill/>
          </a:ln>
        </p:spPr>
      </p:pic>
      <p:pic>
        <p:nvPicPr>
          <p:cNvPr id="117" name="Shape 117" descr="http://static-numista.com/catalogue/photos/afrique_du_sud/g958.jpg"/>
          <p:cNvPicPr preferRelativeResize="0"/>
          <p:nvPr/>
        </p:nvPicPr>
        <p:blipFill rotWithShape="1">
          <a:blip r:embed="rId3">
            <a:alphaModFix/>
          </a:blip>
          <a:srcRect/>
          <a:stretch/>
        </p:blipFill>
        <p:spPr>
          <a:xfrm>
            <a:off x="1331640" y="3097723"/>
            <a:ext cx="492506" cy="475292"/>
          </a:xfrm>
          <a:prstGeom prst="rect">
            <a:avLst/>
          </a:prstGeom>
          <a:noFill/>
          <a:ln>
            <a:noFill/>
          </a:ln>
        </p:spPr>
      </p:pic>
      <p:pic>
        <p:nvPicPr>
          <p:cNvPr id="118" name="Shape 118" descr="http://static-numista.com/catalogue/photos/afrique_du_sud/g958.jpg"/>
          <p:cNvPicPr preferRelativeResize="0"/>
          <p:nvPr/>
        </p:nvPicPr>
        <p:blipFill rotWithShape="1">
          <a:blip r:embed="rId3">
            <a:alphaModFix/>
          </a:blip>
          <a:srcRect/>
          <a:stretch/>
        </p:blipFill>
        <p:spPr>
          <a:xfrm>
            <a:off x="1331640" y="3529771"/>
            <a:ext cx="492506" cy="475292"/>
          </a:xfrm>
          <a:prstGeom prst="rect">
            <a:avLst/>
          </a:prstGeom>
          <a:noFill/>
          <a:ln>
            <a:noFill/>
          </a:ln>
        </p:spPr>
      </p:pic>
      <p:pic>
        <p:nvPicPr>
          <p:cNvPr id="119" name="Shape 119" descr="http://static-numista.com/catalogue/photos/afrique_du_sud/g958.jpg"/>
          <p:cNvPicPr preferRelativeResize="0"/>
          <p:nvPr/>
        </p:nvPicPr>
        <p:blipFill rotWithShape="1">
          <a:blip r:embed="rId3">
            <a:alphaModFix/>
          </a:blip>
          <a:srcRect/>
          <a:stretch/>
        </p:blipFill>
        <p:spPr>
          <a:xfrm>
            <a:off x="1331640" y="4005064"/>
            <a:ext cx="492506" cy="475292"/>
          </a:xfrm>
          <a:prstGeom prst="rect">
            <a:avLst/>
          </a:prstGeom>
          <a:noFill/>
          <a:ln>
            <a:noFill/>
          </a:ln>
        </p:spPr>
      </p:pic>
      <p:pic>
        <p:nvPicPr>
          <p:cNvPr id="120" name="Shape 120" descr="http://static-numista.com/catalogue/photos/afrique_du_sud/g958.jpg"/>
          <p:cNvPicPr preferRelativeResize="0"/>
          <p:nvPr/>
        </p:nvPicPr>
        <p:blipFill rotWithShape="1">
          <a:blip r:embed="rId3">
            <a:alphaModFix/>
          </a:blip>
          <a:srcRect/>
          <a:stretch/>
        </p:blipFill>
        <p:spPr>
          <a:xfrm>
            <a:off x="1331640" y="4465875"/>
            <a:ext cx="492506" cy="475292"/>
          </a:xfrm>
          <a:prstGeom prst="rect">
            <a:avLst/>
          </a:prstGeom>
          <a:noFill/>
          <a:ln>
            <a:noFill/>
          </a:ln>
        </p:spPr>
      </p:pic>
      <p:pic>
        <p:nvPicPr>
          <p:cNvPr id="121" name="Shape 121" descr="http://static-numista.com/catalogue/photos/afrique_du_sud/g958.jpg"/>
          <p:cNvPicPr preferRelativeResize="0"/>
          <p:nvPr/>
        </p:nvPicPr>
        <p:blipFill rotWithShape="1">
          <a:blip r:embed="rId3">
            <a:alphaModFix/>
          </a:blip>
          <a:srcRect/>
          <a:stretch/>
        </p:blipFill>
        <p:spPr>
          <a:xfrm>
            <a:off x="1343188" y="4969930"/>
            <a:ext cx="492506" cy="475292"/>
          </a:xfrm>
          <a:prstGeom prst="rect">
            <a:avLst/>
          </a:prstGeom>
          <a:noFill/>
          <a:ln>
            <a:noFill/>
          </a:ln>
        </p:spPr>
      </p:pic>
      <p:pic>
        <p:nvPicPr>
          <p:cNvPr id="122" name="Shape 122" descr="http://static-numista.com/catalogue/photos/afrique_du_sud/g958.jpg"/>
          <p:cNvPicPr preferRelativeResize="0"/>
          <p:nvPr/>
        </p:nvPicPr>
        <p:blipFill rotWithShape="1">
          <a:blip r:embed="rId3">
            <a:alphaModFix/>
          </a:blip>
          <a:srcRect/>
          <a:stretch/>
        </p:blipFill>
        <p:spPr>
          <a:xfrm>
            <a:off x="1343188" y="5473987"/>
            <a:ext cx="492506" cy="475292"/>
          </a:xfrm>
          <a:prstGeom prst="rect">
            <a:avLst/>
          </a:prstGeom>
          <a:noFill/>
          <a:ln>
            <a:noFill/>
          </a:ln>
        </p:spPr>
      </p:pic>
      <p:pic>
        <p:nvPicPr>
          <p:cNvPr id="123" name="Shape 123" descr="http://static-numista.com/catalogue/photos/afrique_du_sud/g958.jpg"/>
          <p:cNvPicPr preferRelativeResize="0"/>
          <p:nvPr/>
        </p:nvPicPr>
        <p:blipFill rotWithShape="1">
          <a:blip r:embed="rId4">
            <a:alphaModFix/>
          </a:blip>
          <a:srcRect/>
          <a:stretch/>
        </p:blipFill>
        <p:spPr>
          <a:xfrm>
            <a:off x="1907703" y="1668188"/>
            <a:ext cx="517651" cy="499559"/>
          </a:xfrm>
          <a:prstGeom prst="rect">
            <a:avLst/>
          </a:prstGeom>
          <a:noFill/>
          <a:ln>
            <a:noFill/>
          </a:ln>
        </p:spPr>
      </p:pic>
      <p:pic>
        <p:nvPicPr>
          <p:cNvPr id="124" name="Shape 124" descr="http://static-numista.com/catalogue/photos/afrique_du_sud/g958.jpg"/>
          <p:cNvPicPr preferRelativeResize="0"/>
          <p:nvPr/>
        </p:nvPicPr>
        <p:blipFill rotWithShape="1">
          <a:blip r:embed="rId3">
            <a:alphaModFix/>
          </a:blip>
          <a:srcRect/>
          <a:stretch/>
        </p:blipFill>
        <p:spPr>
          <a:xfrm>
            <a:off x="1907703" y="2172243"/>
            <a:ext cx="492506" cy="475292"/>
          </a:xfrm>
          <a:prstGeom prst="rect">
            <a:avLst/>
          </a:prstGeom>
          <a:noFill/>
          <a:ln>
            <a:noFill/>
          </a:ln>
        </p:spPr>
      </p:pic>
      <p:pic>
        <p:nvPicPr>
          <p:cNvPr id="125" name="Shape 125" descr="http://static-numista.com/catalogue/photos/afrique_du_sud/g958.jpg"/>
          <p:cNvPicPr preferRelativeResize="0"/>
          <p:nvPr/>
        </p:nvPicPr>
        <p:blipFill rotWithShape="1">
          <a:blip r:embed="rId3">
            <a:alphaModFix/>
          </a:blip>
          <a:srcRect/>
          <a:stretch/>
        </p:blipFill>
        <p:spPr>
          <a:xfrm>
            <a:off x="1907703" y="2633055"/>
            <a:ext cx="492506" cy="475292"/>
          </a:xfrm>
          <a:prstGeom prst="rect">
            <a:avLst/>
          </a:prstGeom>
          <a:noFill/>
          <a:ln>
            <a:noFill/>
          </a:ln>
        </p:spPr>
      </p:pic>
      <p:pic>
        <p:nvPicPr>
          <p:cNvPr id="126" name="Shape 126" descr="http://static-numista.com/catalogue/photos/afrique_du_sud/g958.jpg"/>
          <p:cNvPicPr preferRelativeResize="0"/>
          <p:nvPr/>
        </p:nvPicPr>
        <p:blipFill rotWithShape="1">
          <a:blip r:embed="rId3">
            <a:alphaModFix/>
          </a:blip>
          <a:srcRect/>
          <a:stretch/>
        </p:blipFill>
        <p:spPr>
          <a:xfrm>
            <a:off x="1907703" y="3068959"/>
            <a:ext cx="492506" cy="475292"/>
          </a:xfrm>
          <a:prstGeom prst="rect">
            <a:avLst/>
          </a:prstGeom>
          <a:noFill/>
          <a:ln>
            <a:noFill/>
          </a:ln>
        </p:spPr>
      </p:pic>
      <p:pic>
        <p:nvPicPr>
          <p:cNvPr id="127" name="Shape 127" descr="http://static-numista.com/catalogue/photos/afrique_du_sud/g958.jpg"/>
          <p:cNvPicPr preferRelativeResize="0"/>
          <p:nvPr/>
        </p:nvPicPr>
        <p:blipFill rotWithShape="1">
          <a:blip r:embed="rId3">
            <a:alphaModFix/>
          </a:blip>
          <a:srcRect/>
          <a:stretch/>
        </p:blipFill>
        <p:spPr>
          <a:xfrm>
            <a:off x="5519653" y="5473987"/>
            <a:ext cx="492506" cy="475292"/>
          </a:xfrm>
          <a:prstGeom prst="rect">
            <a:avLst/>
          </a:prstGeom>
          <a:noFill/>
          <a:ln>
            <a:noFill/>
          </a:ln>
        </p:spPr>
      </p:pic>
      <p:pic>
        <p:nvPicPr>
          <p:cNvPr id="128" name="Shape 128" descr="http://static-numista.com/catalogue/photos/afrique_du_sud/g958.jpg"/>
          <p:cNvPicPr preferRelativeResize="0"/>
          <p:nvPr/>
        </p:nvPicPr>
        <p:blipFill rotWithShape="1">
          <a:blip r:embed="rId3">
            <a:alphaModFix/>
          </a:blip>
          <a:srcRect/>
          <a:stretch/>
        </p:blipFill>
        <p:spPr>
          <a:xfrm>
            <a:off x="1907703" y="3961819"/>
            <a:ext cx="492506" cy="475292"/>
          </a:xfrm>
          <a:prstGeom prst="rect">
            <a:avLst/>
          </a:prstGeom>
          <a:noFill/>
          <a:ln>
            <a:noFill/>
          </a:ln>
        </p:spPr>
      </p:pic>
      <p:pic>
        <p:nvPicPr>
          <p:cNvPr id="129" name="Shape 129" descr="http://static-numista.com/catalogue/photos/afrique_du_sud/g958.jpg"/>
          <p:cNvPicPr preferRelativeResize="0"/>
          <p:nvPr/>
        </p:nvPicPr>
        <p:blipFill rotWithShape="1">
          <a:blip r:embed="rId3">
            <a:alphaModFix/>
          </a:blip>
          <a:srcRect/>
          <a:stretch/>
        </p:blipFill>
        <p:spPr>
          <a:xfrm>
            <a:off x="1907703" y="4437112"/>
            <a:ext cx="492506" cy="475292"/>
          </a:xfrm>
          <a:prstGeom prst="rect">
            <a:avLst/>
          </a:prstGeom>
          <a:noFill/>
          <a:ln>
            <a:noFill/>
          </a:ln>
        </p:spPr>
      </p:pic>
      <p:pic>
        <p:nvPicPr>
          <p:cNvPr id="130" name="Shape 130" descr="http://static-numista.com/catalogue/photos/afrique_du_sud/g958.jpg"/>
          <p:cNvPicPr preferRelativeResize="0"/>
          <p:nvPr/>
        </p:nvPicPr>
        <p:blipFill rotWithShape="1">
          <a:blip r:embed="rId3">
            <a:alphaModFix/>
          </a:blip>
          <a:srcRect/>
          <a:stretch/>
        </p:blipFill>
        <p:spPr>
          <a:xfrm>
            <a:off x="1907703" y="4969930"/>
            <a:ext cx="492506" cy="475292"/>
          </a:xfrm>
          <a:prstGeom prst="rect">
            <a:avLst/>
          </a:prstGeom>
          <a:noFill/>
          <a:ln>
            <a:noFill/>
          </a:ln>
        </p:spPr>
      </p:pic>
      <p:pic>
        <p:nvPicPr>
          <p:cNvPr id="131" name="Shape 131" descr="http://static-numista.com/catalogue/photos/afrique_du_sud/g958.jpg"/>
          <p:cNvPicPr preferRelativeResize="0"/>
          <p:nvPr/>
        </p:nvPicPr>
        <p:blipFill rotWithShape="1">
          <a:blip r:embed="rId3">
            <a:alphaModFix/>
          </a:blip>
          <a:srcRect/>
          <a:stretch/>
        </p:blipFill>
        <p:spPr>
          <a:xfrm>
            <a:off x="1907703" y="5473987"/>
            <a:ext cx="492506" cy="475292"/>
          </a:xfrm>
          <a:prstGeom prst="rect">
            <a:avLst/>
          </a:prstGeom>
          <a:noFill/>
          <a:ln>
            <a:noFill/>
          </a:ln>
        </p:spPr>
      </p:pic>
      <p:pic>
        <p:nvPicPr>
          <p:cNvPr id="132" name="Shape 132" descr="http://static-numista.com/catalogue/photos/afrique_du_sud/g958.jpg"/>
          <p:cNvPicPr preferRelativeResize="0"/>
          <p:nvPr/>
        </p:nvPicPr>
        <p:blipFill rotWithShape="1">
          <a:blip r:embed="rId4">
            <a:alphaModFix/>
          </a:blip>
          <a:srcRect/>
          <a:stretch/>
        </p:blipFill>
        <p:spPr>
          <a:xfrm>
            <a:off x="2467131" y="1675143"/>
            <a:ext cx="517651" cy="499559"/>
          </a:xfrm>
          <a:prstGeom prst="rect">
            <a:avLst/>
          </a:prstGeom>
          <a:noFill/>
          <a:ln>
            <a:noFill/>
          </a:ln>
        </p:spPr>
      </p:pic>
      <p:pic>
        <p:nvPicPr>
          <p:cNvPr id="133" name="Shape 133" descr="http://static-numista.com/catalogue/photos/afrique_du_sud/g958.jpg"/>
          <p:cNvPicPr preferRelativeResize="0"/>
          <p:nvPr/>
        </p:nvPicPr>
        <p:blipFill rotWithShape="1">
          <a:blip r:embed="rId3">
            <a:alphaModFix/>
          </a:blip>
          <a:srcRect/>
          <a:stretch/>
        </p:blipFill>
        <p:spPr>
          <a:xfrm>
            <a:off x="2480726" y="2179200"/>
            <a:ext cx="492506" cy="475292"/>
          </a:xfrm>
          <a:prstGeom prst="rect">
            <a:avLst/>
          </a:prstGeom>
          <a:noFill/>
          <a:ln>
            <a:noFill/>
          </a:ln>
        </p:spPr>
      </p:pic>
      <p:pic>
        <p:nvPicPr>
          <p:cNvPr id="134" name="Shape 134" descr="http://static-numista.com/catalogue/photos/afrique_du_sud/g958.jpg"/>
          <p:cNvPicPr preferRelativeResize="0"/>
          <p:nvPr/>
        </p:nvPicPr>
        <p:blipFill rotWithShape="1">
          <a:blip r:embed="rId3">
            <a:alphaModFix/>
          </a:blip>
          <a:srcRect/>
          <a:stretch/>
        </p:blipFill>
        <p:spPr>
          <a:xfrm>
            <a:off x="2480726" y="2640010"/>
            <a:ext cx="492506" cy="475292"/>
          </a:xfrm>
          <a:prstGeom prst="rect">
            <a:avLst/>
          </a:prstGeom>
          <a:noFill/>
          <a:ln>
            <a:noFill/>
          </a:ln>
        </p:spPr>
      </p:pic>
      <p:pic>
        <p:nvPicPr>
          <p:cNvPr id="135" name="Shape 135" descr="http://static-numista.com/catalogue/photos/afrique_du_sud/g958.jpg"/>
          <p:cNvPicPr preferRelativeResize="0"/>
          <p:nvPr/>
        </p:nvPicPr>
        <p:blipFill rotWithShape="1">
          <a:blip r:embed="rId3">
            <a:alphaModFix/>
          </a:blip>
          <a:srcRect/>
          <a:stretch/>
        </p:blipFill>
        <p:spPr>
          <a:xfrm>
            <a:off x="2480726" y="3144066"/>
            <a:ext cx="492506" cy="475292"/>
          </a:xfrm>
          <a:prstGeom prst="rect">
            <a:avLst/>
          </a:prstGeom>
          <a:noFill/>
          <a:ln>
            <a:noFill/>
          </a:ln>
        </p:spPr>
      </p:pic>
      <p:pic>
        <p:nvPicPr>
          <p:cNvPr id="136" name="Shape 136" descr="http://static-numista.com/catalogue/photos/afrique_du_sud/g958.jpg"/>
          <p:cNvPicPr preferRelativeResize="0"/>
          <p:nvPr/>
        </p:nvPicPr>
        <p:blipFill rotWithShape="1">
          <a:blip r:embed="rId3">
            <a:alphaModFix/>
          </a:blip>
          <a:srcRect/>
          <a:stretch/>
        </p:blipFill>
        <p:spPr>
          <a:xfrm>
            <a:off x="2480726" y="3576114"/>
            <a:ext cx="492506" cy="475292"/>
          </a:xfrm>
          <a:prstGeom prst="rect">
            <a:avLst/>
          </a:prstGeom>
          <a:noFill/>
          <a:ln>
            <a:noFill/>
          </a:ln>
        </p:spPr>
      </p:pic>
      <p:pic>
        <p:nvPicPr>
          <p:cNvPr id="137" name="Shape 137" descr="http://static-numista.com/catalogue/photos/afrique_du_sud/g958.jpg"/>
          <p:cNvPicPr preferRelativeResize="0"/>
          <p:nvPr/>
        </p:nvPicPr>
        <p:blipFill rotWithShape="1">
          <a:blip r:embed="rId3">
            <a:alphaModFix/>
          </a:blip>
          <a:srcRect/>
          <a:stretch/>
        </p:blipFill>
        <p:spPr>
          <a:xfrm>
            <a:off x="2480726" y="4051407"/>
            <a:ext cx="492506" cy="475292"/>
          </a:xfrm>
          <a:prstGeom prst="rect">
            <a:avLst/>
          </a:prstGeom>
          <a:noFill/>
          <a:ln>
            <a:noFill/>
          </a:ln>
        </p:spPr>
      </p:pic>
      <p:pic>
        <p:nvPicPr>
          <p:cNvPr id="138" name="Shape 138" descr="http://static-numista.com/catalogue/photos/afrique_du_sud/g958.jpg"/>
          <p:cNvPicPr preferRelativeResize="0"/>
          <p:nvPr/>
        </p:nvPicPr>
        <p:blipFill rotWithShape="1">
          <a:blip r:embed="rId3">
            <a:alphaModFix/>
          </a:blip>
          <a:srcRect/>
          <a:stretch/>
        </p:blipFill>
        <p:spPr>
          <a:xfrm>
            <a:off x="2480726" y="4512219"/>
            <a:ext cx="492506" cy="475292"/>
          </a:xfrm>
          <a:prstGeom prst="rect">
            <a:avLst/>
          </a:prstGeom>
          <a:noFill/>
          <a:ln>
            <a:noFill/>
          </a:ln>
        </p:spPr>
      </p:pic>
      <p:pic>
        <p:nvPicPr>
          <p:cNvPr id="139" name="Shape 139" descr="http://static-numista.com/catalogue/photos/afrique_du_sud/g958.jpg"/>
          <p:cNvPicPr preferRelativeResize="0"/>
          <p:nvPr/>
        </p:nvPicPr>
        <p:blipFill rotWithShape="1">
          <a:blip r:embed="rId3">
            <a:alphaModFix/>
          </a:blip>
          <a:srcRect/>
          <a:stretch/>
        </p:blipFill>
        <p:spPr>
          <a:xfrm>
            <a:off x="2492275" y="5016275"/>
            <a:ext cx="492506" cy="475292"/>
          </a:xfrm>
          <a:prstGeom prst="rect">
            <a:avLst/>
          </a:prstGeom>
          <a:noFill/>
          <a:ln>
            <a:noFill/>
          </a:ln>
        </p:spPr>
      </p:pic>
      <p:pic>
        <p:nvPicPr>
          <p:cNvPr id="140" name="Shape 140" descr="http://static-numista.com/catalogue/photos/afrique_du_sud/g958.jpg"/>
          <p:cNvPicPr preferRelativeResize="0"/>
          <p:nvPr/>
        </p:nvPicPr>
        <p:blipFill rotWithShape="1">
          <a:blip r:embed="rId3">
            <a:alphaModFix/>
          </a:blip>
          <a:srcRect/>
          <a:stretch/>
        </p:blipFill>
        <p:spPr>
          <a:xfrm>
            <a:off x="2492275" y="5520330"/>
            <a:ext cx="492506" cy="475292"/>
          </a:xfrm>
          <a:prstGeom prst="rect">
            <a:avLst/>
          </a:prstGeom>
          <a:noFill/>
          <a:ln>
            <a:noFill/>
          </a:ln>
        </p:spPr>
      </p:pic>
      <p:pic>
        <p:nvPicPr>
          <p:cNvPr id="141" name="Shape 141" descr="http://static-numista.com/catalogue/photos/afrique_du_sud/g958.jpg"/>
          <p:cNvPicPr preferRelativeResize="0"/>
          <p:nvPr/>
        </p:nvPicPr>
        <p:blipFill rotWithShape="1">
          <a:blip r:embed="rId4">
            <a:alphaModFix/>
          </a:blip>
          <a:srcRect/>
          <a:stretch/>
        </p:blipFill>
        <p:spPr>
          <a:xfrm>
            <a:off x="3065675" y="1686880"/>
            <a:ext cx="517651" cy="499559"/>
          </a:xfrm>
          <a:prstGeom prst="rect">
            <a:avLst/>
          </a:prstGeom>
          <a:noFill/>
          <a:ln>
            <a:noFill/>
          </a:ln>
        </p:spPr>
      </p:pic>
      <p:pic>
        <p:nvPicPr>
          <p:cNvPr id="142" name="Shape 142" descr="http://static-numista.com/catalogue/photos/afrique_du_sud/g958.jpg"/>
          <p:cNvPicPr preferRelativeResize="0"/>
          <p:nvPr/>
        </p:nvPicPr>
        <p:blipFill rotWithShape="1">
          <a:blip r:embed="rId3">
            <a:alphaModFix/>
          </a:blip>
          <a:srcRect/>
          <a:stretch/>
        </p:blipFill>
        <p:spPr>
          <a:xfrm>
            <a:off x="3079271" y="2190935"/>
            <a:ext cx="492506" cy="475292"/>
          </a:xfrm>
          <a:prstGeom prst="rect">
            <a:avLst/>
          </a:prstGeom>
          <a:noFill/>
          <a:ln>
            <a:noFill/>
          </a:ln>
        </p:spPr>
      </p:pic>
      <p:pic>
        <p:nvPicPr>
          <p:cNvPr id="143" name="Shape 143" descr="http://static-numista.com/catalogue/photos/afrique_du_sud/g958.jpg"/>
          <p:cNvPicPr preferRelativeResize="0"/>
          <p:nvPr/>
        </p:nvPicPr>
        <p:blipFill rotWithShape="1">
          <a:blip r:embed="rId3">
            <a:alphaModFix/>
          </a:blip>
          <a:srcRect/>
          <a:stretch/>
        </p:blipFill>
        <p:spPr>
          <a:xfrm>
            <a:off x="3079271" y="2651747"/>
            <a:ext cx="492506" cy="475292"/>
          </a:xfrm>
          <a:prstGeom prst="rect">
            <a:avLst/>
          </a:prstGeom>
          <a:noFill/>
          <a:ln>
            <a:noFill/>
          </a:ln>
        </p:spPr>
      </p:pic>
      <p:pic>
        <p:nvPicPr>
          <p:cNvPr id="144" name="Shape 144" descr="http://static-numista.com/catalogue/photos/afrique_du_sud/g958.jpg"/>
          <p:cNvPicPr preferRelativeResize="0"/>
          <p:nvPr/>
        </p:nvPicPr>
        <p:blipFill rotWithShape="1">
          <a:blip r:embed="rId3">
            <a:alphaModFix/>
          </a:blip>
          <a:srcRect/>
          <a:stretch/>
        </p:blipFill>
        <p:spPr>
          <a:xfrm>
            <a:off x="3079271" y="3155802"/>
            <a:ext cx="492506" cy="475292"/>
          </a:xfrm>
          <a:prstGeom prst="rect">
            <a:avLst/>
          </a:prstGeom>
          <a:noFill/>
          <a:ln>
            <a:noFill/>
          </a:ln>
        </p:spPr>
      </p:pic>
      <p:pic>
        <p:nvPicPr>
          <p:cNvPr id="145" name="Shape 145" descr="http://static-numista.com/catalogue/photos/afrique_du_sud/g958.jpg"/>
          <p:cNvPicPr preferRelativeResize="0"/>
          <p:nvPr/>
        </p:nvPicPr>
        <p:blipFill rotWithShape="1">
          <a:blip r:embed="rId3">
            <a:alphaModFix/>
          </a:blip>
          <a:srcRect/>
          <a:stretch/>
        </p:blipFill>
        <p:spPr>
          <a:xfrm>
            <a:off x="3719453" y="3140967"/>
            <a:ext cx="492506" cy="475292"/>
          </a:xfrm>
          <a:prstGeom prst="rect">
            <a:avLst/>
          </a:prstGeom>
          <a:noFill/>
          <a:ln>
            <a:noFill/>
          </a:ln>
        </p:spPr>
      </p:pic>
      <p:pic>
        <p:nvPicPr>
          <p:cNvPr id="146" name="Shape 146" descr="http://static-numista.com/catalogue/photos/afrique_du_sud/g958.jpg"/>
          <p:cNvPicPr preferRelativeResize="0"/>
          <p:nvPr/>
        </p:nvPicPr>
        <p:blipFill rotWithShape="1">
          <a:blip r:embed="rId3">
            <a:alphaModFix/>
          </a:blip>
          <a:srcRect/>
          <a:stretch/>
        </p:blipFill>
        <p:spPr>
          <a:xfrm>
            <a:off x="3079271" y="4063144"/>
            <a:ext cx="492506" cy="475292"/>
          </a:xfrm>
          <a:prstGeom prst="rect">
            <a:avLst/>
          </a:prstGeom>
          <a:noFill/>
          <a:ln>
            <a:noFill/>
          </a:ln>
        </p:spPr>
      </p:pic>
      <p:pic>
        <p:nvPicPr>
          <p:cNvPr id="147" name="Shape 147" descr="http://static-numista.com/catalogue/photos/afrique_du_sud/g958.jpg"/>
          <p:cNvPicPr preferRelativeResize="0"/>
          <p:nvPr/>
        </p:nvPicPr>
        <p:blipFill rotWithShape="1">
          <a:blip r:embed="rId3">
            <a:alphaModFix/>
          </a:blip>
          <a:srcRect/>
          <a:stretch/>
        </p:blipFill>
        <p:spPr>
          <a:xfrm>
            <a:off x="3079271" y="4523955"/>
            <a:ext cx="492506" cy="475292"/>
          </a:xfrm>
          <a:prstGeom prst="rect">
            <a:avLst/>
          </a:prstGeom>
          <a:noFill/>
          <a:ln>
            <a:noFill/>
          </a:ln>
        </p:spPr>
      </p:pic>
      <p:pic>
        <p:nvPicPr>
          <p:cNvPr id="148" name="Shape 148" descr="http://static-numista.com/catalogue/photos/afrique_du_sud/g958.jpg"/>
          <p:cNvPicPr preferRelativeResize="0"/>
          <p:nvPr/>
        </p:nvPicPr>
        <p:blipFill rotWithShape="1">
          <a:blip r:embed="rId3">
            <a:alphaModFix/>
          </a:blip>
          <a:srcRect/>
          <a:stretch/>
        </p:blipFill>
        <p:spPr>
          <a:xfrm>
            <a:off x="3090819" y="5028010"/>
            <a:ext cx="492506" cy="475292"/>
          </a:xfrm>
          <a:prstGeom prst="rect">
            <a:avLst/>
          </a:prstGeom>
          <a:noFill/>
          <a:ln>
            <a:noFill/>
          </a:ln>
        </p:spPr>
      </p:pic>
      <p:pic>
        <p:nvPicPr>
          <p:cNvPr id="149" name="Shape 149" descr="http://static-numista.com/catalogue/photos/afrique_du_sud/g958.jpg"/>
          <p:cNvPicPr preferRelativeResize="0"/>
          <p:nvPr/>
        </p:nvPicPr>
        <p:blipFill rotWithShape="1">
          <a:blip r:embed="rId3">
            <a:alphaModFix/>
          </a:blip>
          <a:srcRect/>
          <a:stretch/>
        </p:blipFill>
        <p:spPr>
          <a:xfrm>
            <a:off x="3090819" y="5532067"/>
            <a:ext cx="492506" cy="475292"/>
          </a:xfrm>
          <a:prstGeom prst="rect">
            <a:avLst/>
          </a:prstGeom>
          <a:noFill/>
          <a:ln>
            <a:noFill/>
          </a:ln>
        </p:spPr>
      </p:pic>
      <p:pic>
        <p:nvPicPr>
          <p:cNvPr id="150" name="Shape 150" descr="http://static-numista.com/catalogue/photos/afrique_du_sud/g958.jpg"/>
          <p:cNvPicPr preferRelativeResize="0"/>
          <p:nvPr/>
        </p:nvPicPr>
        <p:blipFill rotWithShape="1">
          <a:blip r:embed="rId4">
            <a:alphaModFix/>
          </a:blip>
          <a:srcRect/>
          <a:stretch/>
        </p:blipFill>
        <p:spPr>
          <a:xfrm>
            <a:off x="4200410" y="1735585"/>
            <a:ext cx="517651" cy="499559"/>
          </a:xfrm>
          <a:prstGeom prst="rect">
            <a:avLst/>
          </a:prstGeom>
          <a:noFill/>
          <a:ln>
            <a:noFill/>
          </a:ln>
        </p:spPr>
      </p:pic>
      <p:pic>
        <p:nvPicPr>
          <p:cNvPr id="151" name="Shape 151" descr="http://static-numista.com/catalogue/photos/afrique_du_sud/g958.jpg"/>
          <p:cNvPicPr preferRelativeResize="0"/>
          <p:nvPr/>
        </p:nvPicPr>
        <p:blipFill rotWithShape="1">
          <a:blip r:embed="rId3">
            <a:alphaModFix/>
          </a:blip>
          <a:srcRect/>
          <a:stretch/>
        </p:blipFill>
        <p:spPr>
          <a:xfrm>
            <a:off x="5951701" y="1199850"/>
            <a:ext cx="492506" cy="475292"/>
          </a:xfrm>
          <a:prstGeom prst="rect">
            <a:avLst/>
          </a:prstGeom>
          <a:noFill/>
          <a:ln>
            <a:noFill/>
          </a:ln>
        </p:spPr>
      </p:pic>
      <p:pic>
        <p:nvPicPr>
          <p:cNvPr id="152" name="Shape 152" descr="http://static-numista.com/catalogue/photos/afrique_du_sud/g958.jpg"/>
          <p:cNvPicPr preferRelativeResize="0"/>
          <p:nvPr/>
        </p:nvPicPr>
        <p:blipFill rotWithShape="1">
          <a:blip r:embed="rId3">
            <a:alphaModFix/>
          </a:blip>
          <a:srcRect/>
          <a:stretch/>
        </p:blipFill>
        <p:spPr>
          <a:xfrm>
            <a:off x="4211960" y="2204864"/>
            <a:ext cx="492506" cy="475292"/>
          </a:xfrm>
          <a:prstGeom prst="rect">
            <a:avLst/>
          </a:prstGeom>
          <a:noFill/>
          <a:ln>
            <a:noFill/>
          </a:ln>
        </p:spPr>
      </p:pic>
      <p:pic>
        <p:nvPicPr>
          <p:cNvPr id="153" name="Shape 153" descr="http://static-numista.com/catalogue/photos/afrique_du_sud/g958.jpg"/>
          <p:cNvPicPr preferRelativeResize="0"/>
          <p:nvPr/>
        </p:nvPicPr>
        <p:blipFill rotWithShape="1">
          <a:blip r:embed="rId3">
            <a:alphaModFix/>
          </a:blip>
          <a:srcRect/>
          <a:stretch/>
        </p:blipFill>
        <p:spPr>
          <a:xfrm>
            <a:off x="4223508" y="2636911"/>
            <a:ext cx="492506" cy="475292"/>
          </a:xfrm>
          <a:prstGeom prst="rect">
            <a:avLst/>
          </a:prstGeom>
          <a:noFill/>
          <a:ln>
            <a:noFill/>
          </a:ln>
        </p:spPr>
      </p:pic>
      <p:pic>
        <p:nvPicPr>
          <p:cNvPr id="154" name="Shape 154" descr="http://static-numista.com/catalogue/photos/afrique_du_sud/g958.jpg"/>
          <p:cNvPicPr preferRelativeResize="0"/>
          <p:nvPr/>
        </p:nvPicPr>
        <p:blipFill rotWithShape="1">
          <a:blip r:embed="rId3">
            <a:alphaModFix/>
          </a:blip>
          <a:srcRect/>
          <a:stretch/>
        </p:blipFill>
        <p:spPr>
          <a:xfrm>
            <a:off x="4799573" y="2636911"/>
            <a:ext cx="492506" cy="475292"/>
          </a:xfrm>
          <a:prstGeom prst="rect">
            <a:avLst/>
          </a:prstGeom>
          <a:noFill/>
          <a:ln>
            <a:noFill/>
          </a:ln>
        </p:spPr>
      </p:pic>
      <p:pic>
        <p:nvPicPr>
          <p:cNvPr id="155" name="Shape 155" descr="http://static-numista.com/catalogue/photos/afrique_du_sud/g958.jpg"/>
          <p:cNvPicPr preferRelativeResize="0"/>
          <p:nvPr/>
        </p:nvPicPr>
        <p:blipFill rotWithShape="1">
          <a:blip r:embed="rId3">
            <a:alphaModFix/>
          </a:blip>
          <a:srcRect/>
          <a:stretch/>
        </p:blipFill>
        <p:spPr>
          <a:xfrm>
            <a:off x="5393410" y="2247276"/>
            <a:ext cx="492506" cy="475292"/>
          </a:xfrm>
          <a:prstGeom prst="rect">
            <a:avLst/>
          </a:prstGeom>
          <a:noFill/>
          <a:ln>
            <a:noFill/>
          </a:ln>
        </p:spPr>
      </p:pic>
      <p:pic>
        <p:nvPicPr>
          <p:cNvPr id="156" name="Shape 156" descr="http://static-numista.com/catalogue/photos/afrique_du_sud/g958.jpg"/>
          <p:cNvPicPr preferRelativeResize="0"/>
          <p:nvPr/>
        </p:nvPicPr>
        <p:blipFill rotWithShape="1">
          <a:blip r:embed="rId3">
            <a:alphaModFix/>
          </a:blip>
          <a:srcRect/>
          <a:stretch/>
        </p:blipFill>
        <p:spPr>
          <a:xfrm>
            <a:off x="5508103" y="4494637"/>
            <a:ext cx="492506" cy="475292"/>
          </a:xfrm>
          <a:prstGeom prst="rect">
            <a:avLst/>
          </a:prstGeom>
          <a:noFill/>
          <a:ln>
            <a:noFill/>
          </a:ln>
        </p:spPr>
      </p:pic>
      <p:pic>
        <p:nvPicPr>
          <p:cNvPr id="157" name="Shape 157" descr="http://static-numista.com/catalogue/photos/afrique_du_sud/g958.jpg"/>
          <p:cNvPicPr preferRelativeResize="0"/>
          <p:nvPr/>
        </p:nvPicPr>
        <p:blipFill rotWithShape="1">
          <a:blip r:embed="rId3">
            <a:alphaModFix/>
          </a:blip>
          <a:srcRect/>
          <a:stretch/>
        </p:blipFill>
        <p:spPr>
          <a:xfrm>
            <a:off x="4295517" y="3573016"/>
            <a:ext cx="492506" cy="475292"/>
          </a:xfrm>
          <a:prstGeom prst="rect">
            <a:avLst/>
          </a:prstGeom>
          <a:noFill/>
          <a:ln>
            <a:noFill/>
          </a:ln>
        </p:spPr>
      </p:pic>
      <p:pic>
        <p:nvPicPr>
          <p:cNvPr id="158" name="Shape 158" descr="http://static-numista.com/catalogue/photos/afrique_du_sud/g958.jpg"/>
          <p:cNvPicPr preferRelativeResize="0"/>
          <p:nvPr/>
        </p:nvPicPr>
        <p:blipFill rotWithShape="1">
          <a:blip r:embed="rId4">
            <a:alphaModFix/>
          </a:blip>
          <a:srcRect/>
          <a:stretch/>
        </p:blipFill>
        <p:spPr>
          <a:xfrm>
            <a:off x="741979" y="1187716"/>
            <a:ext cx="517651" cy="499559"/>
          </a:xfrm>
          <a:prstGeom prst="rect">
            <a:avLst/>
          </a:prstGeom>
          <a:noFill/>
          <a:ln>
            <a:noFill/>
          </a:ln>
        </p:spPr>
      </p:pic>
      <p:pic>
        <p:nvPicPr>
          <p:cNvPr id="159" name="Shape 159" descr="http://static-numista.com/catalogue/photos/afrique_du_sud/g958.jpg"/>
          <p:cNvPicPr preferRelativeResize="0"/>
          <p:nvPr/>
        </p:nvPicPr>
        <p:blipFill rotWithShape="1">
          <a:blip r:embed="rId3">
            <a:alphaModFix/>
          </a:blip>
          <a:srcRect/>
          <a:stretch/>
        </p:blipFill>
        <p:spPr>
          <a:xfrm>
            <a:off x="5375637" y="1196751"/>
            <a:ext cx="492506" cy="475292"/>
          </a:xfrm>
          <a:prstGeom prst="rect">
            <a:avLst/>
          </a:prstGeom>
          <a:noFill/>
          <a:ln>
            <a:noFill/>
          </a:ln>
        </p:spPr>
      </p:pic>
      <p:pic>
        <p:nvPicPr>
          <p:cNvPr id="160" name="Shape 160" descr="http://static-numista.com/catalogue/photos/afrique_du_sud/g958.jpg"/>
          <p:cNvPicPr preferRelativeResize="0"/>
          <p:nvPr/>
        </p:nvPicPr>
        <p:blipFill rotWithShape="1">
          <a:blip r:embed="rId3">
            <a:alphaModFix/>
          </a:blip>
          <a:srcRect/>
          <a:stretch/>
        </p:blipFill>
        <p:spPr>
          <a:xfrm>
            <a:off x="755575" y="1657563"/>
            <a:ext cx="492506" cy="475292"/>
          </a:xfrm>
          <a:prstGeom prst="rect">
            <a:avLst/>
          </a:prstGeom>
          <a:noFill/>
          <a:ln>
            <a:noFill/>
          </a:ln>
        </p:spPr>
      </p:pic>
      <p:pic>
        <p:nvPicPr>
          <p:cNvPr id="161" name="Shape 161" descr="http://static-numista.com/catalogue/photos/afrique_du_sud/g958.jpg"/>
          <p:cNvPicPr preferRelativeResize="0"/>
          <p:nvPr/>
        </p:nvPicPr>
        <p:blipFill rotWithShape="1">
          <a:blip r:embed="rId3">
            <a:alphaModFix/>
          </a:blip>
          <a:srcRect/>
          <a:stretch/>
        </p:blipFill>
        <p:spPr>
          <a:xfrm>
            <a:off x="755575" y="2132856"/>
            <a:ext cx="492506" cy="475292"/>
          </a:xfrm>
          <a:prstGeom prst="rect">
            <a:avLst/>
          </a:prstGeom>
          <a:noFill/>
          <a:ln>
            <a:noFill/>
          </a:ln>
        </p:spPr>
      </p:pic>
      <p:pic>
        <p:nvPicPr>
          <p:cNvPr id="162" name="Shape 162" descr="http://static-numista.com/catalogue/photos/afrique_du_sud/g958.jpg"/>
          <p:cNvPicPr preferRelativeResize="0"/>
          <p:nvPr/>
        </p:nvPicPr>
        <p:blipFill rotWithShape="1">
          <a:blip r:embed="rId3">
            <a:alphaModFix/>
          </a:blip>
          <a:srcRect/>
          <a:stretch/>
        </p:blipFill>
        <p:spPr>
          <a:xfrm>
            <a:off x="4788023" y="3140967"/>
            <a:ext cx="492506" cy="475292"/>
          </a:xfrm>
          <a:prstGeom prst="rect">
            <a:avLst/>
          </a:prstGeom>
          <a:noFill/>
          <a:ln>
            <a:noFill/>
          </a:ln>
        </p:spPr>
      </p:pic>
      <p:pic>
        <p:nvPicPr>
          <p:cNvPr id="163" name="Shape 163" descr="http://static-numista.com/catalogue/photos/afrique_du_sud/g958.jpg"/>
          <p:cNvPicPr preferRelativeResize="0"/>
          <p:nvPr/>
        </p:nvPicPr>
        <p:blipFill rotWithShape="1">
          <a:blip r:embed="rId3">
            <a:alphaModFix/>
          </a:blip>
          <a:srcRect/>
          <a:stretch/>
        </p:blipFill>
        <p:spPr>
          <a:xfrm>
            <a:off x="5447644" y="3140967"/>
            <a:ext cx="492506" cy="475292"/>
          </a:xfrm>
          <a:prstGeom prst="rect">
            <a:avLst/>
          </a:prstGeom>
          <a:noFill/>
          <a:ln>
            <a:noFill/>
          </a:ln>
        </p:spPr>
      </p:pic>
      <p:pic>
        <p:nvPicPr>
          <p:cNvPr id="164" name="Shape 164" descr="http://static-numista.com/catalogue/photos/afrique_du_sud/g958.jpg"/>
          <p:cNvPicPr preferRelativeResize="0"/>
          <p:nvPr/>
        </p:nvPicPr>
        <p:blipFill rotWithShape="1">
          <a:blip r:embed="rId3">
            <a:alphaModFix/>
          </a:blip>
          <a:srcRect/>
          <a:stretch/>
        </p:blipFill>
        <p:spPr>
          <a:xfrm>
            <a:off x="4825389" y="4077071"/>
            <a:ext cx="492506" cy="475292"/>
          </a:xfrm>
          <a:prstGeom prst="rect">
            <a:avLst/>
          </a:prstGeom>
          <a:noFill/>
          <a:ln>
            <a:noFill/>
          </a:ln>
        </p:spPr>
      </p:pic>
      <p:pic>
        <p:nvPicPr>
          <p:cNvPr id="165" name="Shape 165" descr="http://static-numista.com/catalogue/photos/afrique_du_sud/g958.jpg"/>
          <p:cNvPicPr preferRelativeResize="0"/>
          <p:nvPr/>
        </p:nvPicPr>
        <p:blipFill rotWithShape="1">
          <a:blip r:embed="rId3">
            <a:alphaModFix/>
          </a:blip>
          <a:srcRect/>
          <a:stretch/>
        </p:blipFill>
        <p:spPr>
          <a:xfrm>
            <a:off x="767125" y="4509119"/>
            <a:ext cx="492506" cy="475292"/>
          </a:xfrm>
          <a:prstGeom prst="rect">
            <a:avLst/>
          </a:prstGeom>
          <a:noFill/>
          <a:ln>
            <a:noFill/>
          </a:ln>
        </p:spPr>
      </p:pic>
      <p:pic>
        <p:nvPicPr>
          <p:cNvPr id="166" name="Shape 166" descr="http://static-numista.com/catalogue/photos/afrique_du_sud/g958.jpg"/>
          <p:cNvPicPr preferRelativeResize="0"/>
          <p:nvPr/>
        </p:nvPicPr>
        <p:blipFill rotWithShape="1">
          <a:blip r:embed="rId3">
            <a:alphaModFix/>
          </a:blip>
          <a:srcRect/>
          <a:stretch/>
        </p:blipFill>
        <p:spPr>
          <a:xfrm>
            <a:off x="767125" y="4969930"/>
            <a:ext cx="492506" cy="475292"/>
          </a:xfrm>
          <a:prstGeom prst="rect">
            <a:avLst/>
          </a:prstGeom>
          <a:noFill/>
          <a:ln>
            <a:noFill/>
          </a:ln>
        </p:spPr>
      </p:pic>
      <p:pic>
        <p:nvPicPr>
          <p:cNvPr id="167" name="Shape 167" descr="http://static-numista.com/catalogue/photos/afrique_du_sud/g958.jpg"/>
          <p:cNvPicPr preferRelativeResize="0"/>
          <p:nvPr/>
        </p:nvPicPr>
        <p:blipFill rotWithShape="1">
          <a:blip r:embed="rId3">
            <a:alphaModFix/>
          </a:blip>
          <a:srcRect/>
          <a:stretch/>
        </p:blipFill>
        <p:spPr>
          <a:xfrm>
            <a:off x="3594657" y="1668188"/>
            <a:ext cx="492506" cy="475292"/>
          </a:xfrm>
          <a:prstGeom prst="rect">
            <a:avLst/>
          </a:prstGeom>
          <a:noFill/>
          <a:ln>
            <a:noFill/>
          </a:ln>
        </p:spPr>
      </p:pic>
      <p:pic>
        <p:nvPicPr>
          <p:cNvPr id="168" name="Shape 168" descr="http://static-numista.com/catalogue/photos/afrique_du_sud/g958.jpg"/>
          <p:cNvPicPr preferRelativeResize="0"/>
          <p:nvPr/>
        </p:nvPicPr>
        <p:blipFill rotWithShape="1">
          <a:blip r:embed="rId3">
            <a:alphaModFix/>
          </a:blip>
          <a:srcRect/>
          <a:stretch/>
        </p:blipFill>
        <p:spPr>
          <a:xfrm>
            <a:off x="1331640" y="3035408"/>
            <a:ext cx="492506" cy="475292"/>
          </a:xfrm>
          <a:prstGeom prst="rect">
            <a:avLst/>
          </a:prstGeom>
          <a:noFill/>
          <a:ln>
            <a:noFill/>
          </a:ln>
        </p:spPr>
      </p:pic>
      <p:pic>
        <p:nvPicPr>
          <p:cNvPr id="169" name="Shape 169" descr="http://static-numista.com/catalogue/photos/afrique_du_sud/g958.jpg"/>
          <p:cNvPicPr preferRelativeResize="0"/>
          <p:nvPr/>
        </p:nvPicPr>
        <p:blipFill rotWithShape="1">
          <a:blip r:embed="rId3">
            <a:alphaModFix/>
          </a:blip>
          <a:srcRect/>
          <a:stretch/>
        </p:blipFill>
        <p:spPr>
          <a:xfrm>
            <a:off x="5951701" y="2204864"/>
            <a:ext cx="492506" cy="475292"/>
          </a:xfrm>
          <a:prstGeom prst="rect">
            <a:avLst/>
          </a:prstGeom>
          <a:noFill/>
          <a:ln>
            <a:noFill/>
          </a:ln>
        </p:spPr>
      </p:pic>
      <p:pic>
        <p:nvPicPr>
          <p:cNvPr id="170" name="Shape 170" descr="http://static-numista.com/catalogue/photos/afrique_du_sud/g958.jpg"/>
          <p:cNvPicPr preferRelativeResize="0"/>
          <p:nvPr/>
        </p:nvPicPr>
        <p:blipFill rotWithShape="1">
          <a:blip r:embed="rId3">
            <a:alphaModFix/>
          </a:blip>
          <a:srcRect/>
          <a:stretch/>
        </p:blipFill>
        <p:spPr>
          <a:xfrm>
            <a:off x="5492351" y="4964207"/>
            <a:ext cx="492506" cy="475292"/>
          </a:xfrm>
          <a:prstGeom prst="rect">
            <a:avLst/>
          </a:prstGeom>
          <a:noFill/>
          <a:ln>
            <a:noFill/>
          </a:ln>
        </p:spPr>
      </p:pic>
      <p:pic>
        <p:nvPicPr>
          <p:cNvPr id="171" name="Shape 171" descr="http://static-numista.com/catalogue/photos/afrique_du_sud/g958.jpg"/>
          <p:cNvPicPr preferRelativeResize="0"/>
          <p:nvPr/>
        </p:nvPicPr>
        <p:blipFill rotWithShape="1">
          <a:blip r:embed="rId3">
            <a:alphaModFix/>
          </a:blip>
          <a:srcRect/>
          <a:stretch/>
        </p:blipFill>
        <p:spPr>
          <a:xfrm>
            <a:off x="5940151" y="1704203"/>
            <a:ext cx="492506" cy="475292"/>
          </a:xfrm>
          <a:prstGeom prst="rect">
            <a:avLst/>
          </a:prstGeom>
          <a:noFill/>
          <a:ln>
            <a:noFill/>
          </a:ln>
        </p:spPr>
      </p:pic>
      <p:pic>
        <p:nvPicPr>
          <p:cNvPr id="172" name="Shape 172" descr="http://static-numista.com/catalogue/photos/afrique_du_sud/g958.jpg"/>
          <p:cNvPicPr preferRelativeResize="0"/>
          <p:nvPr/>
        </p:nvPicPr>
        <p:blipFill rotWithShape="1">
          <a:blip r:embed="rId3">
            <a:alphaModFix/>
          </a:blip>
          <a:srcRect/>
          <a:stretch/>
        </p:blipFill>
        <p:spPr>
          <a:xfrm>
            <a:off x="4283967" y="4509119"/>
            <a:ext cx="492506" cy="475292"/>
          </a:xfrm>
          <a:prstGeom prst="rect">
            <a:avLst/>
          </a:prstGeom>
          <a:noFill/>
          <a:ln>
            <a:noFill/>
          </a:ln>
        </p:spPr>
      </p:pic>
      <p:pic>
        <p:nvPicPr>
          <p:cNvPr id="173" name="Shape 173" descr="http://static-numista.com/catalogue/photos/afrique_du_sud/g958.jpg"/>
          <p:cNvPicPr preferRelativeResize="0"/>
          <p:nvPr/>
        </p:nvPicPr>
        <p:blipFill rotWithShape="1">
          <a:blip r:embed="rId3">
            <a:alphaModFix/>
          </a:blip>
          <a:srcRect/>
          <a:stretch/>
        </p:blipFill>
        <p:spPr>
          <a:xfrm>
            <a:off x="767125" y="5445223"/>
            <a:ext cx="492506" cy="475292"/>
          </a:xfrm>
          <a:prstGeom prst="rect">
            <a:avLst/>
          </a:prstGeom>
          <a:noFill/>
          <a:ln>
            <a:noFill/>
          </a:ln>
        </p:spPr>
      </p:pic>
      <p:pic>
        <p:nvPicPr>
          <p:cNvPr id="174" name="Shape 174" descr="http://static-numista.com/catalogue/photos/afrique_du_sud/g958.jpg"/>
          <p:cNvPicPr preferRelativeResize="0"/>
          <p:nvPr/>
        </p:nvPicPr>
        <p:blipFill rotWithShape="1">
          <a:blip r:embed="rId3">
            <a:alphaModFix/>
          </a:blip>
          <a:srcRect/>
          <a:stretch/>
        </p:blipFill>
        <p:spPr>
          <a:xfrm rot="323209">
            <a:off x="5375637" y="2682558"/>
            <a:ext cx="492507" cy="475293"/>
          </a:xfrm>
          <a:prstGeom prst="rect">
            <a:avLst/>
          </a:prstGeom>
          <a:noFill/>
          <a:ln>
            <a:noFill/>
          </a:ln>
        </p:spPr>
      </p:pic>
      <p:pic>
        <p:nvPicPr>
          <p:cNvPr id="175" name="Shape 175" descr="http://static-numista.com/catalogue/photos/afrique_du_sud/g958.jpg"/>
          <p:cNvPicPr preferRelativeResize="0"/>
          <p:nvPr/>
        </p:nvPicPr>
        <p:blipFill rotWithShape="1">
          <a:blip r:embed="rId3">
            <a:alphaModFix/>
          </a:blip>
          <a:srcRect/>
          <a:stretch/>
        </p:blipFill>
        <p:spPr>
          <a:xfrm>
            <a:off x="4892185" y="4581128"/>
            <a:ext cx="492506" cy="475292"/>
          </a:xfrm>
          <a:prstGeom prst="rect">
            <a:avLst/>
          </a:prstGeom>
          <a:noFill/>
          <a:ln>
            <a:noFill/>
          </a:ln>
        </p:spPr>
      </p:pic>
      <p:pic>
        <p:nvPicPr>
          <p:cNvPr id="176" name="Shape 176" descr="http://static-numista.com/catalogue/photos/afrique_du_sud/g958.jpg"/>
          <p:cNvPicPr preferRelativeResize="0"/>
          <p:nvPr/>
        </p:nvPicPr>
        <p:blipFill rotWithShape="1">
          <a:blip r:embed="rId3">
            <a:alphaModFix/>
          </a:blip>
          <a:srcRect/>
          <a:stretch/>
        </p:blipFill>
        <p:spPr>
          <a:xfrm>
            <a:off x="5453775" y="3601778"/>
            <a:ext cx="492506" cy="475292"/>
          </a:xfrm>
          <a:prstGeom prst="rect">
            <a:avLst/>
          </a:prstGeom>
          <a:noFill/>
          <a:ln>
            <a:noFill/>
          </a:ln>
        </p:spPr>
      </p:pic>
      <p:pic>
        <p:nvPicPr>
          <p:cNvPr id="177" name="Shape 177" descr="http://static-numista.com/catalogue/photos/afrique_du_sud/g958.jpg"/>
          <p:cNvPicPr preferRelativeResize="0"/>
          <p:nvPr/>
        </p:nvPicPr>
        <p:blipFill rotWithShape="1">
          <a:blip r:embed="rId3">
            <a:alphaModFix/>
          </a:blip>
          <a:srcRect/>
          <a:stretch/>
        </p:blipFill>
        <p:spPr>
          <a:xfrm>
            <a:off x="5464385" y="4015535"/>
            <a:ext cx="492506" cy="475292"/>
          </a:xfrm>
          <a:prstGeom prst="rect">
            <a:avLst/>
          </a:prstGeom>
          <a:noFill/>
          <a:ln>
            <a:noFill/>
          </a:ln>
        </p:spPr>
      </p:pic>
      <p:pic>
        <p:nvPicPr>
          <p:cNvPr id="178" name="Shape 178" descr="http://static-numista.com/catalogue/photos/afrique_du_sud/g958.jpg"/>
          <p:cNvPicPr preferRelativeResize="0"/>
          <p:nvPr/>
        </p:nvPicPr>
        <p:blipFill rotWithShape="1">
          <a:blip r:embed="rId3">
            <a:alphaModFix/>
          </a:blip>
          <a:srcRect/>
          <a:stretch/>
        </p:blipFill>
        <p:spPr>
          <a:xfrm>
            <a:off x="4918964" y="5005132"/>
            <a:ext cx="492506" cy="475292"/>
          </a:xfrm>
          <a:prstGeom prst="rect">
            <a:avLst/>
          </a:prstGeom>
          <a:noFill/>
          <a:ln>
            <a:noFill/>
          </a:ln>
        </p:spPr>
      </p:pic>
      <p:pic>
        <p:nvPicPr>
          <p:cNvPr id="179" name="Shape 179" descr="http://static-numista.com/catalogue/photos/afrique_du_sud/g958.jpg"/>
          <p:cNvPicPr preferRelativeResize="0"/>
          <p:nvPr/>
        </p:nvPicPr>
        <p:blipFill rotWithShape="1">
          <a:blip r:embed="rId3">
            <a:alphaModFix/>
          </a:blip>
          <a:srcRect/>
          <a:stretch/>
        </p:blipFill>
        <p:spPr>
          <a:xfrm>
            <a:off x="3682450" y="2190934"/>
            <a:ext cx="492506" cy="475292"/>
          </a:xfrm>
          <a:prstGeom prst="rect">
            <a:avLst/>
          </a:prstGeom>
          <a:noFill/>
          <a:ln>
            <a:noFill/>
          </a:ln>
        </p:spPr>
      </p:pic>
      <p:pic>
        <p:nvPicPr>
          <p:cNvPr id="180" name="Shape 180" descr="http://static-numista.com/catalogue/photos/afrique_du_sud/g958.jpg"/>
          <p:cNvPicPr preferRelativeResize="0"/>
          <p:nvPr/>
        </p:nvPicPr>
        <p:blipFill rotWithShape="1">
          <a:blip r:embed="rId3">
            <a:alphaModFix/>
          </a:blip>
          <a:srcRect/>
          <a:stretch/>
        </p:blipFill>
        <p:spPr>
          <a:xfrm>
            <a:off x="3719453" y="2636911"/>
            <a:ext cx="492506" cy="475292"/>
          </a:xfrm>
          <a:prstGeom prst="rect">
            <a:avLst/>
          </a:prstGeom>
          <a:noFill/>
          <a:ln>
            <a:noFill/>
          </a:ln>
        </p:spPr>
      </p:pic>
      <p:pic>
        <p:nvPicPr>
          <p:cNvPr id="181" name="Shape 181" descr="http://static-numista.com/catalogue/photos/afrique_du_sud/g958.jpg"/>
          <p:cNvPicPr preferRelativeResize="0"/>
          <p:nvPr/>
        </p:nvPicPr>
        <p:blipFill rotWithShape="1">
          <a:blip r:embed="rId3">
            <a:alphaModFix/>
          </a:blip>
          <a:srcRect/>
          <a:stretch/>
        </p:blipFill>
        <p:spPr>
          <a:xfrm>
            <a:off x="4932039" y="5451744"/>
            <a:ext cx="492506" cy="475292"/>
          </a:xfrm>
          <a:prstGeom prst="rect">
            <a:avLst/>
          </a:prstGeom>
          <a:noFill/>
          <a:ln>
            <a:noFill/>
          </a:ln>
        </p:spPr>
      </p:pic>
      <p:pic>
        <p:nvPicPr>
          <p:cNvPr id="182" name="Shape 182" descr="http://static-numista.com/catalogue/photos/afrique_du_sud/g958.jpg"/>
          <p:cNvPicPr preferRelativeResize="0"/>
          <p:nvPr/>
        </p:nvPicPr>
        <p:blipFill rotWithShape="1">
          <a:blip r:embed="rId3">
            <a:alphaModFix/>
          </a:blip>
          <a:srcRect/>
          <a:stretch/>
        </p:blipFill>
        <p:spPr>
          <a:xfrm>
            <a:off x="3719453" y="4033826"/>
            <a:ext cx="492506" cy="475292"/>
          </a:xfrm>
          <a:prstGeom prst="rect">
            <a:avLst/>
          </a:prstGeom>
          <a:noFill/>
          <a:ln>
            <a:noFill/>
          </a:ln>
        </p:spPr>
      </p:pic>
      <p:pic>
        <p:nvPicPr>
          <p:cNvPr id="183" name="Shape 183" descr="http://static-numista.com/catalogue/photos/afrique_du_sud/g958.jpg"/>
          <p:cNvPicPr preferRelativeResize="0"/>
          <p:nvPr/>
        </p:nvPicPr>
        <p:blipFill rotWithShape="1">
          <a:blip r:embed="rId3">
            <a:alphaModFix/>
          </a:blip>
          <a:srcRect/>
          <a:stretch/>
        </p:blipFill>
        <p:spPr>
          <a:xfrm>
            <a:off x="3090819" y="3576114"/>
            <a:ext cx="492506" cy="475292"/>
          </a:xfrm>
          <a:prstGeom prst="rect">
            <a:avLst/>
          </a:prstGeom>
          <a:noFill/>
          <a:ln>
            <a:noFill/>
          </a:ln>
        </p:spPr>
      </p:pic>
      <p:pic>
        <p:nvPicPr>
          <p:cNvPr id="184" name="Shape 184" descr="http://static-numista.com/catalogue/photos/afrique_du_sud/g958.jpg"/>
          <p:cNvPicPr preferRelativeResize="0"/>
          <p:nvPr/>
        </p:nvPicPr>
        <p:blipFill rotWithShape="1">
          <a:blip r:embed="rId3">
            <a:alphaModFix/>
          </a:blip>
          <a:srcRect/>
          <a:stretch/>
        </p:blipFill>
        <p:spPr>
          <a:xfrm>
            <a:off x="3719453" y="3573016"/>
            <a:ext cx="492506" cy="475292"/>
          </a:xfrm>
          <a:prstGeom prst="rect">
            <a:avLst/>
          </a:prstGeom>
          <a:noFill/>
          <a:ln>
            <a:noFill/>
          </a:ln>
        </p:spPr>
      </p:pic>
      <p:pic>
        <p:nvPicPr>
          <p:cNvPr id="185" name="Shape 185" descr="http://static-numista.com/catalogue/photos/afrique_du_sud/g958.jpg"/>
          <p:cNvPicPr preferRelativeResize="0"/>
          <p:nvPr/>
        </p:nvPicPr>
        <p:blipFill rotWithShape="1">
          <a:blip r:embed="rId3">
            <a:alphaModFix/>
          </a:blip>
          <a:srcRect/>
          <a:stretch/>
        </p:blipFill>
        <p:spPr>
          <a:xfrm>
            <a:off x="3707903" y="4509119"/>
            <a:ext cx="492506" cy="475292"/>
          </a:xfrm>
          <a:prstGeom prst="rect">
            <a:avLst/>
          </a:prstGeom>
          <a:noFill/>
          <a:ln>
            <a:noFill/>
          </a:ln>
        </p:spPr>
      </p:pic>
      <p:pic>
        <p:nvPicPr>
          <p:cNvPr id="186" name="Shape 186" descr="http://static-numista.com/catalogue/photos/afrique_du_sud/g958.jpg"/>
          <p:cNvPicPr preferRelativeResize="0"/>
          <p:nvPr/>
        </p:nvPicPr>
        <p:blipFill rotWithShape="1">
          <a:blip r:embed="rId3">
            <a:alphaModFix/>
          </a:blip>
          <a:srcRect/>
          <a:stretch/>
        </p:blipFill>
        <p:spPr>
          <a:xfrm>
            <a:off x="3707903" y="4941167"/>
            <a:ext cx="492506" cy="475292"/>
          </a:xfrm>
          <a:prstGeom prst="rect">
            <a:avLst/>
          </a:prstGeom>
          <a:noFill/>
          <a:ln>
            <a:noFill/>
          </a:ln>
        </p:spPr>
      </p:pic>
      <p:pic>
        <p:nvPicPr>
          <p:cNvPr id="187" name="Shape 187" descr="http://static-numista.com/catalogue/photos/afrique_du_sud/g958.jpg"/>
          <p:cNvPicPr preferRelativeResize="0"/>
          <p:nvPr/>
        </p:nvPicPr>
        <p:blipFill rotWithShape="1">
          <a:blip r:embed="rId3">
            <a:alphaModFix/>
          </a:blip>
          <a:srcRect/>
          <a:stretch/>
        </p:blipFill>
        <p:spPr>
          <a:xfrm>
            <a:off x="755575" y="4033826"/>
            <a:ext cx="492506" cy="475292"/>
          </a:xfrm>
          <a:prstGeom prst="rect">
            <a:avLst/>
          </a:prstGeom>
          <a:noFill/>
          <a:ln>
            <a:noFill/>
          </a:ln>
        </p:spPr>
      </p:pic>
      <p:pic>
        <p:nvPicPr>
          <p:cNvPr id="188" name="Shape 188" descr="http://static-numista.com/catalogue/photos/afrique_du_sud/g958.jpg"/>
          <p:cNvPicPr preferRelativeResize="0"/>
          <p:nvPr/>
        </p:nvPicPr>
        <p:blipFill rotWithShape="1">
          <a:blip r:embed="rId4">
            <a:alphaModFix/>
          </a:blip>
          <a:srcRect/>
          <a:stretch/>
        </p:blipFill>
        <p:spPr>
          <a:xfrm>
            <a:off x="4200410" y="1219794"/>
            <a:ext cx="517651" cy="499559"/>
          </a:xfrm>
          <a:prstGeom prst="rect">
            <a:avLst/>
          </a:prstGeom>
          <a:noFill/>
          <a:ln>
            <a:noFill/>
          </a:ln>
        </p:spPr>
      </p:pic>
      <p:pic>
        <p:nvPicPr>
          <p:cNvPr id="189" name="Shape 189" descr="http://static-numista.com/catalogue/photos/afrique_du_sud/g958.jpg"/>
          <p:cNvPicPr preferRelativeResize="0"/>
          <p:nvPr/>
        </p:nvPicPr>
        <p:blipFill rotWithShape="1">
          <a:blip r:embed="rId3">
            <a:alphaModFix/>
          </a:blip>
          <a:srcRect/>
          <a:stretch/>
        </p:blipFill>
        <p:spPr>
          <a:xfrm>
            <a:off x="4788023" y="1219794"/>
            <a:ext cx="492506" cy="475292"/>
          </a:xfrm>
          <a:prstGeom prst="rect">
            <a:avLst/>
          </a:prstGeom>
          <a:noFill/>
          <a:ln>
            <a:noFill/>
          </a:ln>
        </p:spPr>
      </p:pic>
      <p:pic>
        <p:nvPicPr>
          <p:cNvPr id="190" name="Shape 190" descr="http://static-numista.com/catalogue/photos/afrique_du_sud/g958.jpg"/>
          <p:cNvPicPr preferRelativeResize="0"/>
          <p:nvPr/>
        </p:nvPicPr>
        <p:blipFill rotWithShape="1">
          <a:blip r:embed="rId3">
            <a:alphaModFix/>
          </a:blip>
          <a:srcRect/>
          <a:stretch/>
        </p:blipFill>
        <p:spPr>
          <a:xfrm>
            <a:off x="4788023" y="1747717"/>
            <a:ext cx="492506" cy="475292"/>
          </a:xfrm>
          <a:prstGeom prst="rect">
            <a:avLst/>
          </a:prstGeom>
          <a:noFill/>
          <a:ln>
            <a:noFill/>
          </a:ln>
        </p:spPr>
      </p:pic>
      <p:pic>
        <p:nvPicPr>
          <p:cNvPr id="191" name="Shape 191" descr="http://static-numista.com/catalogue/photos/afrique_du_sud/g958.jpg"/>
          <p:cNvPicPr preferRelativeResize="0"/>
          <p:nvPr/>
        </p:nvPicPr>
        <p:blipFill rotWithShape="1">
          <a:blip r:embed="rId3">
            <a:alphaModFix/>
          </a:blip>
          <a:srcRect/>
          <a:stretch/>
        </p:blipFill>
        <p:spPr>
          <a:xfrm>
            <a:off x="3583326" y="1178420"/>
            <a:ext cx="492506" cy="475292"/>
          </a:xfrm>
          <a:prstGeom prst="rect">
            <a:avLst/>
          </a:prstGeom>
          <a:noFill/>
          <a:ln>
            <a:noFill/>
          </a:ln>
        </p:spPr>
      </p:pic>
      <p:pic>
        <p:nvPicPr>
          <p:cNvPr id="192" name="Shape 192" descr="http://static-numista.com/catalogue/photos/afrique_du_sud/g958.jpg"/>
          <p:cNvPicPr preferRelativeResize="0"/>
          <p:nvPr/>
        </p:nvPicPr>
        <p:blipFill rotWithShape="1">
          <a:blip r:embed="rId3">
            <a:alphaModFix/>
          </a:blip>
          <a:srcRect/>
          <a:stretch/>
        </p:blipFill>
        <p:spPr>
          <a:xfrm>
            <a:off x="4283967" y="3140967"/>
            <a:ext cx="492506" cy="475292"/>
          </a:xfrm>
          <a:prstGeom prst="rect">
            <a:avLst/>
          </a:prstGeom>
          <a:noFill/>
          <a:ln>
            <a:noFill/>
          </a:ln>
        </p:spPr>
      </p:pic>
      <p:pic>
        <p:nvPicPr>
          <p:cNvPr id="193" name="Shape 193" descr="http://static-numista.com/catalogue/photos/afrique_du_sud/g958.jpg"/>
          <p:cNvPicPr preferRelativeResize="0"/>
          <p:nvPr/>
        </p:nvPicPr>
        <p:blipFill rotWithShape="1">
          <a:blip r:embed="rId3">
            <a:alphaModFix/>
          </a:blip>
          <a:srcRect/>
          <a:stretch/>
        </p:blipFill>
        <p:spPr>
          <a:xfrm>
            <a:off x="755575" y="3068959"/>
            <a:ext cx="492506" cy="475292"/>
          </a:xfrm>
          <a:prstGeom prst="rect">
            <a:avLst/>
          </a:prstGeom>
          <a:noFill/>
          <a:ln>
            <a:noFill/>
          </a:ln>
        </p:spPr>
      </p:pic>
      <p:pic>
        <p:nvPicPr>
          <p:cNvPr id="194" name="Shape 194" descr="http://static-numista.com/catalogue/photos/afrique_du_sud/g958.jpg"/>
          <p:cNvPicPr preferRelativeResize="0"/>
          <p:nvPr/>
        </p:nvPicPr>
        <p:blipFill rotWithShape="1">
          <a:blip r:embed="rId3">
            <a:alphaModFix/>
          </a:blip>
          <a:srcRect/>
          <a:stretch/>
        </p:blipFill>
        <p:spPr>
          <a:xfrm>
            <a:off x="4799573" y="3619360"/>
            <a:ext cx="492506" cy="475292"/>
          </a:xfrm>
          <a:prstGeom prst="rect">
            <a:avLst/>
          </a:prstGeom>
          <a:noFill/>
          <a:ln>
            <a:noFill/>
          </a:ln>
        </p:spPr>
      </p:pic>
      <p:pic>
        <p:nvPicPr>
          <p:cNvPr id="195" name="Shape 195" descr="http://static-numista.com/catalogue/photos/afrique_du_sud/g958.jpg"/>
          <p:cNvPicPr preferRelativeResize="0"/>
          <p:nvPr/>
        </p:nvPicPr>
        <p:blipFill rotWithShape="1">
          <a:blip r:embed="rId3">
            <a:alphaModFix/>
          </a:blip>
          <a:srcRect/>
          <a:stretch/>
        </p:blipFill>
        <p:spPr>
          <a:xfrm>
            <a:off x="6023708" y="3140967"/>
            <a:ext cx="492506" cy="475292"/>
          </a:xfrm>
          <a:prstGeom prst="rect">
            <a:avLst/>
          </a:prstGeom>
          <a:noFill/>
          <a:ln>
            <a:noFill/>
          </a:ln>
        </p:spPr>
      </p:pic>
      <p:pic>
        <p:nvPicPr>
          <p:cNvPr id="196" name="Shape 196" descr="http://static-numista.com/catalogue/photos/afrique_du_sud/g958.jpg"/>
          <p:cNvPicPr preferRelativeResize="0"/>
          <p:nvPr/>
        </p:nvPicPr>
        <p:blipFill rotWithShape="1">
          <a:blip r:embed="rId3">
            <a:alphaModFix/>
          </a:blip>
          <a:srcRect/>
          <a:stretch/>
        </p:blipFill>
        <p:spPr>
          <a:xfrm>
            <a:off x="5940151" y="2636911"/>
            <a:ext cx="492506" cy="475292"/>
          </a:xfrm>
          <a:prstGeom prst="rect">
            <a:avLst/>
          </a:prstGeom>
          <a:noFill/>
          <a:ln>
            <a:noFill/>
          </a:ln>
        </p:spPr>
      </p:pic>
      <p:pic>
        <p:nvPicPr>
          <p:cNvPr id="197" name="Shape 197" descr="http://static-numista.com/catalogue/photos/afrique_du_sud/g958.jpg"/>
          <p:cNvPicPr preferRelativeResize="0"/>
          <p:nvPr/>
        </p:nvPicPr>
        <p:blipFill rotWithShape="1">
          <a:blip r:embed="rId3">
            <a:alphaModFix/>
          </a:blip>
          <a:srcRect/>
          <a:stretch/>
        </p:blipFill>
        <p:spPr>
          <a:xfrm>
            <a:off x="6012160" y="3601778"/>
            <a:ext cx="492506" cy="475292"/>
          </a:xfrm>
          <a:prstGeom prst="rect">
            <a:avLst/>
          </a:prstGeom>
          <a:noFill/>
          <a:ln>
            <a:noFill/>
          </a:ln>
        </p:spPr>
      </p:pic>
      <p:pic>
        <p:nvPicPr>
          <p:cNvPr id="198" name="Shape 198" descr="http://static-numista.com/catalogue/photos/afrique_du_sud/g958.jpg"/>
          <p:cNvPicPr preferRelativeResize="0"/>
          <p:nvPr/>
        </p:nvPicPr>
        <p:blipFill rotWithShape="1">
          <a:blip r:embed="rId3">
            <a:alphaModFix/>
          </a:blip>
          <a:srcRect/>
          <a:stretch/>
        </p:blipFill>
        <p:spPr>
          <a:xfrm>
            <a:off x="6020746" y="4105835"/>
            <a:ext cx="492506" cy="475292"/>
          </a:xfrm>
          <a:prstGeom prst="rect">
            <a:avLst/>
          </a:prstGeom>
          <a:noFill/>
          <a:ln>
            <a:noFill/>
          </a:ln>
        </p:spPr>
      </p:pic>
      <p:pic>
        <p:nvPicPr>
          <p:cNvPr id="199" name="Shape 199" descr="http://static-numista.com/catalogue/photos/afrique_du_sud/g958.jpg"/>
          <p:cNvPicPr preferRelativeResize="0"/>
          <p:nvPr/>
        </p:nvPicPr>
        <p:blipFill rotWithShape="1">
          <a:blip r:embed="rId3">
            <a:alphaModFix/>
          </a:blip>
          <a:srcRect/>
          <a:stretch/>
        </p:blipFill>
        <p:spPr>
          <a:xfrm>
            <a:off x="6068794" y="4537882"/>
            <a:ext cx="492506" cy="475292"/>
          </a:xfrm>
          <a:prstGeom prst="rect">
            <a:avLst/>
          </a:prstGeom>
          <a:noFill/>
          <a:ln>
            <a:noFill/>
          </a:ln>
        </p:spPr>
      </p:pic>
      <p:pic>
        <p:nvPicPr>
          <p:cNvPr id="200" name="Shape 200" descr="http://static-numista.com/catalogue/photos/afrique_du_sud/g958.jpg"/>
          <p:cNvPicPr preferRelativeResize="0"/>
          <p:nvPr/>
        </p:nvPicPr>
        <p:blipFill rotWithShape="1">
          <a:blip r:embed="rId3">
            <a:alphaModFix/>
          </a:blip>
          <a:srcRect/>
          <a:stretch/>
        </p:blipFill>
        <p:spPr>
          <a:xfrm>
            <a:off x="6095717" y="4969930"/>
            <a:ext cx="492506" cy="475292"/>
          </a:xfrm>
          <a:prstGeom prst="rect">
            <a:avLst/>
          </a:prstGeom>
          <a:noFill/>
          <a:ln>
            <a:noFill/>
          </a:ln>
        </p:spPr>
      </p:pic>
      <p:pic>
        <p:nvPicPr>
          <p:cNvPr id="201" name="Shape 201" descr="http://static-numista.com/catalogue/photos/afrique_du_sud/g958.jpg"/>
          <p:cNvPicPr preferRelativeResize="0"/>
          <p:nvPr/>
        </p:nvPicPr>
        <p:blipFill rotWithShape="1">
          <a:blip r:embed="rId3">
            <a:alphaModFix/>
          </a:blip>
          <a:srcRect/>
          <a:stretch/>
        </p:blipFill>
        <p:spPr>
          <a:xfrm>
            <a:off x="6167725" y="5473987"/>
            <a:ext cx="492506" cy="475292"/>
          </a:xfrm>
          <a:prstGeom prst="rect">
            <a:avLst/>
          </a:prstGeom>
          <a:noFill/>
          <a:ln>
            <a:noFill/>
          </a:ln>
        </p:spPr>
      </p:pic>
      <p:sp>
        <p:nvSpPr>
          <p:cNvPr id="202" name="Shape 202"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dirty="0">
              <a:solidFill>
                <a:schemeClr val="dk1"/>
              </a:solidFill>
              <a:latin typeface="Calibri"/>
              <a:ea typeface="Calibri"/>
              <a:cs typeface="Calibri"/>
              <a:sym typeface="Calibri"/>
            </a:endParaRPr>
          </a:p>
        </p:txBody>
      </p:sp>
      <p:sp>
        <p:nvSpPr>
          <p:cNvPr id="203" name="Shape 203" descr="data:image/jpeg;base64,/9j/4AAQSkZJRgABAQAAAQABAAD/2wCEAAkGBw8QEA8PDxANDQ8PDw8PDQ0PDw8PDQ0NFREWFhURFRUYHSggGBolGxUVITEhJSkrLi4uFx8zODUsNygtLisBCgoKDg0OFxAQGC4gHx0rKy0tLis3LS0tLSstKysrLS0rKy0rLSstLSstLi0tLS0tNSstLTcrKy0tLy0tNysrN//AABEIAOEA4QMBIgACEQEDEQH/xAAcAAACAgMBAQAAAAAAAAAAAAAAAQIDBAYHBQj/xABBEAACAQIBBwkFBQUJAAAAAAAAAQIDEQQFBhIhMVFxEyJBYYGRobHBBzJSwtEjJGJys1NjkqLwFEJDZIKjsuHx/8QAGQEBAAMBAQAAAAAAAAAAAAAAAAEDBAIF/8QAJBEBAAICAQIHAQEAAAAAAAAAAAECAxExMkEEEhMUISJhUXH/2gAMAwEAAhEDEQA/AO1AAAAAIBgIAGAgAYCABgK4XAYCuFwGAriuBICNx3AYCuADAQAMAEAwAAAAAAAAAAAAEAAAABzfPjE1o4ycY1q0I6FJqEak4xXN3J70cZL+SNu6V806dIsD1bdXE4nOtUe2pVfGpJ+bKnFdLvxKPcx/Fvofrtc8TTW2dNcZxRTPKeHW2vQXGrT+pxqNv6sWwcXs17x7j8PQ/XW5Zcwi24nD9lWD8mUzzkwS24il2aT8kcusiupsI9xP8T6Mf105534D9vfhSrP5SueemBX+JUfClP1RzKCVhMj3Fk+jV0epn3gl0YiXCnH1kjGn7Q8L0UcU+MaS+dnPpFM2R690+jV0OXtEo9GHrPjKC+pZkf2gYeviFh6kJYZzS5KpOalTnNv3G7LRb6OjwvzaUtR42Ld5vgkTGazmcdX0mBynI+duNpUaUeUjVUYRS5WGlK1umSs33ns0M/av9+hSnv0Jyh56RbHiKK5w2b6M1Ghn7Qfv0a8PyuE0vFGfRzwwEttZ03unTqLxSa8TuMtJ7uZx2js98DCwuVcNVaVOvQqN7IxqRcn2XuZp3E7caAxASGAAAAAAAAIAAAARzb2hq2Mi/ioU3/NNeh0k517S4feKEt9C3dOX1KfEdC3D1NWcytu4lEJGBsQqzsh5Nn7/AOb0Kak9a4rzPSpqK2JLgkjqPhzyHIrnfc32MyNIWmRtOmPovcw5OW7xRkaQAY/ISe7vIywb3rxMoQ2PFrztdPU1tRHJ2TVV0p1NKMb81KycuvX0HtVKMZW0oxdtjaJI68znSKoxSSV7JJLgNRRITOXR2W5dxG/UhkWB6+acHLG4dbpSk+EYSfodTOc5gUtLFuXwUZvtbjH1Z0ZG3w8fVlzT9gAAXqTAQwAAAAABAAhiATNC9psefhZb41l3OD9TfWaX7SoczDS3TqLvjF+hVn6JWYuuGhormy0rqHntjDrSPWTPIro9SlsXBHUlVoxJDISSJAkIIMjJjBoB9BEkyICuMQXAcmJiYAbn7N6XOxM9ypQT4uTfkjeDVvZ5Sthqk/jrPujCK82zaT0MMapDHlndpAABYrMAAAAAABDEACGAEWan7Ro/d6L3V0u+nP6G2ms+0GF8Gn8Nam/CS9SvL0S7x9UObMqqFjK5nntjErHpYdc2D/DHyPNrHpYT3IflRJC0YCISYARAYrjIgTYguIBBcGIAuCEDZI6lmZS0cFQ/FpzfbOVvCx7Zh5Go6GGw8OmNCkn+bQV/EzD0axqsQwWncyAADpBgAAAAAAAAAgAAEzX8+oXwNXqlSf8AuRXqbCeNnfC+BxPVBPunF+hzfpn/AB1Tqhya5XIm2VSZ5raorGfgX9nHt82efVM/Jr+zXGXmSiOWSxXGRIdGRJCAGIGAAMQwExMYiQiVGnpyjBbZyjFcW7epE9DNylp4vDR/fQl2Rel6ExG50iZ+NuuJW1LYtS4DEhnpMAAAAYAAAAAAAAAIAAAPMzkjfB4pf5eq+6LfoemYmVYaVCvHfRqrvgyLcSmOXFWyqbLL6iuSPMbmPUZnZLfMfVJ+hhVEZeSvdl+f0RPZEcs5CaJIRDpFgNkWAMAYgEO5EdyQxCAINnvZi0tLGwf7OFWf8uj8x4Btvs6pXrV5/DTjH+KV/kO8UbvDjJOqy39EiKJHoMYAAAYAAAAAAAAAIAAAKq8bxkt8Wu9FpXU2AcKhLUuAmwpvUuCFNHlt6qoZOS3qnxXkYlRl+S3rn/p9SeyI5emmArgHQZEbEAMTGKQQiJiYmwlJBciFwJXN79nVO1KvP4qsYfwwT+c0K50nMano4OD+OdSf82j8pdgj7qc0/VssSZCJM2soAAAYAAAAAAAAAIAABMqqMtZRUYHCab1LgiTZC1tW7UJzPMbkahZkz3pcF5lU3cnk589/lfmiTu9YLiuK5CUmRC4gGmJgKzAgyLLOTGo2CVdiUYEhoAUUdLzQf3Ohwn+pI5qdIzQf3Ohwn+pIv8P1T/ijN0tgiWIrgTRsZjABgAAAAAAAAAAIAACMjHqsvmYtZgcRxatUqLdOa7pMxpnp5ZwsqeIrxkrPlZtdcZSbT7mjz5UnvPNn4ltjhjtl2T39pxiyLpdZLBQtUj13/wCLB3euiMmWQgJpEOkUmSUBpjCQooGAmEExMciDCTQCC4QZ0jNB/c6HCf6kjmkpHS80VbCUOuMn3zky/wAP1SpzdLYIFiKoFqNjMaGJAAwAAAAAAAAAQMBMCubMSuZczFrIDS888m6cOXiufSVp/ipf9beDZpMkdYxML36U9q3o5vlzAchVcV7kudTf4d3Zs7jJ4imvtDRht2eTJFdJ2nB/iS73b1MiaMarq17tfcZ1z20xSC4EOggYguA7iuJsTkSg5FbkEpEGA3IVwIokSOpZtxthcMv3NN98U/U5W2dayRDRo0Y7qVNd0UaPD8yoz8Q9WmWopplyNTOYxDAAAAAAAAAAAQmMTAhIx6qMllNSIHnV4mvZxZN5ek0lz4XlTfX0x7fobPWgYFeBExExqUxOp25TJGNWRs2dOTuTqcrFcyo9e6NTp79vea5VR51qzWdS2RPmjb0cPK8IPfGL8CwxcFP7OPVdd0mi5yIdG5EdMi2RuBK42QRIlCFR7BIVUnTpSk1GEXOW6KuwkrhBOTUYpyk9kUm2+xHu4DNuTs60tBfBGzl2vYvE2XJ+TqdJWpwUb7Xtk+L2surgtPPwqtliOGuZMzVq1LOq+Rj8KtKo15L+tR0LDRskuhJJGLRpmdSiaaUivDPa825ZMC1FcCxHbkxiGAAAAAAAAAAACGJgRZCSLGRaAxasTCrQPSnExasAPByngo1YSpy2SW3pi+hnOcZh5QlKElaUW011nV69M1LOzJt1y8VrjaNTrj0S7Nn/AIUZ6bjcdluK2p01PBe61uk/R+pc2UUdTkuu/gWNmNqg5Mr0gky7CYGrWdqcHLfLZBcWTEb4OEEy/DYepUdqcZTfVsXF7EbBk7NqKs60uUfwxuoLt2vwPfoYWMUoxiopbFFJIvpgmeVNs0Rw1vBZtXs60r/gh6y+hsOFwUILRhFQW5Lbx3mbCiXwommtK14UWvNuWPCiZNOkXQpF8KZ05Qp0zKhEIQLIoCUUTQkhgAxDAAAAAAAAAAAAAAERaJABXJFM4GQ0QkgMCrTMHE4dSTTV00009jT6D2JwKJ0gOSZYwDw9acHezSlB74Xdvp2EsDkqvXs4QtH9pLmw7+nsOl4vJlKpKMqlOE5QvoOSva9r6uxEv7OZ/bxv8X+tOmqYDNilCzqXrS3PVTXZ09p7tLDJJJJJLYkrJIz1QLI0S6tYrwpm0zyxIUS+FEyY0i2NI6Qx4Ui6NIuUCxRAqjTLFEmokkgIqJNIYAAAMAAAAAAAAAAAAAAAAAAQAAhMAArkVyAAKpEGAACJxAALIliAAJIkgACSGAAAAADAAAAAAAAAAAAA/9k="/>
          <p:cNvSpPr/>
          <p:nvPr/>
        </p:nvSpPr>
        <p:spPr>
          <a:xfrm>
            <a:off x="307975" y="793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dirty="0">
              <a:solidFill>
                <a:schemeClr val="dk1"/>
              </a:solidFill>
              <a:latin typeface="Calibri"/>
              <a:ea typeface="Calibri"/>
              <a:cs typeface="Calibri"/>
              <a:sym typeface="Calibri"/>
            </a:endParaRPr>
          </a:p>
        </p:txBody>
      </p:sp>
      <p:pic>
        <p:nvPicPr>
          <p:cNvPr id="204" name="Shape 204" descr="http://preview.turbosquid.com/Preview/2014/07/08__00_16_06/thumbnail.pngf4d069f5-712f-4ac3-bed6-45d6e81950f1Original.jpg"/>
          <p:cNvPicPr preferRelativeResize="0"/>
          <p:nvPr/>
        </p:nvPicPr>
        <p:blipFill rotWithShape="1">
          <a:blip r:embed="rId5">
            <a:alphaModFix/>
          </a:blip>
          <a:srcRect/>
          <a:stretch/>
        </p:blipFill>
        <p:spPr>
          <a:xfrm>
            <a:off x="6660232" y="1876996"/>
            <a:ext cx="2289420" cy="228942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Shape 209" descr="http://preview.turbosquid.com/Preview/2014/07/08__00_16_06/thumbnail.pngf4d069f5-712f-4ac3-bed6-45d6e81950f1Original.jpg"/>
          <p:cNvPicPr preferRelativeResize="0"/>
          <p:nvPr/>
        </p:nvPicPr>
        <p:blipFill rotWithShape="1">
          <a:blip r:embed="rId3">
            <a:alphaModFix/>
          </a:blip>
          <a:srcRect/>
          <a:stretch/>
        </p:blipFill>
        <p:spPr>
          <a:xfrm>
            <a:off x="2411759" y="2001416"/>
            <a:ext cx="4449661" cy="4449661"/>
          </a:xfrm>
          <a:prstGeom prst="rect">
            <a:avLst/>
          </a:prstGeom>
          <a:noFill/>
          <a:ln>
            <a:noFill/>
          </a:ln>
        </p:spPr>
      </p:pic>
      <p:sp>
        <p:nvSpPr>
          <p:cNvPr id="210" name="Shape 210"/>
          <p:cNvSpPr txBox="1"/>
          <p:nvPr/>
        </p:nvSpPr>
        <p:spPr>
          <a:xfrm>
            <a:off x="1331640" y="692695"/>
            <a:ext cx="6192687"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ZA" sz="5400" dirty="0">
                <a:solidFill>
                  <a:schemeClr val="dk1"/>
                </a:solidFill>
                <a:latin typeface="Calibri"/>
                <a:ea typeface="Calibri"/>
                <a:cs typeface="Calibri"/>
                <a:sym typeface="Calibri"/>
              </a:rPr>
              <a:t>Bag them one by one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ZA" sz="4400" b="0" i="0" u="none" strike="noStrike" cap="none" dirty="0">
                <a:solidFill>
                  <a:schemeClr val="dk1"/>
                </a:solidFill>
                <a:latin typeface="Calibri"/>
                <a:ea typeface="Calibri"/>
                <a:cs typeface="Calibri"/>
                <a:sym typeface="Calibri"/>
              </a:rPr>
              <a:t>Mark allocations</a:t>
            </a:r>
          </a:p>
        </p:txBody>
      </p:sp>
      <p:sp>
        <p:nvSpPr>
          <p:cNvPr id="216" name="Shape 216"/>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Arial"/>
              <a:buChar char="•"/>
            </a:pPr>
            <a:r>
              <a:rPr lang="en-ZA" sz="3200" b="0" i="0" u="none" strike="noStrike" cap="none" dirty="0">
                <a:solidFill>
                  <a:schemeClr val="dk1"/>
                </a:solidFill>
                <a:latin typeface="Calibri"/>
                <a:ea typeface="Calibri"/>
                <a:cs typeface="Calibri"/>
                <a:sym typeface="Calibri"/>
              </a:rPr>
              <a:t>In Tutorial Letter 101 (Pages 67 &amp; 68) the mark allocation is provided in detail</a:t>
            </a:r>
          </a:p>
          <a:p>
            <a:pPr marL="342900" marR="0" lvl="0" indent="-342900" algn="l" rtl="0">
              <a:spcBef>
                <a:spcPts val="640"/>
              </a:spcBef>
              <a:spcAft>
                <a:spcPts val="0"/>
              </a:spcAft>
              <a:buClr>
                <a:schemeClr val="dk1"/>
              </a:buClr>
              <a:buSzPct val="100000"/>
              <a:buFont typeface="Arial"/>
              <a:buChar char="•"/>
            </a:pPr>
            <a:r>
              <a:rPr lang="en-ZA" sz="3200" b="0" i="0" u="none" strike="noStrike" cap="none" dirty="0">
                <a:solidFill>
                  <a:schemeClr val="dk1"/>
                </a:solidFill>
                <a:latin typeface="Calibri"/>
                <a:ea typeface="Calibri"/>
                <a:cs typeface="Calibri"/>
                <a:sym typeface="Calibri"/>
              </a:rPr>
              <a:t>For each activity instructions are provided – on how to answer the question – and what we expect (linked to the mark allocation)</a:t>
            </a:r>
          </a:p>
          <a:p>
            <a:pPr marL="342900" marR="0" lvl="0" indent="-342900" algn="l" rtl="0">
              <a:spcBef>
                <a:spcPts val="640"/>
              </a:spcBef>
              <a:buClr>
                <a:schemeClr val="dk1"/>
              </a:buClr>
              <a:buSzPct val="100000"/>
              <a:buFont typeface="Arial"/>
              <a:buChar char="•"/>
            </a:pPr>
            <a:r>
              <a:rPr lang="en-ZA" sz="3200" b="0" i="0" u="sng" strike="noStrike" cap="none" dirty="0">
                <a:solidFill>
                  <a:schemeClr val="dk1"/>
                </a:solidFill>
                <a:latin typeface="Calibri"/>
                <a:ea typeface="Calibri"/>
                <a:cs typeface="Calibri"/>
                <a:sym typeface="Calibri"/>
              </a:rPr>
              <a:t>The secret</a:t>
            </a:r>
            <a:r>
              <a:rPr lang="en-ZA" sz="3200" b="0" i="0" u="none" strike="noStrike" cap="none" dirty="0">
                <a:solidFill>
                  <a:schemeClr val="dk1"/>
                </a:solidFill>
                <a:latin typeface="Calibri"/>
                <a:ea typeface="Calibri"/>
                <a:cs typeface="Calibri"/>
                <a:sym typeface="Calibri"/>
              </a:rPr>
              <a:t>: Take each aspect and in a systematically and calculated manner “bag” the marks.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467543" y="116631"/>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ZA" sz="3959" b="0" i="0" u="none" strike="noStrike" cap="none" dirty="0">
                <a:solidFill>
                  <a:schemeClr val="dk1"/>
                </a:solidFill>
                <a:latin typeface="Calibri"/>
                <a:ea typeface="Calibri"/>
                <a:cs typeface="Calibri"/>
                <a:sym typeface="Calibri"/>
              </a:rPr>
              <a:t>Sale time: we are giving marks away for free!!</a:t>
            </a:r>
          </a:p>
        </p:txBody>
      </p:sp>
      <p:graphicFrame>
        <p:nvGraphicFramePr>
          <p:cNvPr id="222" name="Shape 222"/>
          <p:cNvGraphicFramePr/>
          <p:nvPr>
            <p:extLst>
              <p:ext uri="{D42A27DB-BD31-4B8C-83A1-F6EECF244321}">
                <p14:modId xmlns:p14="http://schemas.microsoft.com/office/powerpoint/2010/main" val="1192977488"/>
              </p:ext>
            </p:extLst>
          </p:nvPr>
        </p:nvGraphicFramePr>
        <p:xfrm>
          <a:off x="611560" y="1268759"/>
          <a:ext cx="8136900" cy="5633582"/>
        </p:xfrm>
        <a:graphic>
          <a:graphicData uri="http://schemas.openxmlformats.org/drawingml/2006/table">
            <a:tbl>
              <a:tblPr firstRow="1" firstCol="1" lastRow="1" lastCol="1" bandRow="1" bandCol="1">
                <a:noFill/>
                <a:tableStyleId>{6895F8C0-F20A-49ED-8788-9BB8B0246939}</a:tableStyleId>
              </a:tblPr>
              <a:tblGrid>
                <a:gridCol w="7031475"/>
                <a:gridCol w="1105425"/>
              </a:tblGrid>
              <a:tr h="469000">
                <a:tc>
                  <a:txBody>
                    <a:bodyPr/>
                    <a:lstStyle/>
                    <a:p>
                      <a:pPr marL="64770" marR="0" lvl="0" indent="-1269" algn="l" rtl="0">
                        <a:lnSpc>
                          <a:spcPct val="84375"/>
                        </a:lnSpc>
                        <a:spcBef>
                          <a:spcPts val="0"/>
                        </a:spcBef>
                        <a:spcAft>
                          <a:spcPts val="0"/>
                        </a:spcAft>
                        <a:buSzPct val="25000"/>
                        <a:buNone/>
                      </a:pPr>
                      <a:endParaRPr sz="1600" u="none" strike="noStrike" cap="none" dirty="0"/>
                    </a:p>
                    <a:p>
                      <a:pPr marL="64770" marR="0" lvl="0" indent="-1269" algn="l" rtl="0">
                        <a:lnSpc>
                          <a:spcPct val="84375"/>
                        </a:lnSpc>
                        <a:spcBef>
                          <a:spcPts val="0"/>
                        </a:spcBef>
                        <a:spcAft>
                          <a:spcPts val="0"/>
                        </a:spcAft>
                        <a:buSzPct val="25000"/>
                        <a:buNone/>
                      </a:pPr>
                      <a:r>
                        <a:rPr lang="en-ZA" sz="1600" u="none" strike="noStrike" cap="none" dirty="0"/>
                        <a:t>Minimum criteria for technical and academic presentation of your work</a:t>
                      </a:r>
                    </a:p>
                  </a:txBody>
                  <a:tcPr marL="0" marR="0" marT="0" marB="0">
                    <a:solidFill>
                      <a:schemeClr val="dk1"/>
                    </a:solidFill>
                  </a:tcPr>
                </a:tc>
                <a:tc>
                  <a:txBody>
                    <a:bodyPr/>
                    <a:lstStyle/>
                    <a:p>
                      <a:pPr marL="63500" marR="0" lvl="0" indent="0" algn="l" rtl="0">
                        <a:lnSpc>
                          <a:spcPct val="84375"/>
                        </a:lnSpc>
                        <a:spcBef>
                          <a:spcPts val="0"/>
                        </a:spcBef>
                        <a:spcAft>
                          <a:spcPts val="0"/>
                        </a:spcAft>
                        <a:buSzPct val="25000"/>
                        <a:buNone/>
                      </a:pPr>
                      <a:endParaRPr sz="1600" u="none" strike="noStrike" cap="none" dirty="0"/>
                    </a:p>
                    <a:p>
                      <a:pPr marL="63500" marR="0" lvl="0" indent="0" algn="l" rtl="0">
                        <a:lnSpc>
                          <a:spcPct val="84375"/>
                        </a:lnSpc>
                        <a:spcBef>
                          <a:spcPts val="0"/>
                        </a:spcBef>
                        <a:spcAft>
                          <a:spcPts val="0"/>
                        </a:spcAft>
                        <a:buSzPct val="25000"/>
                        <a:buNone/>
                      </a:pPr>
                      <a:r>
                        <a:rPr lang="en-ZA" sz="1600" u="none" strike="noStrike" cap="none" dirty="0"/>
                        <a:t>Evaluation</a:t>
                      </a:r>
                    </a:p>
                  </a:txBody>
                  <a:tcPr marL="0" marR="0" marT="0" marB="0">
                    <a:solidFill>
                      <a:schemeClr val="dk1"/>
                    </a:solidFill>
                  </a:tcPr>
                </a:tc>
              </a:tr>
              <a:tr h="4571550">
                <a:tc>
                  <a:txBody>
                    <a:bodyPr/>
                    <a:lstStyle/>
                    <a:p>
                      <a:pPr marL="64770" marR="0" lvl="0" indent="-1269" algn="l" rtl="0">
                        <a:lnSpc>
                          <a:spcPct val="84687"/>
                        </a:lnSpc>
                        <a:spcBef>
                          <a:spcPts val="0"/>
                        </a:spcBef>
                        <a:spcAft>
                          <a:spcPts val="0"/>
                        </a:spcAft>
                        <a:buSzPct val="25000"/>
                        <a:buNone/>
                      </a:pPr>
                      <a:endParaRPr sz="1600" u="none" strike="noStrike" cap="none" dirty="0"/>
                    </a:p>
                    <a:p>
                      <a:pPr marL="64770" marR="0" lvl="0" indent="-1269" algn="l" rtl="0">
                        <a:lnSpc>
                          <a:spcPct val="84687"/>
                        </a:lnSpc>
                        <a:spcBef>
                          <a:spcPts val="0"/>
                        </a:spcBef>
                        <a:spcAft>
                          <a:spcPts val="0"/>
                        </a:spcAft>
                        <a:buSzPct val="25000"/>
                        <a:buNone/>
                      </a:pPr>
                      <a:r>
                        <a:rPr lang="en-ZA" sz="1600" u="none" strike="noStrike" cap="none" dirty="0"/>
                        <a:t>1.  The portfolio contains a personal declaration that it is your own work (see</a:t>
                      </a:r>
                    </a:p>
                    <a:p>
                      <a:pPr marL="293370" marR="0" lvl="0" indent="-1270" algn="l" rtl="0">
                        <a:lnSpc>
                          <a:spcPct val="85625"/>
                        </a:lnSpc>
                        <a:spcBef>
                          <a:spcPts val="0"/>
                        </a:spcBef>
                        <a:spcAft>
                          <a:spcPts val="0"/>
                        </a:spcAft>
                        <a:buSzPct val="25000"/>
                        <a:buNone/>
                      </a:pPr>
                      <a:r>
                        <a:rPr lang="en-ZA" sz="1600" u="none" strike="noStrike" cap="none" dirty="0"/>
                        <a:t>Tutorial Letter CMNALLE/301).</a:t>
                      </a:r>
                    </a:p>
                    <a:p>
                      <a:pPr marL="293370" marR="0" lvl="0" indent="-1270" algn="l" rtl="0">
                        <a:lnSpc>
                          <a:spcPct val="85625"/>
                        </a:lnSpc>
                        <a:spcBef>
                          <a:spcPts val="0"/>
                        </a:spcBef>
                        <a:spcAft>
                          <a:spcPts val="0"/>
                        </a:spcAft>
                        <a:buSzPct val="25000"/>
                        <a:buNone/>
                      </a:pPr>
                      <a:endParaRPr sz="1600" u="none" strike="noStrike" cap="none" dirty="0"/>
                    </a:p>
                    <a:p>
                      <a:pPr marL="293370" marR="25400" lvl="0" indent="-229870" algn="just" rtl="0">
                        <a:lnSpc>
                          <a:spcPct val="115000"/>
                        </a:lnSpc>
                        <a:spcBef>
                          <a:spcPts val="10"/>
                        </a:spcBef>
                        <a:spcAft>
                          <a:spcPts val="0"/>
                        </a:spcAft>
                        <a:buSzPct val="25000"/>
                        <a:buNone/>
                      </a:pPr>
                      <a:r>
                        <a:rPr lang="en-ZA" sz="1600" u="none" strike="noStrike" cap="none" dirty="0"/>
                        <a:t>2. The Table of Contents corresponds with the numbering, headings and subheadings in the portfolio. The correct numbering system is used, not the alphabet, nor I, II, III, IV, nor (i), (ii), (iii).</a:t>
                      </a:r>
                    </a:p>
                    <a:p>
                      <a:pPr marL="293370" marR="25400" lvl="0" indent="-229870" algn="just" rtl="0">
                        <a:lnSpc>
                          <a:spcPct val="115000"/>
                        </a:lnSpc>
                        <a:spcBef>
                          <a:spcPts val="10"/>
                        </a:spcBef>
                        <a:spcAft>
                          <a:spcPts val="0"/>
                        </a:spcAft>
                        <a:buSzPct val="25000"/>
                        <a:buNone/>
                      </a:pPr>
                      <a:endParaRPr sz="1600" u="none" strike="noStrike" cap="none" dirty="0"/>
                    </a:p>
                    <a:p>
                      <a:pPr marL="293370" marR="26035" lvl="0" indent="-229870" algn="just" rtl="0">
                        <a:lnSpc>
                          <a:spcPct val="115000"/>
                        </a:lnSpc>
                        <a:spcBef>
                          <a:spcPts val="0"/>
                        </a:spcBef>
                        <a:spcAft>
                          <a:spcPts val="0"/>
                        </a:spcAft>
                        <a:buSzPct val="25000"/>
                        <a:buNone/>
                      </a:pPr>
                      <a:r>
                        <a:rPr lang="en-ZA" sz="1600" u="none" strike="noStrike" cap="none" dirty="0"/>
                        <a:t>3. All sources consulted are cited in the list of sources consulted, including newspapers, magazines, policy documents, tutorial letters, study guides, prescribed books, other study material and people you consulted.</a:t>
                      </a:r>
                    </a:p>
                    <a:p>
                      <a:pPr marL="293370" marR="26035" lvl="0" indent="-229870" algn="just" rtl="0">
                        <a:lnSpc>
                          <a:spcPct val="115000"/>
                        </a:lnSpc>
                        <a:spcBef>
                          <a:spcPts val="0"/>
                        </a:spcBef>
                        <a:spcAft>
                          <a:spcPts val="0"/>
                        </a:spcAft>
                        <a:buSzPct val="25000"/>
                        <a:buNone/>
                      </a:pPr>
                      <a:endParaRPr sz="1600" u="none" strike="noStrike" cap="none" dirty="0"/>
                    </a:p>
                    <a:p>
                      <a:pPr marL="293370" marR="25400" lvl="0" indent="-229870" algn="just" rtl="0">
                        <a:lnSpc>
                          <a:spcPct val="99000"/>
                        </a:lnSpc>
                        <a:spcBef>
                          <a:spcPts val="0"/>
                        </a:spcBef>
                        <a:spcAft>
                          <a:spcPts val="0"/>
                        </a:spcAft>
                        <a:buSzPct val="25000"/>
                        <a:buNone/>
                      </a:pPr>
                      <a:r>
                        <a:rPr lang="en-ZA" sz="1600" u="none" strike="noStrike" cap="none" dirty="0"/>
                        <a:t>4. The correct reference techniques are used in the portfolio and in the list of sources consulted and they are not numbered, (Consult Tutorial Letter CMNALLE/301 for the correct reference techniques.)</a:t>
                      </a:r>
                    </a:p>
                    <a:p>
                      <a:pPr marL="293370" marR="25400" lvl="0" indent="-229870" algn="just" rtl="0">
                        <a:lnSpc>
                          <a:spcPct val="99000"/>
                        </a:lnSpc>
                        <a:spcBef>
                          <a:spcPts val="0"/>
                        </a:spcBef>
                        <a:spcAft>
                          <a:spcPts val="0"/>
                        </a:spcAft>
                        <a:buSzPct val="25000"/>
                        <a:buNone/>
                      </a:pPr>
                      <a:endParaRPr sz="1600" u="none" strike="noStrike" cap="none" dirty="0"/>
                    </a:p>
                    <a:p>
                      <a:pPr marL="293370" marR="26035" lvl="0" indent="-229870" algn="just" rtl="0">
                        <a:lnSpc>
                          <a:spcPct val="115000"/>
                        </a:lnSpc>
                        <a:spcBef>
                          <a:spcPts val="10"/>
                        </a:spcBef>
                        <a:spcAft>
                          <a:spcPts val="0"/>
                        </a:spcAft>
                        <a:buSzPct val="25000"/>
                        <a:buNone/>
                      </a:pPr>
                      <a:r>
                        <a:rPr lang="en-ZA" sz="1600" u="none" strike="noStrike" cap="none" dirty="0"/>
                        <a:t>5.  Any other aspects related to the technical and academic presentation of your assignment or portfolio, such as appropriate subject terminology, are used and your presentation does not contain language, spelling or typing errors; nor does your presentation contain personal types of address).</a:t>
                      </a:r>
                    </a:p>
                  </a:txBody>
                  <a:tcPr marL="0" marR="0" marT="0" marB="0">
                    <a:solidFill>
                      <a:schemeClr val="dk1"/>
                    </a:solidFill>
                  </a:tcPr>
                </a:tc>
                <a:tc>
                  <a:txBody>
                    <a:bodyPr/>
                    <a:lstStyle/>
                    <a:p>
                      <a:pPr marL="63500" marR="0" lvl="0" indent="0" algn="l" rtl="0">
                        <a:lnSpc>
                          <a:spcPct val="84687"/>
                        </a:lnSpc>
                        <a:spcBef>
                          <a:spcPts val="0"/>
                        </a:spcBef>
                        <a:spcAft>
                          <a:spcPts val="0"/>
                        </a:spcAft>
                        <a:buSzPct val="25000"/>
                        <a:buNone/>
                      </a:pPr>
                      <a:endParaRPr sz="1600" u="none" strike="noStrike" cap="none" dirty="0"/>
                    </a:p>
                    <a:p>
                      <a:pPr marL="63500" marR="0" lvl="0" indent="0" algn="l" rtl="0">
                        <a:lnSpc>
                          <a:spcPct val="56458"/>
                        </a:lnSpc>
                        <a:spcBef>
                          <a:spcPts val="0"/>
                        </a:spcBef>
                        <a:spcAft>
                          <a:spcPts val="0"/>
                        </a:spcAft>
                        <a:buSzPct val="25000"/>
                        <a:buNone/>
                      </a:pPr>
                      <a:endParaRPr sz="2400" u="none" strike="noStrike" cap="none" dirty="0"/>
                    </a:p>
                    <a:p>
                      <a:pPr marL="63500" marR="0" lvl="0" indent="0" algn="l" rtl="0">
                        <a:lnSpc>
                          <a:spcPct val="56458"/>
                        </a:lnSpc>
                        <a:spcBef>
                          <a:spcPts val="0"/>
                        </a:spcBef>
                        <a:spcAft>
                          <a:spcPts val="0"/>
                        </a:spcAft>
                        <a:buSzPct val="25000"/>
                        <a:buNone/>
                      </a:pPr>
                      <a:r>
                        <a:rPr lang="en-ZA" sz="2400" u="none" strike="noStrike" cap="none" dirty="0"/>
                        <a:t>   2</a:t>
                      </a:r>
                    </a:p>
                    <a:p>
                      <a:pPr marL="0" marR="0" lvl="0" indent="0" algn="l" rtl="0">
                        <a:lnSpc>
                          <a:spcPct val="54166"/>
                        </a:lnSpc>
                        <a:spcBef>
                          <a:spcPts val="8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2</a:t>
                      </a:r>
                    </a:p>
                    <a:p>
                      <a:pPr marL="0" marR="0" lvl="0" indent="0" algn="l" rtl="0">
                        <a:lnSpc>
                          <a:spcPct val="31250"/>
                        </a:lnSpc>
                        <a:spcBef>
                          <a:spcPts val="10"/>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2</a:t>
                      </a:r>
                    </a:p>
                    <a:p>
                      <a:pPr marL="0" marR="0" lvl="0" indent="0" algn="l" rtl="0">
                        <a:lnSpc>
                          <a:spcPct val="31250"/>
                        </a:lnSpc>
                        <a:spcBef>
                          <a:spcPts val="10"/>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2</a:t>
                      </a:r>
                    </a:p>
                    <a:p>
                      <a:pPr marL="0" marR="0" lvl="0" indent="0" algn="l" rtl="0">
                        <a:lnSpc>
                          <a:spcPct val="31250"/>
                        </a:lnSpc>
                        <a:spcBef>
                          <a:spcPts val="15"/>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0" marR="0" lvl="0" indent="0" algn="l" rtl="0">
                        <a:lnSpc>
                          <a:spcPct val="41666"/>
                        </a:lnSpc>
                        <a:spcBef>
                          <a:spcPts val="0"/>
                        </a:spcBef>
                        <a:spcAft>
                          <a:spcPts val="0"/>
                        </a:spcAft>
                        <a:buSzPct val="25000"/>
                        <a:buNone/>
                      </a:pPr>
                      <a:r>
                        <a:rPr lang="en-ZA" sz="2400" u="none" strike="noStrike" cap="none" dirty="0"/>
                        <a:t> </a:t>
                      </a:r>
                    </a:p>
                    <a:p>
                      <a:pPr marL="63500" marR="0" lvl="0" indent="0" algn="l" rtl="0">
                        <a:lnSpc>
                          <a:spcPct val="115000"/>
                        </a:lnSpc>
                        <a:spcBef>
                          <a:spcPts val="0"/>
                        </a:spcBef>
                        <a:spcAft>
                          <a:spcPts val="0"/>
                        </a:spcAft>
                        <a:buSzPct val="25000"/>
                        <a:buNone/>
                      </a:pPr>
                      <a:r>
                        <a:rPr lang="en-ZA" sz="2400" u="none" strike="noStrike" cap="none" dirty="0"/>
                        <a:t>    2</a:t>
                      </a:r>
                    </a:p>
                  </a:txBody>
                  <a:tcPr marL="0" marR="0" marT="0" marB="0">
                    <a:solidFill>
                      <a:schemeClr val="dk1"/>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2- CREATE </a:t>
            </a:r>
            <a:endParaRPr lang="en-US" dirty="0"/>
          </a:p>
        </p:txBody>
      </p:sp>
      <p:sp>
        <p:nvSpPr>
          <p:cNvPr id="3" name="Content Placeholder 2"/>
          <p:cNvSpPr>
            <a:spLocks noGrp="1"/>
          </p:cNvSpPr>
          <p:nvPr>
            <p:ph idx="1"/>
          </p:nvPr>
        </p:nvSpPr>
        <p:spPr/>
        <p:txBody>
          <a:bodyPr/>
          <a:lstStyle/>
          <a:p>
            <a:r>
              <a:rPr lang="en-GB" dirty="0" smtClean="0">
                <a:effectLst/>
                <a:latin typeface="Arial"/>
                <a:ea typeface="Calibri"/>
                <a:cs typeface="Arial"/>
              </a:rPr>
              <a:t>In the second phase </a:t>
            </a:r>
          </a:p>
          <a:p>
            <a:pPr marL="0" indent="0">
              <a:buNone/>
            </a:pPr>
            <a:endParaRPr lang="en-GB" dirty="0">
              <a:latin typeface="Arial"/>
              <a:ea typeface="Calibri"/>
              <a:cs typeface="Arial"/>
            </a:endParaRPr>
          </a:p>
          <a:p>
            <a:r>
              <a:rPr lang="en-GB" dirty="0" smtClean="0">
                <a:effectLst/>
                <a:latin typeface="Arial"/>
                <a:ea typeface="Calibri"/>
                <a:cs typeface="Arial"/>
              </a:rPr>
              <a:t>the campaign should be planned – based on the work that was done in the first phase.</a:t>
            </a:r>
            <a:endParaRPr lang="en-ZA" dirty="0" smtClean="0">
              <a:effectLst/>
              <a:latin typeface="Arial"/>
              <a:ea typeface="Calibri"/>
              <a:cs typeface="Times New Roman"/>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8272" y="4147651"/>
            <a:ext cx="3264348" cy="1767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50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smtClean="0">
                <a:effectLst/>
                <a:latin typeface="Arial"/>
                <a:ea typeface="Calibri"/>
                <a:cs typeface="Arial"/>
              </a:rPr>
              <a:t/>
            </a:r>
            <a:br>
              <a:rPr lang="en-GB" sz="3200" b="1" dirty="0" smtClean="0">
                <a:effectLst/>
                <a:latin typeface="Arial"/>
                <a:ea typeface="Calibri"/>
                <a:cs typeface="Arial"/>
              </a:rPr>
            </a:br>
            <a:r>
              <a:rPr lang="en-GB" sz="3200" b="1" dirty="0" smtClean="0">
                <a:effectLst/>
                <a:latin typeface="Arial"/>
                <a:ea typeface="Calibri"/>
                <a:cs typeface="Arial"/>
              </a:rPr>
              <a:t>2.1Stipulate the communication problem or opportunity</a:t>
            </a:r>
            <a:r>
              <a:rPr lang="en-ZA" sz="3200" dirty="0" smtClean="0">
                <a:effectLst/>
                <a:latin typeface="Arial"/>
                <a:ea typeface="Calibri"/>
                <a:cs typeface="Times New Roman"/>
              </a:rPr>
              <a:t/>
            </a:r>
            <a:br>
              <a:rPr lang="en-ZA" sz="3200" dirty="0" smtClean="0">
                <a:effectLst/>
                <a:latin typeface="Arial"/>
                <a:ea typeface="Calibri"/>
                <a:cs typeface="Times New Roman"/>
              </a:rPr>
            </a:br>
            <a:endParaRPr lang="en-US" sz="3200" dirty="0"/>
          </a:p>
        </p:txBody>
      </p:sp>
      <p:sp>
        <p:nvSpPr>
          <p:cNvPr id="3" name="Content Placeholder 2"/>
          <p:cNvSpPr>
            <a:spLocks noGrp="1"/>
          </p:cNvSpPr>
          <p:nvPr>
            <p:ph idx="1"/>
          </p:nvPr>
        </p:nvSpPr>
        <p:spPr/>
        <p:txBody>
          <a:bodyPr/>
          <a:lstStyle/>
          <a:p>
            <a:pPr algn="just"/>
            <a:r>
              <a:rPr lang="en-GB" dirty="0" smtClean="0">
                <a:effectLst/>
                <a:latin typeface="Arial"/>
                <a:ea typeface="Calibri"/>
                <a:cs typeface="Arial"/>
              </a:rPr>
              <a:t>From the assessment document, the main communication problem or opportunity needs to be stated – as a communication objective. </a:t>
            </a:r>
          </a:p>
          <a:p>
            <a:pPr marL="0" indent="0" algn="just">
              <a:buNone/>
            </a:pPr>
            <a:endParaRPr lang="en-GB" dirty="0">
              <a:latin typeface="Arial"/>
              <a:ea typeface="Calibri"/>
              <a:cs typeface="Arial"/>
            </a:endParaRPr>
          </a:p>
          <a:p>
            <a:pPr algn="just"/>
            <a:r>
              <a:rPr lang="en-GB" dirty="0" smtClean="0">
                <a:effectLst/>
                <a:latin typeface="Arial"/>
                <a:ea typeface="Calibri"/>
                <a:cs typeface="Arial"/>
              </a:rPr>
              <a:t>This statement should satisfy the question on why the campaign is necessary and what it would achieve.</a:t>
            </a:r>
            <a:endParaRPr lang="en-ZA" dirty="0" smtClean="0">
              <a:effectLst/>
              <a:latin typeface="Arial"/>
              <a:ea typeface="Calibri"/>
              <a:cs typeface="Times New Roman"/>
            </a:endParaRPr>
          </a:p>
        </p:txBody>
      </p:sp>
    </p:spTree>
    <p:extLst>
      <p:ext uri="{BB962C8B-B14F-4D97-AF65-F5344CB8AC3E}">
        <p14:creationId xmlns:p14="http://schemas.microsoft.com/office/powerpoint/2010/main" val="748524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the following questions:</a:t>
            </a:r>
            <a:endParaRPr lang="en-US" dirty="0"/>
          </a:p>
        </p:txBody>
      </p:sp>
      <p:sp>
        <p:nvSpPr>
          <p:cNvPr id="3" name="Content Placeholder 2"/>
          <p:cNvSpPr>
            <a:spLocks noGrp="1"/>
          </p:cNvSpPr>
          <p:nvPr>
            <p:ph idx="1"/>
          </p:nvPr>
        </p:nvSpPr>
        <p:spPr/>
        <p:txBody>
          <a:bodyPr/>
          <a:lstStyle/>
          <a:p>
            <a:pPr marL="342900" lvl="2" indent="-342900" algn="just"/>
            <a:r>
              <a:rPr lang="en-GB" sz="3200" dirty="0" smtClean="0">
                <a:effectLst/>
                <a:latin typeface="Arial"/>
                <a:ea typeface="Calibri"/>
                <a:cs typeface="Arial"/>
              </a:rPr>
              <a:t>Formulate the main communication problem or opportunity for the organisation that you selected as the object for your campaign.</a:t>
            </a:r>
          </a:p>
          <a:p>
            <a:pPr marL="0" lvl="2" indent="0" algn="just">
              <a:buNone/>
            </a:pPr>
            <a:endParaRPr lang="en-ZA" dirty="0" smtClean="0">
              <a:effectLst/>
              <a:latin typeface="Arial"/>
              <a:ea typeface="Calibri"/>
              <a:cs typeface="Times New Roman"/>
            </a:endParaRPr>
          </a:p>
          <a:p>
            <a:pPr marL="342900" lvl="2" indent="-342900" algn="just"/>
            <a:r>
              <a:rPr lang="en-GB" sz="3200" dirty="0" smtClean="0">
                <a:effectLst/>
                <a:latin typeface="Arial"/>
                <a:ea typeface="Calibri"/>
                <a:cs typeface="Arial"/>
              </a:rPr>
              <a:t>Why do you need to do this campaign?</a:t>
            </a:r>
          </a:p>
          <a:p>
            <a:pPr marL="0" lvl="2" indent="0" algn="just">
              <a:buNone/>
            </a:pPr>
            <a:endParaRPr lang="en-ZA" dirty="0" smtClean="0">
              <a:effectLst/>
              <a:latin typeface="Arial"/>
              <a:ea typeface="Calibri"/>
              <a:cs typeface="Times New Roman"/>
            </a:endParaRPr>
          </a:p>
          <a:p>
            <a:pPr algn="just"/>
            <a:r>
              <a:rPr lang="en-GB" dirty="0" smtClean="0">
                <a:effectLst/>
                <a:latin typeface="Arial"/>
                <a:ea typeface="Calibri"/>
                <a:cs typeface="Arial"/>
              </a:rPr>
              <a:t>What does the campaign aim to achieve?</a:t>
            </a:r>
            <a:r>
              <a:rPr lang="en-ZA" dirty="0" smtClean="0">
                <a:effectLst/>
              </a:rPr>
              <a:t> </a:t>
            </a:r>
            <a:endParaRPr lang="en-US" dirty="0"/>
          </a:p>
        </p:txBody>
      </p:sp>
    </p:spTree>
    <p:extLst>
      <p:ext uri="{BB962C8B-B14F-4D97-AF65-F5344CB8AC3E}">
        <p14:creationId xmlns:p14="http://schemas.microsoft.com/office/powerpoint/2010/main" val="1843076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defTabSz="457200" rtl="0">
              <a:spcBef>
                <a:spcPct val="0"/>
              </a:spcBef>
            </a:pPr>
            <a:r>
              <a:rPr lang="en-GB" sz="3200" b="1" dirty="0" smtClean="0">
                <a:effectLst/>
                <a:latin typeface="Arial"/>
                <a:ea typeface="Calibri"/>
                <a:cs typeface="Arial"/>
              </a:rPr>
              <a:t>2.2 Define strengths, weaknesses,  opportunities and threats (SWOT analysis)</a:t>
            </a:r>
            <a:r>
              <a:rPr lang="en-ZA" dirty="0" smtClean="0">
                <a:effectLst/>
                <a:latin typeface="Arial"/>
                <a:ea typeface="Calibri"/>
                <a:cs typeface="Times New Roman"/>
              </a:rPr>
              <a:t/>
            </a:r>
            <a:br>
              <a:rPr lang="en-ZA" dirty="0" smtClean="0">
                <a:effectLst/>
                <a:latin typeface="Arial"/>
                <a:ea typeface="Calibri"/>
                <a:cs typeface="Times New Roman"/>
              </a:rPr>
            </a:br>
            <a:endParaRPr lang="en-US" dirty="0"/>
          </a:p>
        </p:txBody>
      </p:sp>
      <p:sp>
        <p:nvSpPr>
          <p:cNvPr id="3" name="Content Placeholder 2"/>
          <p:cNvSpPr>
            <a:spLocks noGrp="1"/>
          </p:cNvSpPr>
          <p:nvPr>
            <p:ph idx="1"/>
          </p:nvPr>
        </p:nvSpPr>
        <p:spPr/>
        <p:txBody>
          <a:bodyPr/>
          <a:lstStyle/>
          <a:p>
            <a:pPr algn="just"/>
            <a:endParaRPr lang="en-US" dirty="0" smtClean="0"/>
          </a:p>
          <a:p>
            <a:pPr algn="just"/>
            <a:endParaRPr lang="en-US" dirty="0"/>
          </a:p>
          <a:p>
            <a:pPr algn="just"/>
            <a:r>
              <a:rPr lang="en-US" dirty="0" smtClean="0"/>
              <a:t>Before you can proceed with your SWOT analysis, you need to extract the following information form your research document: </a:t>
            </a:r>
          </a:p>
          <a:p>
            <a:pPr algn="just"/>
            <a:endParaRPr lang="en-US" dirty="0" smtClean="0"/>
          </a:p>
          <a:p>
            <a:pPr marL="0" indent="0" algn="just">
              <a:buNone/>
            </a:pPr>
            <a:endParaRPr lang="en-US" dirty="0"/>
          </a:p>
        </p:txBody>
      </p:sp>
    </p:spTree>
    <p:extLst>
      <p:ext uri="{BB962C8B-B14F-4D97-AF65-F5344CB8AC3E}">
        <p14:creationId xmlns:p14="http://schemas.microsoft.com/office/powerpoint/2010/main" val="4062566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(SWOT ANALYSIS)</a:t>
            </a:r>
            <a:endParaRPr lang="en-US" dirty="0"/>
          </a:p>
        </p:txBody>
      </p:sp>
      <p:sp>
        <p:nvSpPr>
          <p:cNvPr id="3" name="Content Placeholder 2"/>
          <p:cNvSpPr>
            <a:spLocks noGrp="1"/>
          </p:cNvSpPr>
          <p:nvPr>
            <p:ph idx="1"/>
          </p:nvPr>
        </p:nvSpPr>
        <p:spPr/>
        <p:txBody>
          <a:bodyPr/>
          <a:lstStyle/>
          <a:p>
            <a:pPr marL="342900" lvl="2" indent="-342900" algn="just">
              <a:buFont typeface="Wingdings" charset="2"/>
              <a:buChar char="ü"/>
            </a:pPr>
            <a:r>
              <a:rPr lang="en-GB" dirty="0" smtClean="0">
                <a:effectLst/>
                <a:latin typeface="Arial"/>
                <a:ea typeface="Calibri"/>
                <a:cs typeface="Arial"/>
              </a:rPr>
              <a:t>What information is obtained about the audience? Describe at least three audience characteristics that are relevant for the campaign –</a:t>
            </a:r>
          </a:p>
          <a:p>
            <a:pPr marL="0" lvl="2" indent="0" algn="just">
              <a:buNone/>
            </a:pPr>
            <a:endParaRPr lang="en-GB" dirty="0" smtClean="0">
              <a:latin typeface="Arial"/>
              <a:ea typeface="Calibri"/>
              <a:cs typeface="Arial"/>
            </a:endParaRPr>
          </a:p>
          <a:p>
            <a:pPr marL="342900" lvl="2" indent="-342900" algn="just">
              <a:buFont typeface="Wingdings" charset="2"/>
              <a:buChar char="Ø"/>
            </a:pPr>
            <a:r>
              <a:rPr lang="en-GB" dirty="0" smtClean="0">
                <a:effectLst/>
                <a:latin typeface="Arial"/>
                <a:ea typeface="Calibri"/>
                <a:cs typeface="Arial"/>
              </a:rPr>
              <a:t> as discussed in activity 10.7 of the study guide.</a:t>
            </a:r>
          </a:p>
          <a:p>
            <a:pPr marL="0" lvl="2" indent="0" algn="just">
              <a:buNone/>
            </a:pPr>
            <a:endParaRPr lang="en-ZA" dirty="0" smtClean="0">
              <a:effectLst/>
              <a:latin typeface="Arial"/>
              <a:ea typeface="Calibri"/>
              <a:cs typeface="Times New Roman"/>
            </a:endParaRPr>
          </a:p>
          <a:p>
            <a:pPr marL="342900" lvl="2" indent="-342900" algn="just">
              <a:buFont typeface="Wingdings" charset="2"/>
              <a:buChar char="ü"/>
            </a:pPr>
            <a:r>
              <a:rPr lang="en-GB" dirty="0" smtClean="0">
                <a:effectLst/>
                <a:latin typeface="Arial"/>
                <a:ea typeface="Calibri"/>
                <a:cs typeface="Arial"/>
              </a:rPr>
              <a:t>Define the needs of the audience.</a:t>
            </a:r>
          </a:p>
          <a:p>
            <a:pPr marL="0" lvl="2" indent="0" algn="just">
              <a:buNone/>
            </a:pPr>
            <a:endParaRPr lang="en-GB" dirty="0" smtClean="0">
              <a:latin typeface="Arial"/>
              <a:ea typeface="Calibri"/>
              <a:cs typeface="Arial"/>
            </a:endParaRPr>
          </a:p>
          <a:p>
            <a:pPr marL="0" lvl="2" indent="0" algn="just">
              <a:buNone/>
            </a:pPr>
            <a:endParaRPr lang="en-GB" dirty="0">
              <a:latin typeface="Arial"/>
              <a:ea typeface="Calibri"/>
              <a:cs typeface="Arial"/>
            </a:endParaRPr>
          </a:p>
          <a:p>
            <a:pPr marL="0" indent="0" algn="just">
              <a:buNone/>
            </a:pPr>
            <a:endParaRPr lang="en-US" dirty="0"/>
          </a:p>
        </p:txBody>
      </p:sp>
    </p:spTree>
    <p:extLst>
      <p:ext uri="{BB962C8B-B14F-4D97-AF65-F5344CB8AC3E}">
        <p14:creationId xmlns:p14="http://schemas.microsoft.com/office/powerpoint/2010/main" val="532704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BASED ON THE ABOVE, PROVIDE A SUMMARY OF THE FOLLOWING: </a:t>
            </a:r>
            <a:endParaRPr lang="en-US" dirty="0"/>
          </a:p>
        </p:txBody>
      </p:sp>
      <p:sp>
        <p:nvSpPr>
          <p:cNvPr id="3" name="Content Placeholder 2"/>
          <p:cNvSpPr>
            <a:spLocks noGrp="1"/>
          </p:cNvSpPr>
          <p:nvPr>
            <p:ph idx="1"/>
          </p:nvPr>
        </p:nvSpPr>
        <p:spPr/>
        <p:txBody>
          <a:bodyPr/>
          <a:lstStyle/>
          <a:p>
            <a:pPr marL="0" indent="0" algn="just">
              <a:spcAft>
                <a:spcPts val="0"/>
              </a:spcAft>
              <a:buNone/>
              <a:tabLst>
                <a:tab pos="457200" algn="l"/>
              </a:tabLst>
            </a:pPr>
            <a:r>
              <a:rPr lang="en-GB" dirty="0" smtClean="0">
                <a:effectLst/>
                <a:latin typeface="Arial"/>
                <a:ea typeface="Calibri"/>
                <a:cs typeface="Arial"/>
              </a:rPr>
              <a:t> </a:t>
            </a:r>
            <a:endParaRPr lang="en-ZA" dirty="0" smtClean="0">
              <a:effectLst/>
              <a:latin typeface="Arial"/>
              <a:ea typeface="Calibri"/>
              <a:cs typeface="Times New Roman"/>
            </a:endParaRPr>
          </a:p>
          <a:p>
            <a:pPr lvl="0" algn="just">
              <a:tabLst>
                <a:tab pos="900430" algn="l"/>
              </a:tabLst>
            </a:pPr>
            <a:r>
              <a:rPr lang="en-GB" dirty="0" smtClean="0">
                <a:effectLst/>
                <a:latin typeface="Arial"/>
                <a:ea typeface="Calibri"/>
                <a:cs typeface="Arial"/>
              </a:rPr>
              <a:t>Strengths???</a:t>
            </a:r>
            <a:endParaRPr lang="en-ZA" dirty="0" smtClean="0">
              <a:effectLst/>
              <a:latin typeface="Arial"/>
              <a:ea typeface="Calibri"/>
              <a:cs typeface="Times New Roman"/>
            </a:endParaRPr>
          </a:p>
          <a:p>
            <a:pPr lvl="0"/>
            <a:r>
              <a:rPr lang="en-GB" dirty="0" smtClean="0">
                <a:effectLst/>
                <a:latin typeface="Arial"/>
                <a:ea typeface="Calibri"/>
                <a:cs typeface="Arial"/>
              </a:rPr>
              <a:t>Weaknesses???</a:t>
            </a:r>
            <a:endParaRPr lang="en-ZA" dirty="0" smtClean="0">
              <a:effectLst/>
              <a:latin typeface="Arial"/>
              <a:ea typeface="Calibri"/>
              <a:cs typeface="Times New Roman"/>
            </a:endParaRPr>
          </a:p>
          <a:p>
            <a:pPr lvl="0"/>
            <a:r>
              <a:rPr lang="en-GB" dirty="0" smtClean="0">
                <a:effectLst/>
                <a:latin typeface="Arial"/>
                <a:ea typeface="Calibri"/>
                <a:cs typeface="Arial"/>
              </a:rPr>
              <a:t>Opportunities???</a:t>
            </a:r>
            <a:endParaRPr lang="en-ZA" dirty="0" smtClean="0">
              <a:effectLst/>
              <a:latin typeface="Arial"/>
              <a:ea typeface="Calibri"/>
              <a:cs typeface="Times New Roman"/>
            </a:endParaRPr>
          </a:p>
          <a:p>
            <a:pPr lvl="0"/>
            <a:r>
              <a:rPr lang="en-GB" dirty="0" smtClean="0">
                <a:effectLst/>
                <a:latin typeface="Arial"/>
                <a:ea typeface="Calibri"/>
                <a:cs typeface="Arial"/>
              </a:rPr>
              <a:t>Threats???</a:t>
            </a:r>
            <a:endParaRPr lang="en-ZA" dirty="0" smtClean="0">
              <a:effectLst/>
              <a:latin typeface="Arial"/>
              <a:ea typeface="Calibri"/>
              <a:cs typeface="Times New Roman"/>
            </a:endParaRPr>
          </a:p>
          <a:p>
            <a:pPr lvl="0"/>
            <a:r>
              <a:rPr lang="en-GB" dirty="0" smtClean="0">
                <a:effectLst/>
                <a:latin typeface="Arial"/>
                <a:ea typeface="Calibri"/>
                <a:cs typeface="Arial"/>
              </a:rPr>
              <a:t>Problems???</a:t>
            </a:r>
            <a:endParaRPr lang="en-ZA" dirty="0" smtClean="0">
              <a:effectLst/>
              <a:latin typeface="Arial"/>
              <a:ea typeface="Calibri"/>
              <a:cs typeface="Times New Roman"/>
            </a:endParaRPr>
          </a:p>
          <a:p>
            <a:pPr marL="0" indent="0">
              <a:buNone/>
            </a:pPr>
            <a:endParaRPr lang="en-US" dirty="0"/>
          </a:p>
        </p:txBody>
      </p:sp>
    </p:spTree>
    <p:extLst>
      <p:ext uri="{BB962C8B-B14F-4D97-AF65-F5344CB8AC3E}">
        <p14:creationId xmlns:p14="http://schemas.microsoft.com/office/powerpoint/2010/main" val="147400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effectLst/>
                <a:latin typeface="Arial"/>
                <a:ea typeface="Calibri"/>
                <a:cs typeface="Arial"/>
              </a:rPr>
              <a:t/>
            </a:r>
            <a:br>
              <a:rPr lang="en-GB" b="1" dirty="0" smtClean="0">
                <a:effectLst/>
                <a:latin typeface="Arial"/>
                <a:ea typeface="Calibri"/>
                <a:cs typeface="Arial"/>
              </a:rPr>
            </a:br>
            <a:r>
              <a:rPr lang="en-GB" b="1" dirty="0" smtClean="0">
                <a:effectLst/>
                <a:latin typeface="Arial"/>
                <a:ea typeface="Calibri"/>
                <a:cs typeface="Arial"/>
              </a:rPr>
              <a:t>2.3	Decide on the campaign topic</a:t>
            </a:r>
            <a:r>
              <a:rPr lang="en-ZA" dirty="0" smtClean="0">
                <a:effectLst/>
                <a:latin typeface="Arial"/>
                <a:ea typeface="Calibri"/>
                <a:cs typeface="Times New Roman"/>
              </a:rPr>
              <a:t/>
            </a:r>
            <a:br>
              <a:rPr lang="en-ZA" dirty="0" smtClean="0">
                <a:effectLst/>
                <a:latin typeface="Arial"/>
                <a:ea typeface="Calibri"/>
                <a:cs typeface="Times New Roman"/>
              </a:rPr>
            </a:br>
            <a:endParaRPr lang="en-US" dirty="0"/>
          </a:p>
        </p:txBody>
      </p:sp>
      <p:sp>
        <p:nvSpPr>
          <p:cNvPr id="3" name="Content Placeholder 2"/>
          <p:cNvSpPr>
            <a:spLocks noGrp="1"/>
          </p:cNvSpPr>
          <p:nvPr>
            <p:ph idx="1"/>
          </p:nvPr>
        </p:nvSpPr>
        <p:spPr/>
        <p:txBody>
          <a:bodyPr/>
          <a:lstStyle/>
          <a:p>
            <a:pPr algn="just"/>
            <a:endParaRPr lang="en-GB" dirty="0" smtClean="0">
              <a:effectLst/>
              <a:latin typeface="Arial"/>
              <a:ea typeface="Calibri"/>
              <a:cs typeface="Arial"/>
            </a:endParaRPr>
          </a:p>
          <a:p>
            <a:pPr marL="0" indent="0" algn="just">
              <a:buNone/>
            </a:pPr>
            <a:endParaRPr lang="en-GB" dirty="0" smtClean="0">
              <a:effectLst/>
              <a:latin typeface="Arial"/>
              <a:ea typeface="Calibri"/>
              <a:cs typeface="Arial"/>
            </a:endParaRPr>
          </a:p>
          <a:p>
            <a:pPr algn="just"/>
            <a:r>
              <a:rPr lang="en-GB" dirty="0" smtClean="0">
                <a:effectLst/>
                <a:latin typeface="Arial"/>
                <a:ea typeface="Calibri"/>
                <a:cs typeface="Arial"/>
              </a:rPr>
              <a:t>Formulate a one-sentence topic, describing your campaign:</a:t>
            </a:r>
            <a:endParaRPr lang="en-ZA" dirty="0" smtClean="0">
              <a:effectLst/>
              <a:latin typeface="Arial"/>
              <a:ea typeface="Calibri"/>
              <a:cs typeface="Times New Roman"/>
            </a:endParaRPr>
          </a:p>
          <a:p>
            <a:pPr marL="0" indent="0" algn="just">
              <a:buNone/>
            </a:pPr>
            <a:endParaRPr lang="en-US" dirty="0"/>
          </a:p>
        </p:txBody>
      </p:sp>
    </p:spTree>
    <p:extLst>
      <p:ext uri="{BB962C8B-B14F-4D97-AF65-F5344CB8AC3E}">
        <p14:creationId xmlns:p14="http://schemas.microsoft.com/office/powerpoint/2010/main" val="2955229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effectLst/>
                <a:latin typeface="Arial"/>
                <a:ea typeface="Calibri"/>
                <a:cs typeface="Arial"/>
              </a:rPr>
              <a:t>Decide on a campaign topic</a:t>
            </a:r>
            <a:r>
              <a:rPr lang="en-ZA" dirty="0" smtClean="0">
                <a:effectLst/>
                <a:latin typeface="Arial"/>
                <a:ea typeface="Calibri"/>
                <a:cs typeface="Times New Roman"/>
              </a:rPr>
              <a:t/>
            </a:r>
            <a:br>
              <a:rPr lang="en-ZA" dirty="0" smtClean="0">
                <a:effectLst/>
                <a:latin typeface="Arial"/>
                <a:ea typeface="Calibri"/>
                <a:cs typeface="Times New Roman"/>
              </a:rPr>
            </a:br>
            <a:endParaRPr lang="en-US" dirty="0"/>
          </a:p>
        </p:txBody>
      </p:sp>
      <p:sp>
        <p:nvSpPr>
          <p:cNvPr id="3" name="Content Placeholder 2"/>
          <p:cNvSpPr>
            <a:spLocks noGrp="1"/>
          </p:cNvSpPr>
          <p:nvPr>
            <p:ph idx="1"/>
          </p:nvPr>
        </p:nvSpPr>
        <p:spPr/>
        <p:txBody>
          <a:bodyPr>
            <a:normAutofit fontScale="92500"/>
          </a:bodyPr>
          <a:lstStyle/>
          <a:p>
            <a:pPr algn="just">
              <a:spcAft>
                <a:spcPts val="0"/>
              </a:spcAft>
            </a:pPr>
            <a:r>
              <a:rPr lang="en-GB" sz="2600" dirty="0" smtClean="0">
                <a:effectLst/>
                <a:latin typeface="Arial"/>
                <a:ea typeface="Calibri"/>
                <a:cs typeface="Arial"/>
              </a:rPr>
              <a:t>This is not about the organisation or the product/service/idea, but rather what exactly about these elements is going to be communicated in the campaign.</a:t>
            </a:r>
            <a:endParaRPr lang="en-ZA" sz="2600" dirty="0">
              <a:latin typeface="Arial"/>
              <a:ea typeface="Calibri"/>
              <a:cs typeface="Times New Roman"/>
            </a:endParaRPr>
          </a:p>
          <a:p>
            <a:pPr marL="0" indent="0" algn="just">
              <a:spcAft>
                <a:spcPts val="0"/>
              </a:spcAft>
              <a:buNone/>
            </a:pPr>
            <a:r>
              <a:rPr lang="en-GB" sz="2600" dirty="0" smtClean="0">
                <a:effectLst/>
                <a:latin typeface="Arial"/>
                <a:ea typeface="Calibri"/>
                <a:cs typeface="Arial"/>
              </a:rPr>
              <a:t> </a:t>
            </a:r>
            <a:endParaRPr lang="en-ZA" sz="2600" dirty="0" smtClean="0">
              <a:effectLst/>
              <a:latin typeface="Arial"/>
              <a:ea typeface="Calibri"/>
              <a:cs typeface="Times New Roman"/>
            </a:endParaRPr>
          </a:p>
          <a:p>
            <a:pPr algn="just">
              <a:spcAft>
                <a:spcPts val="0"/>
              </a:spcAft>
            </a:pPr>
            <a:r>
              <a:rPr lang="en-GB" sz="2600" dirty="0" smtClean="0">
                <a:effectLst/>
                <a:latin typeface="Arial"/>
                <a:ea typeface="Calibri"/>
                <a:cs typeface="Arial"/>
              </a:rPr>
              <a:t>For example, a medical aid company could be doing a health awareness campaign, focusing on creating a </a:t>
            </a:r>
            <a:r>
              <a:rPr lang="en-GB" sz="2600" i="1" dirty="0" smtClean="0">
                <a:effectLst/>
                <a:latin typeface="Arial"/>
                <a:ea typeface="Calibri"/>
                <a:cs typeface="Arial"/>
              </a:rPr>
              <a:t>“healthier you”</a:t>
            </a:r>
            <a:r>
              <a:rPr lang="en-GB" sz="2600" dirty="0" smtClean="0">
                <a:effectLst/>
                <a:latin typeface="Arial"/>
                <a:ea typeface="Calibri"/>
                <a:cs typeface="Arial"/>
              </a:rPr>
              <a:t>. The campaign topic would then, for example, be worded as follows:</a:t>
            </a:r>
            <a:endParaRPr lang="en-ZA" sz="2600" dirty="0" smtClean="0">
              <a:effectLst/>
              <a:latin typeface="Arial"/>
              <a:ea typeface="Calibri"/>
              <a:cs typeface="Times New Roman"/>
            </a:endParaRPr>
          </a:p>
          <a:p>
            <a:pPr marL="0" indent="0" algn="just">
              <a:spcAft>
                <a:spcPts val="0"/>
              </a:spcAft>
              <a:buNone/>
            </a:pPr>
            <a:r>
              <a:rPr lang="en-GB" sz="2600" i="1" dirty="0" smtClean="0">
                <a:effectLst/>
                <a:latin typeface="Arial"/>
                <a:ea typeface="Calibri"/>
                <a:cs typeface="Arial"/>
              </a:rPr>
              <a:t> </a:t>
            </a:r>
            <a:endParaRPr lang="en-ZA" sz="2600" dirty="0" smtClean="0">
              <a:effectLst/>
              <a:latin typeface="Arial"/>
              <a:ea typeface="Calibri"/>
              <a:cs typeface="Times New Roman"/>
            </a:endParaRPr>
          </a:p>
          <a:p>
            <a:pPr algn="just">
              <a:spcAft>
                <a:spcPts val="0"/>
              </a:spcAft>
            </a:pPr>
            <a:r>
              <a:rPr lang="en-GB" sz="2600" i="1" dirty="0" smtClean="0">
                <a:effectLst/>
                <a:latin typeface="Arial"/>
                <a:ea typeface="Calibri"/>
                <a:cs typeface="Arial"/>
              </a:rPr>
              <a:t>The “healthier you” campaign will promote health awareness and education amongst various stakeholders.</a:t>
            </a:r>
            <a:endParaRPr lang="en-ZA" sz="2600" dirty="0" smtClean="0">
              <a:effectLst/>
              <a:latin typeface="Arial"/>
              <a:ea typeface="Calibri"/>
              <a:cs typeface="Times New Roman"/>
            </a:endParaRPr>
          </a:p>
          <a:p>
            <a:endParaRPr lang="en-US" dirty="0"/>
          </a:p>
        </p:txBody>
      </p:sp>
    </p:spTree>
    <p:extLst>
      <p:ext uri="{BB962C8B-B14F-4D97-AF65-F5344CB8AC3E}">
        <p14:creationId xmlns:p14="http://schemas.microsoft.com/office/powerpoint/2010/main" val="2601425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Formulate strategic communication objectives</a:t>
            </a:r>
            <a:endParaRPr lang="en-ZA" sz="3200" dirty="0"/>
          </a:p>
        </p:txBody>
      </p:sp>
      <p:sp>
        <p:nvSpPr>
          <p:cNvPr id="3" name="Content Placeholder 2"/>
          <p:cNvSpPr>
            <a:spLocks noGrp="1"/>
          </p:cNvSpPr>
          <p:nvPr>
            <p:ph idx="1"/>
          </p:nvPr>
        </p:nvSpPr>
        <p:spPr/>
        <p:txBody>
          <a:bodyPr>
            <a:normAutofit fontScale="92500" lnSpcReduction="20000"/>
          </a:bodyPr>
          <a:lstStyle/>
          <a:p>
            <a:r>
              <a:rPr lang="en-GB" sz="2400" dirty="0"/>
              <a:t>When you conducted your research on the audience in phase 1, you were required to break down the main research problem into smaller researchable units, which were formulated as sub-problems. Similar to that, the formulation of strategic communication objectives requires you to draw on your campaign topic specified in the previous phase. Strategic communication objectives are made up of the following elements:</a:t>
            </a:r>
            <a:endParaRPr lang="en-ZA" sz="2400" dirty="0"/>
          </a:p>
          <a:p>
            <a:pPr marL="0" indent="0">
              <a:buNone/>
            </a:pPr>
            <a:endParaRPr lang="en-ZA" sz="2400" dirty="0"/>
          </a:p>
          <a:p>
            <a:pPr lvl="0"/>
            <a:r>
              <a:rPr lang="en-GB" sz="2400" dirty="0"/>
              <a:t>What the communication campaign is to achieve</a:t>
            </a:r>
            <a:endParaRPr lang="en-ZA" sz="2400" dirty="0"/>
          </a:p>
          <a:p>
            <a:pPr lvl="0"/>
            <a:r>
              <a:rPr lang="en-GB" sz="2400" dirty="0"/>
              <a:t>The audiences among whom the objectives are to be attained</a:t>
            </a:r>
            <a:endParaRPr lang="en-ZA" sz="2400" dirty="0"/>
          </a:p>
          <a:p>
            <a:pPr lvl="0"/>
            <a:r>
              <a:rPr lang="en-GB" sz="2400" dirty="0"/>
              <a:t>The degree to which the campaign achievements should be attained</a:t>
            </a:r>
            <a:endParaRPr lang="en-ZA" sz="2400" dirty="0"/>
          </a:p>
          <a:p>
            <a:pPr lvl="0"/>
            <a:r>
              <a:rPr lang="en-GB" sz="2400" dirty="0"/>
              <a:t>The resultant behaviour or actions</a:t>
            </a:r>
            <a:endParaRPr lang="en-ZA" sz="2400" dirty="0"/>
          </a:p>
          <a:p>
            <a:pPr lvl="0"/>
            <a:r>
              <a:rPr lang="en-GB" sz="2400" dirty="0"/>
              <a:t>The time-frame within which these are to be completed.</a:t>
            </a:r>
            <a:endParaRPr lang="en-ZA" sz="2400" dirty="0"/>
          </a:p>
          <a:p>
            <a:pPr marL="0" indent="0">
              <a:buNone/>
            </a:pPr>
            <a:endParaRPr lang="en-ZA" sz="2400" dirty="0"/>
          </a:p>
        </p:txBody>
      </p:sp>
    </p:spTree>
    <p:extLst>
      <p:ext uri="{BB962C8B-B14F-4D97-AF65-F5344CB8AC3E}">
        <p14:creationId xmlns:p14="http://schemas.microsoft.com/office/powerpoint/2010/main" val="336904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7466"/>
          </a:xfrm>
        </p:spPr>
        <p:txBody>
          <a:bodyPr>
            <a:normAutofit fontScale="90000"/>
          </a:bodyPr>
          <a:lstStyle/>
          <a:p>
            <a:endParaRPr lang="en-ZA" dirty="0"/>
          </a:p>
        </p:txBody>
      </p:sp>
      <p:sp>
        <p:nvSpPr>
          <p:cNvPr id="3" name="Content Placeholder 2"/>
          <p:cNvSpPr>
            <a:spLocks noGrp="1"/>
          </p:cNvSpPr>
          <p:nvPr>
            <p:ph idx="1"/>
          </p:nvPr>
        </p:nvSpPr>
        <p:spPr>
          <a:xfrm>
            <a:off x="457200" y="1005840"/>
            <a:ext cx="8229600" cy="5120323"/>
          </a:xfrm>
        </p:spPr>
        <p:txBody>
          <a:bodyPr>
            <a:normAutofit fontScale="77500" lnSpcReduction="20000"/>
          </a:bodyPr>
          <a:lstStyle/>
          <a:p>
            <a:r>
              <a:rPr lang="en-GB" dirty="0"/>
              <a:t>Examples of strategic communication objectives are the following:</a:t>
            </a:r>
            <a:endParaRPr lang="en-ZA" dirty="0"/>
          </a:p>
          <a:p>
            <a:pPr lvl="0"/>
            <a:r>
              <a:rPr lang="en-GB" i="1" dirty="0"/>
              <a:t>To promote health awareness. using various media activities in order to get 35% of the medical aid scheme’s members living in South Africa to take part in the Virgin active gym-membership special, offered by the scheme in collaboration with said gym by December 2010.</a:t>
            </a:r>
            <a:endParaRPr lang="en-ZA" dirty="0"/>
          </a:p>
          <a:p>
            <a:pPr lvl="0"/>
            <a:r>
              <a:rPr lang="en-GB" i="1" dirty="0"/>
              <a:t>To educate 50% of staff members at all branches via various communication programmes on the importance of maintaining a healthy balanced diet in the workplace by October 2010. </a:t>
            </a:r>
            <a:endParaRPr lang="en-ZA" dirty="0"/>
          </a:p>
          <a:p>
            <a:pPr marL="0" indent="0">
              <a:buNone/>
            </a:pPr>
            <a:endParaRPr lang="en-ZA" dirty="0"/>
          </a:p>
          <a:p>
            <a:r>
              <a:rPr lang="en-GB" dirty="0"/>
              <a:t>You need to identify and formulate at least three strategic communication objectives for your campaign.</a:t>
            </a:r>
            <a:endParaRPr lang="en-ZA" dirty="0"/>
          </a:p>
          <a:p>
            <a:pPr marL="0" indent="0">
              <a:buNone/>
            </a:pPr>
            <a:endParaRPr lang="en-ZA" dirty="0"/>
          </a:p>
        </p:txBody>
      </p:sp>
    </p:spTree>
    <p:extLst>
      <p:ext uri="{BB962C8B-B14F-4D97-AF65-F5344CB8AC3E}">
        <p14:creationId xmlns:p14="http://schemas.microsoft.com/office/powerpoint/2010/main" val="584736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203200" indent="0" algn="ctr">
              <a:buNone/>
            </a:pPr>
            <a:endParaRPr lang="en-GB" sz="4800" b="1" dirty="0" smtClean="0"/>
          </a:p>
          <a:p>
            <a:pPr marL="203200" indent="0" algn="ctr">
              <a:buNone/>
            </a:pPr>
            <a:r>
              <a:rPr lang="en-GB" sz="5400" b="1" dirty="0" smtClean="0"/>
              <a:t>Create </a:t>
            </a:r>
            <a:r>
              <a:rPr lang="en-GB" sz="5400" b="1" dirty="0"/>
              <a:t>the communication message</a:t>
            </a:r>
            <a:endParaRPr lang="en-ZA" sz="5400" dirty="0"/>
          </a:p>
          <a:p>
            <a:pPr marL="203200" indent="0">
              <a:buNone/>
            </a:pPr>
            <a:endParaRPr lang="en-ZA" sz="5400" dirty="0"/>
          </a:p>
        </p:txBody>
      </p:sp>
    </p:spTree>
    <p:extLst>
      <p:ext uri="{BB962C8B-B14F-4D97-AF65-F5344CB8AC3E}">
        <p14:creationId xmlns:p14="http://schemas.microsoft.com/office/powerpoint/2010/main" val="17795728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i="1" dirty="0"/>
              <a:t>Formulate the “big idea” for your campaign in one sentence (2)</a:t>
            </a:r>
            <a:endParaRPr lang="en-ZA" sz="2400" dirty="0"/>
          </a:p>
        </p:txBody>
      </p:sp>
      <p:sp>
        <p:nvSpPr>
          <p:cNvPr id="3" name="Text Placeholder 2"/>
          <p:cNvSpPr>
            <a:spLocks noGrp="1"/>
          </p:cNvSpPr>
          <p:nvPr>
            <p:ph type="body" idx="1"/>
          </p:nvPr>
        </p:nvSpPr>
        <p:spPr/>
        <p:txBody>
          <a:bodyPr/>
          <a:lstStyle/>
          <a:p>
            <a:r>
              <a:rPr lang="en-GB" sz="2800" dirty="0"/>
              <a:t>The “big idea” refers to what the message will communicate and is used to position the campaign in the minds of the audience</a:t>
            </a:r>
            <a:r>
              <a:rPr lang="en-GB" sz="2800" dirty="0" smtClean="0"/>
              <a:t>.</a:t>
            </a:r>
            <a:endParaRPr lang="en-ZA" sz="2800" dirty="0"/>
          </a:p>
          <a:p>
            <a:r>
              <a:rPr lang="en-GB" sz="2800" dirty="0"/>
              <a:t>The “big idea” relating to the campaign topic provided as an example is </a:t>
            </a:r>
            <a:r>
              <a:rPr lang="en-GB" sz="2800" i="1" dirty="0"/>
              <a:t>a healthier you,</a:t>
            </a:r>
            <a:r>
              <a:rPr lang="en-GB" sz="2800" dirty="0"/>
              <a:t> and is linked to the campaign topic of creating awareness and providing education on health-related issues with and amongst the various stakeholders of the organisation (the members of the medical aid scheme, the employees, etc).</a:t>
            </a:r>
            <a:endParaRPr lang="en-ZA" sz="2800" dirty="0"/>
          </a:p>
          <a:p>
            <a:pPr marL="203200" indent="0">
              <a:buNone/>
            </a:pPr>
            <a:endParaRPr lang="en-ZA" sz="2800" dirty="0"/>
          </a:p>
        </p:txBody>
      </p:sp>
    </p:spTree>
    <p:extLst>
      <p:ext uri="{BB962C8B-B14F-4D97-AF65-F5344CB8AC3E}">
        <p14:creationId xmlns:p14="http://schemas.microsoft.com/office/powerpoint/2010/main" val="1082947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628" y="427725"/>
            <a:ext cx="6696744" cy="600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7907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24744"/>
            <a:ext cx="8229600" cy="5001419"/>
          </a:xfrm>
        </p:spPr>
        <p:txBody>
          <a:bodyPr/>
          <a:lstStyle/>
          <a:p>
            <a:pPr marL="203200" indent="0" algn="ctr">
              <a:buNone/>
            </a:pPr>
            <a:r>
              <a:rPr lang="en-GB" u="sng" dirty="0"/>
              <a:t>Remember to link all activities to the first phase. </a:t>
            </a:r>
            <a:r>
              <a:rPr lang="en-GB" dirty="0"/>
              <a:t>This </a:t>
            </a:r>
            <a:r>
              <a:rPr lang="en-GB"/>
              <a:t>should </a:t>
            </a:r>
            <a:r>
              <a:rPr lang="en-GB" smtClean="0"/>
              <a:t>be</a:t>
            </a:r>
            <a:r>
              <a:rPr lang="en-GB" smtClean="0"/>
              <a:t> </a:t>
            </a:r>
            <a:r>
              <a:rPr lang="en-GB" dirty="0"/>
              <a:t>based on the research you have done. Also take into account the characteristics of your audience that you have discovered in your research. You also have to consider how you would execute the message to reach your audience. Again, you have to rely on your research to guide you in this decision.</a:t>
            </a:r>
            <a:endParaRPr lang="en-ZA" dirty="0"/>
          </a:p>
          <a:p>
            <a:pPr marL="203200" indent="0">
              <a:buNone/>
            </a:pPr>
            <a:endParaRPr lang="en-ZA" dirty="0"/>
          </a:p>
        </p:txBody>
      </p:sp>
    </p:spTree>
    <p:extLst>
      <p:ext uri="{BB962C8B-B14F-4D97-AF65-F5344CB8AC3E}">
        <p14:creationId xmlns:p14="http://schemas.microsoft.com/office/powerpoint/2010/main" val="3101506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78099"/>
          </a:xfrm>
        </p:spPr>
        <p:txBody>
          <a:bodyPr/>
          <a:lstStyle/>
          <a:p>
            <a:r>
              <a:rPr lang="en-GB" sz="2400" b="1" i="1" dirty="0"/>
              <a:t>Formulate a message approach for your campaign (3)</a:t>
            </a:r>
            <a:r>
              <a:rPr lang="en-ZA" sz="2400" dirty="0"/>
              <a:t/>
            </a:r>
            <a:br>
              <a:rPr lang="en-ZA" sz="2400" dirty="0"/>
            </a:br>
            <a:endParaRPr lang="en-ZA" sz="2400" dirty="0"/>
          </a:p>
        </p:txBody>
      </p:sp>
      <p:sp>
        <p:nvSpPr>
          <p:cNvPr id="3" name="Text Placeholder 2"/>
          <p:cNvSpPr>
            <a:spLocks noGrp="1"/>
          </p:cNvSpPr>
          <p:nvPr>
            <p:ph type="body" idx="1"/>
          </p:nvPr>
        </p:nvSpPr>
        <p:spPr>
          <a:xfrm>
            <a:off x="457200" y="980728"/>
            <a:ext cx="8229600" cy="5145435"/>
          </a:xfrm>
        </p:spPr>
        <p:txBody>
          <a:bodyPr/>
          <a:lstStyle/>
          <a:p>
            <a:pPr marL="203200" indent="0" algn="ctr">
              <a:buNone/>
            </a:pPr>
            <a:r>
              <a:rPr lang="en-GB" sz="2800" dirty="0"/>
              <a:t>You need to decide how to put the “big idea” into a format that can be easily communicated to the audience and that gets the intended message across. For this you need to consider the message approach that will work for the campaign and will ultimately be applied to the campaign. </a:t>
            </a:r>
            <a:endParaRPr lang="en-GB" sz="2800" dirty="0" smtClean="0"/>
          </a:p>
          <a:p>
            <a:pPr marL="203200" indent="0" algn="ctr">
              <a:buNone/>
            </a:pPr>
            <a:endParaRPr lang="en-ZA" sz="2800" dirty="0"/>
          </a:p>
          <a:p>
            <a:pPr marL="203200" indent="0" algn="ctr">
              <a:buNone/>
            </a:pPr>
            <a:r>
              <a:rPr lang="en-GB" sz="2800" dirty="0"/>
              <a:t>The message approach is either a </a:t>
            </a:r>
            <a:r>
              <a:rPr lang="en-GB" sz="2800" i="1" dirty="0"/>
              <a:t>rational </a:t>
            </a:r>
            <a:r>
              <a:rPr lang="en-GB" sz="2800" dirty="0"/>
              <a:t>or </a:t>
            </a:r>
            <a:r>
              <a:rPr lang="en-GB" sz="2800" i="1" dirty="0"/>
              <a:t>emotional </a:t>
            </a:r>
            <a:r>
              <a:rPr lang="en-GB" sz="2800" dirty="0"/>
              <a:t>approach and is based on the information obtained about the audience and the organisation in phase 1.</a:t>
            </a:r>
            <a:endParaRPr lang="en-ZA" sz="2800" dirty="0"/>
          </a:p>
          <a:p>
            <a:pPr marL="203200" indent="0">
              <a:buNone/>
            </a:pPr>
            <a:endParaRPr lang="en-ZA" sz="2800" dirty="0"/>
          </a:p>
        </p:txBody>
      </p:sp>
    </p:spTree>
    <p:extLst>
      <p:ext uri="{BB962C8B-B14F-4D97-AF65-F5344CB8AC3E}">
        <p14:creationId xmlns:p14="http://schemas.microsoft.com/office/powerpoint/2010/main" val="39245257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274043"/>
          </a:xfrm>
        </p:spPr>
        <p:txBody>
          <a:bodyPr/>
          <a:lstStyle/>
          <a:p>
            <a:endParaRPr lang="en-ZA" sz="800" dirty="0"/>
          </a:p>
        </p:txBody>
      </p:sp>
      <p:sp>
        <p:nvSpPr>
          <p:cNvPr id="3" name="Text Placeholder 2"/>
          <p:cNvSpPr>
            <a:spLocks noGrp="1"/>
          </p:cNvSpPr>
          <p:nvPr>
            <p:ph type="body" idx="1"/>
          </p:nvPr>
        </p:nvSpPr>
        <p:spPr>
          <a:xfrm>
            <a:off x="457200" y="692696"/>
            <a:ext cx="8229600" cy="5433467"/>
          </a:xfrm>
        </p:spPr>
        <p:txBody>
          <a:bodyPr/>
          <a:lstStyle/>
          <a:p>
            <a:pPr marL="203200" indent="0" algn="ctr">
              <a:buNone/>
            </a:pPr>
            <a:endParaRPr lang="en-GB" dirty="0" smtClean="0"/>
          </a:p>
          <a:p>
            <a:pPr marL="203200" indent="0" algn="ctr">
              <a:buNone/>
            </a:pPr>
            <a:r>
              <a:rPr lang="en-GB" dirty="0" smtClean="0"/>
              <a:t>A </a:t>
            </a:r>
            <a:r>
              <a:rPr lang="en-GB" b="1" i="1" dirty="0"/>
              <a:t>rational</a:t>
            </a:r>
            <a:r>
              <a:rPr lang="en-GB" i="1" dirty="0"/>
              <a:t> </a:t>
            </a:r>
            <a:r>
              <a:rPr lang="en-GB" dirty="0"/>
              <a:t>approach is used if the audience’s needs are functional, practical and informational. It is therefore very important to look back at the research conducted on the audience to determine which approach is more suitable for the message. With a rational approach, facts are used to address the audience. </a:t>
            </a:r>
            <a:endParaRPr lang="en-GB" dirty="0" smtClean="0"/>
          </a:p>
          <a:p>
            <a:pPr marL="203200" indent="0" algn="ctr">
              <a:buNone/>
            </a:pPr>
            <a:endParaRPr lang="en-GB" sz="2800" dirty="0"/>
          </a:p>
          <a:p>
            <a:pPr marL="203200" indent="0">
              <a:buNone/>
            </a:pPr>
            <a:endParaRPr lang="en-ZA" sz="2400" dirty="0"/>
          </a:p>
        </p:txBody>
      </p:sp>
    </p:spTree>
    <p:extLst>
      <p:ext uri="{BB962C8B-B14F-4D97-AF65-F5344CB8AC3E}">
        <p14:creationId xmlns:p14="http://schemas.microsoft.com/office/powerpoint/2010/main" val="37907478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78099"/>
          </a:xfrm>
        </p:spPr>
        <p:txBody>
          <a:bodyPr/>
          <a:lstStyle/>
          <a:p>
            <a:endParaRPr lang="en-ZA" dirty="0"/>
          </a:p>
        </p:txBody>
      </p:sp>
      <p:sp>
        <p:nvSpPr>
          <p:cNvPr id="3" name="Text Placeholder 2"/>
          <p:cNvSpPr>
            <a:spLocks noGrp="1"/>
          </p:cNvSpPr>
          <p:nvPr>
            <p:ph type="body" idx="1"/>
          </p:nvPr>
        </p:nvSpPr>
        <p:spPr>
          <a:xfrm>
            <a:off x="457200" y="1196752"/>
            <a:ext cx="8229600" cy="4929411"/>
          </a:xfrm>
        </p:spPr>
        <p:txBody>
          <a:bodyPr/>
          <a:lstStyle/>
          <a:p>
            <a:pPr marL="203200" indent="0" algn="ctr">
              <a:buNone/>
            </a:pPr>
            <a:r>
              <a:rPr lang="en-GB" sz="3600" dirty="0"/>
              <a:t>An </a:t>
            </a:r>
            <a:r>
              <a:rPr lang="en-GB" sz="3600" b="1" i="1" dirty="0"/>
              <a:t>emotional</a:t>
            </a:r>
            <a:r>
              <a:rPr lang="en-GB" sz="3600" i="1" dirty="0"/>
              <a:t> </a:t>
            </a:r>
            <a:r>
              <a:rPr lang="en-GB" sz="3600" dirty="0"/>
              <a:t>approach is used when the audience’s needs are social or psychological (for example, esteem and social acceptance). Effective emotional approaches induce feelings such as satisfaction, pleasure, esteem or recognition.</a:t>
            </a:r>
            <a:endParaRPr lang="en-ZA" sz="3600" dirty="0"/>
          </a:p>
          <a:p>
            <a:pPr marL="203200" indent="0">
              <a:buNone/>
            </a:pPr>
            <a:endParaRPr lang="en-ZA" dirty="0"/>
          </a:p>
        </p:txBody>
      </p:sp>
    </p:spTree>
    <p:extLst>
      <p:ext uri="{BB962C8B-B14F-4D97-AF65-F5344CB8AC3E}">
        <p14:creationId xmlns:p14="http://schemas.microsoft.com/office/powerpoint/2010/main" val="24866843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i="1" dirty="0"/>
              <a:t>Decide on how the message approach will be presented to the audience and list and discuss two ways in which this will be executed (4)</a:t>
            </a:r>
            <a:endParaRPr lang="en-ZA" sz="2400" dirty="0"/>
          </a:p>
        </p:txBody>
      </p:sp>
      <p:sp>
        <p:nvSpPr>
          <p:cNvPr id="3" name="Text Placeholder 2"/>
          <p:cNvSpPr>
            <a:spLocks noGrp="1"/>
          </p:cNvSpPr>
          <p:nvPr>
            <p:ph type="body" idx="1"/>
          </p:nvPr>
        </p:nvSpPr>
        <p:spPr/>
        <p:txBody>
          <a:bodyPr/>
          <a:lstStyle/>
          <a:p>
            <a:pPr marL="203200" indent="0" algn="ctr">
              <a:buNone/>
            </a:pPr>
            <a:endParaRPr lang="en-GB" dirty="0" smtClean="0"/>
          </a:p>
          <a:p>
            <a:pPr marL="203200" indent="0" algn="ctr">
              <a:buNone/>
            </a:pPr>
            <a:r>
              <a:rPr lang="en-GB" dirty="0" smtClean="0"/>
              <a:t>This </a:t>
            </a:r>
            <a:r>
              <a:rPr lang="en-GB" dirty="0"/>
              <a:t>exercise requires you to discuss the presentation of the message to the audience. It is important that you discuss how this execution will be applied to the campaign. A number of approaches to the execution of the message may be considered.</a:t>
            </a:r>
            <a:endParaRPr lang="en-ZA" dirty="0"/>
          </a:p>
        </p:txBody>
      </p:sp>
    </p:spTree>
    <p:extLst>
      <p:ext uri="{BB962C8B-B14F-4D97-AF65-F5344CB8AC3E}">
        <p14:creationId xmlns:p14="http://schemas.microsoft.com/office/powerpoint/2010/main" val="16088510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346051"/>
          </a:xfrm>
        </p:spPr>
        <p:txBody>
          <a:bodyPr/>
          <a:lstStyle/>
          <a:p>
            <a:endParaRPr lang="en-ZA" dirty="0"/>
          </a:p>
        </p:txBody>
      </p:sp>
      <p:sp>
        <p:nvSpPr>
          <p:cNvPr id="3" name="Text Placeholder 2"/>
          <p:cNvSpPr>
            <a:spLocks noGrp="1"/>
          </p:cNvSpPr>
          <p:nvPr>
            <p:ph type="body" idx="1"/>
          </p:nvPr>
        </p:nvSpPr>
        <p:spPr>
          <a:xfrm>
            <a:off x="457200" y="764704"/>
            <a:ext cx="8229600" cy="5361459"/>
          </a:xfrm>
        </p:spPr>
        <p:txBody>
          <a:bodyPr/>
          <a:lstStyle/>
          <a:p>
            <a:pPr marL="203200" indent="0">
              <a:buNone/>
            </a:pPr>
            <a:r>
              <a:rPr lang="en-GB" sz="2800" dirty="0"/>
              <a:t>Examples are as follows</a:t>
            </a:r>
            <a:r>
              <a:rPr lang="en-GB" sz="2800" dirty="0" smtClean="0"/>
              <a:t>:</a:t>
            </a:r>
          </a:p>
          <a:p>
            <a:pPr lvl="0"/>
            <a:r>
              <a:rPr lang="en-GB" sz="2800" dirty="0" smtClean="0"/>
              <a:t>Humorous</a:t>
            </a:r>
            <a:endParaRPr lang="en-ZA" sz="2800" dirty="0"/>
          </a:p>
          <a:p>
            <a:pPr lvl="0"/>
            <a:r>
              <a:rPr lang="en-GB" sz="2800" dirty="0"/>
              <a:t>Factual</a:t>
            </a:r>
            <a:endParaRPr lang="en-ZA" sz="2800" dirty="0"/>
          </a:p>
          <a:p>
            <a:pPr lvl="0"/>
            <a:r>
              <a:rPr lang="en-GB" sz="2800" dirty="0"/>
              <a:t>A demonstration</a:t>
            </a:r>
            <a:endParaRPr lang="en-ZA" sz="2800" dirty="0"/>
          </a:p>
          <a:p>
            <a:pPr lvl="0"/>
            <a:r>
              <a:rPr lang="en-GB" sz="2800" dirty="0"/>
              <a:t>A testimonial</a:t>
            </a:r>
            <a:endParaRPr lang="en-ZA" sz="2800" dirty="0"/>
          </a:p>
          <a:p>
            <a:pPr lvl="0"/>
            <a:r>
              <a:rPr lang="en-GB" sz="2800" dirty="0"/>
              <a:t>Fantasy</a:t>
            </a:r>
            <a:endParaRPr lang="en-ZA" sz="2800" dirty="0"/>
          </a:p>
          <a:p>
            <a:pPr lvl="0"/>
            <a:r>
              <a:rPr lang="en-GB" sz="2800" dirty="0"/>
              <a:t>Personal </a:t>
            </a:r>
            <a:r>
              <a:rPr lang="en-GB" sz="2800" dirty="0" smtClean="0"/>
              <a:t>recommendation</a:t>
            </a:r>
          </a:p>
          <a:p>
            <a:pPr marL="203200" lvl="0" indent="0">
              <a:buNone/>
            </a:pPr>
            <a:endParaRPr lang="en-ZA" sz="2800" dirty="0"/>
          </a:p>
          <a:p>
            <a:pPr marL="203200" indent="0" algn="ctr">
              <a:buNone/>
            </a:pPr>
            <a:r>
              <a:rPr lang="en-GB" sz="2800" dirty="0"/>
              <a:t>Remember to provide as much detailed information as possible when substantiating the execution.</a:t>
            </a:r>
            <a:endParaRPr lang="en-ZA" sz="2800" dirty="0"/>
          </a:p>
          <a:p>
            <a:pPr marL="203200" indent="0">
              <a:buNone/>
            </a:pPr>
            <a:endParaRPr lang="en-ZA" dirty="0"/>
          </a:p>
        </p:txBody>
      </p:sp>
    </p:spTree>
    <p:extLst>
      <p:ext uri="{BB962C8B-B14F-4D97-AF65-F5344CB8AC3E}">
        <p14:creationId xmlns:p14="http://schemas.microsoft.com/office/powerpoint/2010/main" val="8086044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i="1" dirty="0"/>
              <a:t>Specify the mix of communication elements that will be used to implement the campaign (2)</a:t>
            </a:r>
            <a:r>
              <a:rPr lang="en-ZA" sz="2800" dirty="0"/>
              <a:t/>
            </a:r>
            <a:br>
              <a:rPr lang="en-ZA" sz="2800" dirty="0"/>
            </a:br>
            <a:endParaRPr lang="en-ZA" sz="2800" dirty="0"/>
          </a:p>
        </p:txBody>
      </p:sp>
      <p:sp>
        <p:nvSpPr>
          <p:cNvPr id="3" name="Text Placeholder 2"/>
          <p:cNvSpPr>
            <a:spLocks noGrp="1"/>
          </p:cNvSpPr>
          <p:nvPr>
            <p:ph type="body" idx="1"/>
          </p:nvPr>
        </p:nvSpPr>
        <p:spPr/>
        <p:txBody>
          <a:bodyPr/>
          <a:lstStyle/>
          <a:p>
            <a:pPr marL="203200" indent="0" algn="ctr">
              <a:buNone/>
            </a:pPr>
            <a:r>
              <a:rPr lang="en-GB" dirty="0"/>
              <a:t>The mix must be integrated and include elements characteristic of: </a:t>
            </a:r>
            <a:endParaRPr lang="en-GB" dirty="0" smtClean="0"/>
          </a:p>
          <a:p>
            <a:pPr marL="203200" indent="0">
              <a:buNone/>
            </a:pPr>
            <a:endParaRPr lang="en-ZA" dirty="0"/>
          </a:p>
          <a:p>
            <a:pPr lvl="0"/>
            <a:r>
              <a:rPr lang="en-GB" dirty="0"/>
              <a:t>advertising</a:t>
            </a:r>
            <a:endParaRPr lang="en-ZA" dirty="0"/>
          </a:p>
          <a:p>
            <a:pPr lvl="0"/>
            <a:r>
              <a:rPr lang="en-GB" dirty="0"/>
              <a:t>public relations and</a:t>
            </a:r>
            <a:endParaRPr lang="en-ZA" dirty="0"/>
          </a:p>
          <a:p>
            <a:r>
              <a:rPr lang="en-GB" dirty="0"/>
              <a:t>online communication.</a:t>
            </a:r>
            <a:endParaRPr lang="en-ZA" dirty="0"/>
          </a:p>
        </p:txBody>
      </p:sp>
    </p:spTree>
    <p:extLst>
      <p:ext uri="{BB962C8B-B14F-4D97-AF65-F5344CB8AC3E}">
        <p14:creationId xmlns:p14="http://schemas.microsoft.com/office/powerpoint/2010/main" val="1622418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06091"/>
          </a:xfrm>
        </p:spPr>
        <p:txBody>
          <a:bodyPr/>
          <a:lstStyle/>
          <a:p>
            <a:endParaRPr lang="en-ZA" dirty="0"/>
          </a:p>
        </p:txBody>
      </p:sp>
      <p:sp>
        <p:nvSpPr>
          <p:cNvPr id="3" name="Text Placeholder 2"/>
          <p:cNvSpPr>
            <a:spLocks noGrp="1"/>
          </p:cNvSpPr>
          <p:nvPr>
            <p:ph type="body" idx="1"/>
          </p:nvPr>
        </p:nvSpPr>
        <p:spPr>
          <a:xfrm>
            <a:off x="457200" y="1196752"/>
            <a:ext cx="8229600" cy="4929411"/>
          </a:xfrm>
        </p:spPr>
        <p:txBody>
          <a:bodyPr/>
          <a:lstStyle/>
          <a:p>
            <a:pPr marL="203200" indent="0" algn="ctr">
              <a:buNone/>
            </a:pPr>
            <a:r>
              <a:rPr lang="en-GB" sz="3600" dirty="0"/>
              <a:t>You must consider coordination and integration of communication elements in the communication mix. You must make sure that the elements are complementary and work towards meeting the specified objectives of the campaign. Make sure that you include a proper mix of media and techniques.</a:t>
            </a:r>
            <a:endParaRPr lang="en-ZA" sz="3600" dirty="0"/>
          </a:p>
        </p:txBody>
      </p:sp>
    </p:spTree>
    <p:extLst>
      <p:ext uri="{BB962C8B-B14F-4D97-AF65-F5344CB8AC3E}">
        <p14:creationId xmlns:p14="http://schemas.microsoft.com/office/powerpoint/2010/main" val="28684943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78099"/>
          </a:xfrm>
        </p:spPr>
        <p:txBody>
          <a:bodyPr/>
          <a:lstStyle/>
          <a:p>
            <a:endParaRPr lang="en-ZA" dirty="0"/>
          </a:p>
        </p:txBody>
      </p:sp>
      <p:sp>
        <p:nvSpPr>
          <p:cNvPr id="3" name="Text Placeholder 2"/>
          <p:cNvSpPr>
            <a:spLocks noGrp="1"/>
          </p:cNvSpPr>
          <p:nvPr>
            <p:ph type="body" idx="1"/>
          </p:nvPr>
        </p:nvSpPr>
        <p:spPr>
          <a:xfrm>
            <a:off x="457200" y="1124744"/>
            <a:ext cx="8229600" cy="5001419"/>
          </a:xfrm>
        </p:spPr>
        <p:txBody>
          <a:bodyPr/>
          <a:lstStyle/>
          <a:p>
            <a:pPr marL="203200" indent="0" algn="ctr">
              <a:buNone/>
            </a:pPr>
            <a:r>
              <a:rPr lang="en-US" dirty="0"/>
              <a:t>You have to apply the tools of advertising and public relations as well as the online communication tools. In an integrated communication campaign, these tools need to be integrated and applied alongside one another. Your selection of techniques will depend on the ""big idea'', the execution of the message and marrying this with the information you obtained from the assessment in phase 1 of the campaign.</a:t>
            </a:r>
            <a:endParaRPr lang="en-ZA" dirty="0"/>
          </a:p>
          <a:p>
            <a:pPr marL="203200" indent="0">
              <a:buNone/>
            </a:pPr>
            <a:endParaRPr lang="en-ZA" dirty="0"/>
          </a:p>
        </p:txBody>
      </p:sp>
    </p:spTree>
    <p:extLst>
      <p:ext uri="{BB962C8B-B14F-4D97-AF65-F5344CB8AC3E}">
        <p14:creationId xmlns:p14="http://schemas.microsoft.com/office/powerpoint/2010/main" val="2119504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Text Placeholder 2"/>
          <p:cNvSpPr>
            <a:spLocks noGrp="1"/>
          </p:cNvSpPr>
          <p:nvPr>
            <p:ph type="body" idx="1"/>
          </p:nvPr>
        </p:nvSpPr>
        <p:spPr/>
        <p:txBody>
          <a:bodyPr/>
          <a:lstStyle/>
          <a:p>
            <a:pPr marL="203200" indent="0">
              <a:buNone/>
            </a:pPr>
            <a:endParaRPr lang="en-GB" sz="7200" b="1" dirty="0" smtClean="0"/>
          </a:p>
          <a:p>
            <a:pPr marL="203200" indent="0" algn="ctr">
              <a:buNone/>
            </a:pPr>
            <a:r>
              <a:rPr lang="en-GB" sz="7200" b="1" dirty="0" smtClean="0"/>
              <a:t>Select </a:t>
            </a:r>
            <a:r>
              <a:rPr lang="en-GB" sz="7200" b="1" dirty="0"/>
              <a:t>the media</a:t>
            </a:r>
            <a:endParaRPr lang="en-ZA" sz="7200" dirty="0"/>
          </a:p>
          <a:p>
            <a:pPr marL="203200" indent="0">
              <a:buNone/>
            </a:pPr>
            <a:endParaRPr lang="en-ZA" sz="4400" dirty="0"/>
          </a:p>
        </p:txBody>
      </p:sp>
    </p:spTree>
    <p:extLst>
      <p:ext uri="{BB962C8B-B14F-4D97-AF65-F5344CB8AC3E}">
        <p14:creationId xmlns:p14="http://schemas.microsoft.com/office/powerpoint/2010/main" val="23057157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019"/>
          </a:xfrm>
        </p:spPr>
        <p:txBody>
          <a:bodyPr/>
          <a:lstStyle/>
          <a:p>
            <a:endParaRPr lang="en-ZA" dirty="0"/>
          </a:p>
        </p:txBody>
      </p:sp>
      <p:sp>
        <p:nvSpPr>
          <p:cNvPr id="3" name="Text Placeholder 2"/>
          <p:cNvSpPr>
            <a:spLocks noGrp="1"/>
          </p:cNvSpPr>
          <p:nvPr>
            <p:ph type="body" idx="1"/>
          </p:nvPr>
        </p:nvSpPr>
        <p:spPr>
          <a:xfrm>
            <a:off x="457200" y="476672"/>
            <a:ext cx="8229600" cy="5649491"/>
          </a:xfrm>
        </p:spPr>
        <p:txBody>
          <a:bodyPr/>
          <a:lstStyle/>
          <a:p>
            <a:pPr marL="203200" indent="0" algn="ctr">
              <a:buNone/>
            </a:pPr>
            <a:endParaRPr lang="en-GB" sz="2800" dirty="0" smtClean="0"/>
          </a:p>
          <a:p>
            <a:pPr marL="203200" indent="0" algn="ctr">
              <a:buNone/>
            </a:pPr>
            <a:r>
              <a:rPr lang="en-GB" sz="2800" dirty="0" smtClean="0"/>
              <a:t>A </a:t>
            </a:r>
            <a:r>
              <a:rPr lang="en-GB" sz="2800" dirty="0"/>
              <a:t>major challenge in developing a communication campaign is to select the appropriate media. Using the mass media can be costly and therefore needs to be considered discriminately - are you sure that the costs can be justified? However, public relations tools, such as demonstrations, events, promotions, media relations and others, can be extremely cost-effective, but may not reach as widely as others. Online media also provide a wide audience at affordable costs, but audiences are highly defined and limited to a select group of people.</a:t>
            </a:r>
            <a:endParaRPr lang="en-ZA" sz="2800" dirty="0"/>
          </a:p>
          <a:p>
            <a:pPr marL="203200" indent="0" algn="ctr">
              <a:buNone/>
            </a:pPr>
            <a:endParaRPr lang="en-ZA" sz="2800" dirty="0"/>
          </a:p>
        </p:txBody>
      </p:sp>
    </p:spTree>
    <p:extLst>
      <p:ext uri="{BB962C8B-B14F-4D97-AF65-F5344CB8AC3E}">
        <p14:creationId xmlns:p14="http://schemas.microsoft.com/office/powerpoint/2010/main" val="442880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t>Provide a list of media: (4)</a:t>
            </a:r>
            <a:r>
              <a:rPr lang="en-ZA" dirty="0"/>
              <a:t/>
            </a:r>
            <a:br>
              <a:rPr lang="en-ZA" dirty="0"/>
            </a:br>
            <a:endParaRPr lang="en-ZA" dirty="0"/>
          </a:p>
        </p:txBody>
      </p:sp>
      <p:sp>
        <p:nvSpPr>
          <p:cNvPr id="3" name="Text Placeholder 2"/>
          <p:cNvSpPr>
            <a:spLocks noGrp="1"/>
          </p:cNvSpPr>
          <p:nvPr>
            <p:ph type="body" idx="1"/>
          </p:nvPr>
        </p:nvSpPr>
        <p:spPr/>
        <p:txBody>
          <a:bodyPr/>
          <a:lstStyle/>
          <a:p>
            <a:pPr marL="203200" indent="0" algn="ctr">
              <a:buNone/>
            </a:pPr>
            <a:r>
              <a:rPr lang="en-GB" sz="4000" dirty="0"/>
              <a:t>(at least four media activities) you would use to distribute your message. You need to select appropriate media for advertising, public relations and online communication.</a:t>
            </a:r>
            <a:endParaRPr lang="en-ZA" sz="4000" dirty="0"/>
          </a:p>
        </p:txBody>
      </p:sp>
    </p:spTree>
    <p:extLst>
      <p:ext uri="{BB962C8B-B14F-4D97-AF65-F5344CB8AC3E}">
        <p14:creationId xmlns:p14="http://schemas.microsoft.com/office/powerpoint/2010/main" val="2527023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6"/>
            <a:ext cx="8229600" cy="1498179"/>
          </a:xfrm>
        </p:spPr>
        <p:txBody>
          <a:bodyPr/>
          <a:lstStyle/>
          <a:p>
            <a:r>
              <a:rPr lang="en-GB" sz="2400" b="1" i="1" dirty="0"/>
              <a:t>For each medium identified, discuss why you selected that medium and how it will contribute to internal integration. When discussing internal integration, refer to the criteria of reach, frequency and impact. (8)</a:t>
            </a:r>
            <a:endParaRPr lang="en-ZA" sz="2400" dirty="0"/>
          </a:p>
        </p:txBody>
      </p:sp>
      <p:sp>
        <p:nvSpPr>
          <p:cNvPr id="3" name="Text Placeholder 2"/>
          <p:cNvSpPr>
            <a:spLocks noGrp="1"/>
          </p:cNvSpPr>
          <p:nvPr>
            <p:ph type="body" idx="1"/>
          </p:nvPr>
        </p:nvSpPr>
        <p:spPr>
          <a:xfrm>
            <a:off x="457200" y="2132856"/>
            <a:ext cx="8229600" cy="3993307"/>
          </a:xfrm>
        </p:spPr>
        <p:txBody>
          <a:bodyPr/>
          <a:lstStyle/>
          <a:p>
            <a:pPr marL="203200" indent="0" algn="ctr">
              <a:buNone/>
            </a:pPr>
            <a:r>
              <a:rPr lang="en-GB" b="1" i="1" dirty="0"/>
              <a:t>Reach </a:t>
            </a:r>
            <a:r>
              <a:rPr lang="en-GB" dirty="0"/>
              <a:t>refers to the total number of people exposed to the message (for example, number of media representatives present at a media launch or the estimated readership of a community newspaper). The greater the reach of the medium, the greater the number of people who will receive the message via the specified medium.</a:t>
            </a:r>
            <a:endParaRPr lang="en-ZA" dirty="0"/>
          </a:p>
          <a:p>
            <a:pPr marL="203200" indent="0">
              <a:buNone/>
            </a:pPr>
            <a:endParaRPr lang="en-ZA" dirty="0"/>
          </a:p>
        </p:txBody>
      </p:sp>
    </p:spTree>
    <p:extLst>
      <p:ext uri="{BB962C8B-B14F-4D97-AF65-F5344CB8AC3E}">
        <p14:creationId xmlns:p14="http://schemas.microsoft.com/office/powerpoint/2010/main" val="4084903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Text Placeholder 2"/>
          <p:cNvSpPr>
            <a:spLocks noGrp="1"/>
          </p:cNvSpPr>
          <p:nvPr>
            <p:ph type="body" idx="1"/>
          </p:nvPr>
        </p:nvSpPr>
        <p:spPr>
          <a:xfrm>
            <a:off x="457200" y="1124744"/>
            <a:ext cx="8229600" cy="5001419"/>
          </a:xfrm>
        </p:spPr>
        <p:txBody>
          <a:bodyPr/>
          <a:lstStyle/>
          <a:p>
            <a:pPr marL="203200" indent="0" algn="ctr">
              <a:buNone/>
            </a:pPr>
            <a:r>
              <a:rPr lang="en-GB" sz="3600" b="1" i="1" dirty="0"/>
              <a:t>Frequency </a:t>
            </a:r>
            <a:r>
              <a:rPr lang="en-GB" sz="3600" dirty="0"/>
              <a:t>refers to the number of times an individual is exposed to the message sent via the specified medium. For example, some people may drive past a billboard every weekday on their way to work. The greater the frequency, the more exposure a recipient has to a message.</a:t>
            </a:r>
            <a:endParaRPr lang="en-ZA" sz="3600" dirty="0"/>
          </a:p>
          <a:p>
            <a:pPr marL="203200" indent="0">
              <a:buNone/>
            </a:pPr>
            <a:endParaRPr lang="en-ZA" dirty="0"/>
          </a:p>
        </p:txBody>
      </p:sp>
    </p:spTree>
    <p:extLst>
      <p:ext uri="{BB962C8B-B14F-4D97-AF65-F5344CB8AC3E}">
        <p14:creationId xmlns:p14="http://schemas.microsoft.com/office/powerpoint/2010/main" val="16981217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06091"/>
          </a:xfrm>
        </p:spPr>
        <p:txBody>
          <a:bodyPr/>
          <a:lstStyle/>
          <a:p>
            <a:endParaRPr lang="en-ZA" dirty="0"/>
          </a:p>
        </p:txBody>
      </p:sp>
      <p:sp>
        <p:nvSpPr>
          <p:cNvPr id="3" name="Text Placeholder 2"/>
          <p:cNvSpPr>
            <a:spLocks noGrp="1"/>
          </p:cNvSpPr>
          <p:nvPr>
            <p:ph type="body" idx="1"/>
          </p:nvPr>
        </p:nvSpPr>
        <p:spPr>
          <a:xfrm>
            <a:off x="457200" y="1196752"/>
            <a:ext cx="8229600" cy="4929411"/>
          </a:xfrm>
        </p:spPr>
        <p:txBody>
          <a:bodyPr/>
          <a:lstStyle/>
          <a:p>
            <a:pPr marL="203200" indent="0" algn="ctr">
              <a:buNone/>
            </a:pPr>
            <a:r>
              <a:rPr lang="en-GB" sz="3600" b="1" i="1" dirty="0"/>
              <a:t>Impact </a:t>
            </a:r>
            <a:r>
              <a:rPr lang="en-GB" sz="3600" dirty="0"/>
              <a:t>refers to the strength of a medium in conveying the message sent, and in effect disseminating the message to the desired audience effectively. This refers not only to the medium selected, but also to the message sent. An excellent message will have greater impact than one that is merely mediocre.</a:t>
            </a:r>
            <a:endParaRPr lang="en-ZA" sz="3600" dirty="0"/>
          </a:p>
          <a:p>
            <a:pPr marL="203200" indent="0">
              <a:buNone/>
            </a:pPr>
            <a:endParaRPr lang="en-ZA" sz="3600" dirty="0"/>
          </a:p>
        </p:txBody>
      </p:sp>
    </p:spTree>
    <p:extLst>
      <p:ext uri="{BB962C8B-B14F-4D97-AF65-F5344CB8AC3E}">
        <p14:creationId xmlns:p14="http://schemas.microsoft.com/office/powerpoint/2010/main" val="40849290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Text Placeholder 2"/>
          <p:cNvSpPr>
            <a:spLocks noGrp="1"/>
          </p:cNvSpPr>
          <p:nvPr>
            <p:ph type="body" idx="1"/>
          </p:nvPr>
        </p:nvSpPr>
        <p:spPr/>
        <p:txBody>
          <a:bodyPr/>
          <a:lstStyle/>
          <a:p>
            <a:pPr marL="203200" indent="0" algn="ctr">
              <a:buNone/>
            </a:pPr>
            <a:r>
              <a:rPr lang="en-GB" sz="6600" b="1" dirty="0"/>
              <a:t>Produce the communication material</a:t>
            </a:r>
            <a:endParaRPr lang="en-ZA" sz="6600" dirty="0"/>
          </a:p>
          <a:p>
            <a:pPr marL="203200" indent="0" algn="ctr">
              <a:buNone/>
            </a:pPr>
            <a:endParaRPr lang="en-ZA" sz="6600" dirty="0"/>
          </a:p>
        </p:txBody>
      </p:sp>
    </p:spTree>
    <p:extLst>
      <p:ext uri="{BB962C8B-B14F-4D97-AF65-F5344CB8AC3E}">
        <p14:creationId xmlns:p14="http://schemas.microsoft.com/office/powerpoint/2010/main" val="3069620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t>Design four activities (4)</a:t>
            </a:r>
            <a:r>
              <a:rPr lang="en-ZA" dirty="0"/>
              <a:t/>
            </a:r>
            <a:br>
              <a:rPr lang="en-ZA" dirty="0"/>
            </a:br>
            <a:endParaRPr lang="en-ZA" dirty="0"/>
          </a:p>
        </p:txBody>
      </p:sp>
      <p:sp>
        <p:nvSpPr>
          <p:cNvPr id="3" name="Text Placeholder 2"/>
          <p:cNvSpPr>
            <a:spLocks noGrp="1"/>
          </p:cNvSpPr>
          <p:nvPr>
            <p:ph type="body" idx="1"/>
          </p:nvPr>
        </p:nvSpPr>
        <p:spPr/>
        <p:txBody>
          <a:bodyPr/>
          <a:lstStyle/>
          <a:p>
            <a:pPr marL="203200" indent="0" algn="ctr">
              <a:buNone/>
            </a:pPr>
            <a:r>
              <a:rPr lang="en-GB" dirty="0"/>
              <a:t>For the final activity, you need to provide all materials discussed in the previous section </a:t>
            </a:r>
            <a:r>
              <a:rPr lang="en-GB" b="1" dirty="0"/>
              <a:t>(Select the media)</a:t>
            </a:r>
            <a:r>
              <a:rPr lang="en-GB" dirty="0"/>
              <a:t>.</a:t>
            </a:r>
            <a:r>
              <a:rPr lang="en-GB" b="1" dirty="0"/>
              <a:t> </a:t>
            </a:r>
            <a:r>
              <a:rPr lang="en-GB" dirty="0"/>
              <a:t>These need only be done in draft format of the various materials (such as press releases, advertisements, speeches, event programmes, websites, social media, banners, radio advertisements, as well as television advertisements).</a:t>
            </a:r>
            <a:endParaRPr lang="en-ZA" dirty="0"/>
          </a:p>
        </p:txBody>
      </p:sp>
    </p:spTree>
    <p:extLst>
      <p:ext uri="{BB962C8B-B14F-4D97-AF65-F5344CB8AC3E}">
        <p14:creationId xmlns:p14="http://schemas.microsoft.com/office/powerpoint/2010/main" val="38479185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936103"/>
          </a:xfrm>
        </p:spPr>
        <p:txBody>
          <a:bodyPr/>
          <a:lstStyle/>
          <a:p>
            <a:r>
              <a:rPr lang="en-GB" sz="3200" b="1" i="1" dirty="0"/>
              <a:t>Explain how each activity contributes to the “big idea” (4)</a:t>
            </a:r>
            <a:r>
              <a:rPr lang="en-ZA" sz="2800" dirty="0"/>
              <a:t/>
            </a:r>
            <a:br>
              <a:rPr lang="en-ZA" sz="2800" dirty="0"/>
            </a:br>
            <a:endParaRPr lang="en-ZA" sz="2800" dirty="0"/>
          </a:p>
        </p:txBody>
      </p:sp>
      <p:sp>
        <p:nvSpPr>
          <p:cNvPr id="3" name="Text Placeholder 2"/>
          <p:cNvSpPr>
            <a:spLocks noGrp="1"/>
          </p:cNvSpPr>
          <p:nvPr>
            <p:ph type="body" idx="1"/>
          </p:nvPr>
        </p:nvSpPr>
        <p:spPr>
          <a:xfrm>
            <a:off x="457200" y="2132856"/>
            <a:ext cx="8229600" cy="3993307"/>
          </a:xfrm>
        </p:spPr>
        <p:txBody>
          <a:bodyPr/>
          <a:lstStyle/>
          <a:p>
            <a:pPr marL="203200" indent="0" algn="ctr">
              <a:buNone/>
            </a:pPr>
            <a:r>
              <a:rPr lang="en-GB" sz="3600" dirty="0"/>
              <a:t>For each design, discuss how it would help convey the </a:t>
            </a:r>
            <a:r>
              <a:rPr lang="en-GB" sz="3600" b="1" dirty="0"/>
              <a:t>“big idea” </a:t>
            </a:r>
            <a:r>
              <a:rPr lang="en-GB" sz="3600" dirty="0"/>
              <a:t>(meaning intended)</a:t>
            </a:r>
            <a:r>
              <a:rPr lang="en-GB" sz="3600" b="1" dirty="0"/>
              <a:t> </a:t>
            </a:r>
            <a:r>
              <a:rPr lang="en-GB" sz="3600" dirty="0"/>
              <a:t>specified in the firsts section.</a:t>
            </a:r>
            <a:endParaRPr lang="en-ZA" sz="3600" dirty="0"/>
          </a:p>
        </p:txBody>
      </p:sp>
    </p:spTree>
    <p:extLst>
      <p:ext uri="{BB962C8B-B14F-4D97-AF65-F5344CB8AC3E}">
        <p14:creationId xmlns:p14="http://schemas.microsoft.com/office/powerpoint/2010/main" val="3515080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Text Placeholder 2"/>
          <p:cNvSpPr>
            <a:spLocks noGrp="1"/>
          </p:cNvSpPr>
          <p:nvPr>
            <p:ph type="body" idx="1"/>
          </p:nvPr>
        </p:nvSpPr>
        <p:spPr/>
        <p:txBody>
          <a:bodyPr/>
          <a:lstStyle/>
          <a:p>
            <a:pPr marL="203200" indent="0" algn="ctr">
              <a:buNone/>
            </a:pPr>
            <a:endParaRPr lang="en-GB" sz="4000" b="1" dirty="0" smtClean="0"/>
          </a:p>
          <a:p>
            <a:pPr marL="203200" indent="0" algn="ctr">
              <a:buNone/>
            </a:pPr>
            <a:r>
              <a:rPr lang="en-GB" sz="4400" b="1" dirty="0" smtClean="0"/>
              <a:t>Proof </a:t>
            </a:r>
            <a:r>
              <a:rPr lang="en-GB" sz="4400" b="1" dirty="0"/>
              <a:t>of authenticity: Evaluation of the planning of the campaign by the organisation</a:t>
            </a:r>
            <a:endParaRPr lang="en-ZA" sz="4400" dirty="0"/>
          </a:p>
          <a:p>
            <a:pPr marL="203200" indent="0">
              <a:buNone/>
            </a:pPr>
            <a:endParaRPr lang="en-ZA" sz="4000" dirty="0"/>
          </a:p>
        </p:txBody>
      </p:sp>
    </p:spTree>
    <p:extLst>
      <p:ext uri="{BB962C8B-B14F-4D97-AF65-F5344CB8AC3E}">
        <p14:creationId xmlns:p14="http://schemas.microsoft.com/office/powerpoint/2010/main" val="23220143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346051"/>
          </a:xfrm>
        </p:spPr>
        <p:txBody>
          <a:bodyPr/>
          <a:lstStyle/>
          <a:p>
            <a:endParaRPr lang="en-ZA" dirty="0"/>
          </a:p>
        </p:txBody>
      </p:sp>
      <p:sp>
        <p:nvSpPr>
          <p:cNvPr id="3" name="Text Placeholder 2"/>
          <p:cNvSpPr>
            <a:spLocks noGrp="1"/>
          </p:cNvSpPr>
          <p:nvPr>
            <p:ph type="body" idx="1"/>
          </p:nvPr>
        </p:nvSpPr>
        <p:spPr>
          <a:xfrm>
            <a:off x="457200" y="1124744"/>
            <a:ext cx="8229600" cy="5001419"/>
          </a:xfrm>
        </p:spPr>
        <p:txBody>
          <a:bodyPr/>
          <a:lstStyle/>
          <a:p>
            <a:pPr marL="203200" indent="0" algn="ctr">
              <a:buNone/>
            </a:pPr>
            <a:r>
              <a:rPr lang="en-GB" dirty="0"/>
              <a:t>Include an official letter from the organiser(s) (or the person at the organisation with whom you collaborated) in which the value of the campaign to the organisation and possible problems are discussed.</a:t>
            </a:r>
            <a:endParaRPr lang="en-ZA" dirty="0"/>
          </a:p>
          <a:p>
            <a:pPr marL="203200" indent="0" algn="ctr">
              <a:buNone/>
            </a:pPr>
            <a:endParaRPr lang="en-ZA" dirty="0"/>
          </a:p>
          <a:p>
            <a:pPr marL="203200" indent="0" algn="ctr">
              <a:buNone/>
            </a:pPr>
            <a:r>
              <a:rPr lang="en-GB" b="1" dirty="0"/>
              <a:t>If you do not include this letter in the portfolio, your marks for this portfolio will be halved.</a:t>
            </a:r>
            <a:endParaRPr lang="en-ZA" dirty="0"/>
          </a:p>
          <a:p>
            <a:pPr marL="203200" indent="0">
              <a:buNone/>
            </a:pPr>
            <a:endParaRPr lang="en-ZA" dirty="0"/>
          </a:p>
        </p:txBody>
      </p:sp>
    </p:spTree>
    <p:extLst>
      <p:ext uri="{BB962C8B-B14F-4D97-AF65-F5344CB8AC3E}">
        <p14:creationId xmlns:p14="http://schemas.microsoft.com/office/powerpoint/2010/main" val="29988486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Shape 512"/>
          <p:cNvSpPr txBox="1">
            <a:spLocks noGrp="1"/>
          </p:cNvSpPr>
          <p:nvPr>
            <p:ph type="title"/>
          </p:nvPr>
        </p:nvSpPr>
        <p:spPr>
          <a:xfrm>
            <a:off x="521789" y="404663"/>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ZA" sz="3959" b="0" i="0" u="none" strike="noStrike" cap="none" dirty="0">
                <a:solidFill>
                  <a:schemeClr val="dk1"/>
                </a:solidFill>
                <a:latin typeface="Calibri"/>
                <a:ea typeface="Calibri"/>
                <a:cs typeface="Calibri"/>
                <a:sym typeface="Calibri"/>
              </a:rPr>
              <a:t/>
            </a:r>
            <a:br>
              <a:rPr lang="en-ZA" sz="3959" b="0" i="0" u="none" strike="noStrike" cap="none" dirty="0">
                <a:solidFill>
                  <a:schemeClr val="dk1"/>
                </a:solidFill>
                <a:latin typeface="Calibri"/>
                <a:ea typeface="Calibri"/>
                <a:cs typeface="Calibri"/>
                <a:sym typeface="Calibri"/>
              </a:rPr>
            </a:br>
            <a:r>
              <a:rPr lang="en-ZA" sz="3959" dirty="0"/>
              <a:t>100 coins packed in a bag</a:t>
            </a:r>
          </a:p>
        </p:txBody>
      </p:sp>
      <p:pic>
        <p:nvPicPr>
          <p:cNvPr id="513" name="Shape 513" descr="http://preview.turbosquid.com/Preview/2014/07/08__00_16_06/thumbnail.pngf4d069f5-712f-4ac3-bed6-45d6e81950f1Original.jpg"/>
          <p:cNvPicPr preferRelativeResize="0"/>
          <p:nvPr/>
        </p:nvPicPr>
        <p:blipFill rotWithShape="1">
          <a:blip r:embed="rId3">
            <a:alphaModFix/>
          </a:blip>
          <a:srcRect/>
          <a:stretch/>
        </p:blipFill>
        <p:spPr>
          <a:xfrm>
            <a:off x="2411759" y="2001416"/>
            <a:ext cx="4449600" cy="444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
                                        </p:tgtEl>
                                        <p:attrNameLst>
                                          <p:attrName>style.visibility</p:attrName>
                                        </p:attrNameLst>
                                      </p:cBhvr>
                                      <p:to>
                                        <p:strVal val="visible"/>
                                      </p:to>
                                    </p:set>
                                    <p:animEffect transition="in" filter="fade">
                                      <p:cBhvr>
                                        <p:cTn id="7" dur="500"/>
                                        <p:tgtEl>
                                          <p:spTgt spid="5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3"/>
                                        </p:tgtEl>
                                        <p:attrNameLst>
                                          <p:attrName>style.visibility</p:attrName>
                                        </p:attrNameLst>
                                      </p:cBhvr>
                                      <p:to>
                                        <p:strVal val="visible"/>
                                      </p:to>
                                    </p:set>
                                    <p:animEffect transition="in" filter="fade">
                                      <p:cBhvr>
                                        <p:cTn id="12" dur="1000"/>
                                        <p:tgtEl>
                                          <p:spTgt spid="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Shape 519"/>
          <p:cNvSpPr txBox="1">
            <a:spLocks noGrp="1"/>
          </p:cNvSpPr>
          <p:nvPr>
            <p:ph type="title"/>
          </p:nvPr>
        </p:nvSpPr>
        <p:spPr>
          <a:xfrm>
            <a:off x="457200" y="2169694"/>
            <a:ext cx="8229600" cy="3227400"/>
          </a:xfrm>
          <a:prstGeom prst="rect">
            <a:avLst/>
          </a:prstGeom>
        </p:spPr>
        <p:txBody>
          <a:bodyPr lIns="91425" tIns="91425" rIns="91425" bIns="91425" anchor="ctr" anchorCtr="0">
            <a:noAutofit/>
          </a:bodyPr>
          <a:lstStyle/>
          <a:p>
            <a:pPr lvl="0">
              <a:spcBef>
                <a:spcPts val="0"/>
              </a:spcBef>
              <a:buNone/>
            </a:pPr>
            <a:r>
              <a:rPr lang="en-ZA" dirty="0"/>
              <a:t>Thank you very much for attending this live Hangout.  </a:t>
            </a:r>
          </a:p>
          <a:p>
            <a:r>
              <a:rPr lang="en-GB" sz="2800" b="1" dirty="0"/>
              <a:t>We hope you found this helpful</a:t>
            </a:r>
            <a:r>
              <a:rPr lang="en-ZA" sz="2800" dirty="0"/>
              <a:t/>
            </a:r>
            <a:br>
              <a:rPr lang="en-ZA" sz="2800" dirty="0"/>
            </a:br>
            <a:r>
              <a:rPr lang="en-GB" sz="2800" b="1" dirty="0"/>
              <a:t> </a:t>
            </a:r>
            <a:r>
              <a:rPr lang="en-ZA" sz="2800" dirty="0"/>
              <a:t/>
            </a:r>
            <a:br>
              <a:rPr lang="en-ZA" sz="2800" dirty="0"/>
            </a:br>
            <a:r>
              <a:rPr lang="en-GB" sz="2800" b="1" dirty="0"/>
              <a:t>Please contact us should you have any queries </a:t>
            </a:r>
            <a:r>
              <a:rPr lang="en-ZA" sz="2800" dirty="0"/>
              <a:t/>
            </a:r>
            <a:br>
              <a:rPr lang="en-ZA" sz="2800" dirty="0"/>
            </a:br>
            <a:r>
              <a:rPr lang="en-ZA" sz="2800" dirty="0" smtClean="0"/>
              <a:t>Again:</a:t>
            </a:r>
            <a:endParaRPr sz="2800" dirty="0" smtClean="0"/>
          </a:p>
          <a:p>
            <a:pPr lvl="0">
              <a:spcBef>
                <a:spcPts val="0"/>
              </a:spcBef>
              <a:buNone/>
            </a:pPr>
            <a:r>
              <a:rPr lang="en-ZA" sz="2800" dirty="0" smtClean="0"/>
              <a:t>This </a:t>
            </a:r>
            <a:r>
              <a:rPr lang="en-ZA" sz="2800" dirty="0"/>
              <a:t>was an experiment and we would like you to give us your feedback and critical views to allow us to improve and provide a better service.</a:t>
            </a:r>
          </a:p>
          <a:p>
            <a:pPr lvl="0" algn="l">
              <a:spcBef>
                <a:spcPts val="0"/>
              </a:spcBef>
              <a:buNone/>
            </a:pP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2807</TotalTime>
  <Words>1909</Words>
  <Application>Microsoft Office PowerPoint</Application>
  <PresentationFormat>On-screen Show (4:3)</PresentationFormat>
  <Paragraphs>159</Paragraphs>
  <Slides>40</Slides>
  <Notes>7</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COM 3708</vt:lpstr>
      <vt:lpstr>How to earn 100 marks?</vt:lpstr>
      <vt:lpstr>PowerPoint Presentation</vt:lpstr>
      <vt:lpstr>Mark allocations</vt:lpstr>
      <vt:lpstr>Sale time: we are giving marks away for free!!</vt:lpstr>
      <vt:lpstr>PHASE 2- CREATE </vt:lpstr>
      <vt:lpstr> 2.1Stipulate the communication problem or opportunity </vt:lpstr>
      <vt:lpstr>Answer the following questions:</vt:lpstr>
      <vt:lpstr>2.2 Define strengths, weaknesses,  opportunities and threats (SWOT analysis) </vt:lpstr>
      <vt:lpstr>INFORMATION (SWOT ANALYSIS)</vt:lpstr>
      <vt:lpstr>BASED ON THE ABOVE, PROVIDE A SUMMARY OF THE FOLLOWING: </vt:lpstr>
      <vt:lpstr> 2.3 Decide on the campaign topic </vt:lpstr>
      <vt:lpstr>Decide on a campaign topic </vt:lpstr>
      <vt:lpstr>Formulate strategic communication objectives</vt:lpstr>
      <vt:lpstr>PowerPoint Presentation</vt:lpstr>
      <vt:lpstr>PowerPoint Presentation</vt:lpstr>
      <vt:lpstr>Formulate the “big idea” for your campaign in one sentence (2)</vt:lpstr>
      <vt:lpstr>PowerPoint Presentation</vt:lpstr>
      <vt:lpstr>PowerPoint Presentation</vt:lpstr>
      <vt:lpstr>Formulate a message approach for your campaign (3) </vt:lpstr>
      <vt:lpstr>PowerPoint Presentation</vt:lpstr>
      <vt:lpstr>PowerPoint Presentation</vt:lpstr>
      <vt:lpstr>Decide on how the message approach will be presented to the audience and list and discuss two ways in which this will be executed (4)</vt:lpstr>
      <vt:lpstr>PowerPoint Presentation</vt:lpstr>
      <vt:lpstr>Specify the mix of communication elements that will be used to implement the campaign (2) </vt:lpstr>
      <vt:lpstr>PowerPoint Presentation</vt:lpstr>
      <vt:lpstr>PowerPoint Presentation</vt:lpstr>
      <vt:lpstr>PowerPoint Presentation</vt:lpstr>
      <vt:lpstr>PowerPoint Presentation</vt:lpstr>
      <vt:lpstr>Provide a list of media: (4) </vt:lpstr>
      <vt:lpstr>For each medium identified, discuss why you selected that medium and how it will contribute to internal integration. When discussing internal integration, refer to the criteria of reach, frequency and impact. (8)</vt:lpstr>
      <vt:lpstr>PowerPoint Presentation</vt:lpstr>
      <vt:lpstr>PowerPoint Presentation</vt:lpstr>
      <vt:lpstr>PowerPoint Presentation</vt:lpstr>
      <vt:lpstr>Design four activities (4) </vt:lpstr>
      <vt:lpstr>Explain how each activity contributes to the “big idea” (4) </vt:lpstr>
      <vt:lpstr>PowerPoint Presentation</vt:lpstr>
      <vt:lpstr>PowerPoint Presentation</vt:lpstr>
      <vt:lpstr> 100 coins packed in a bag</vt:lpstr>
      <vt:lpstr>Thank you very much for attending this live Hangout.   We hope you found this helpful   Please contact us should you have any queries  Again: This was an experiment and we would like you to give us your feedback and critical views to allow us to improve and provide a better service.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 3708</dc:title>
  <dc:creator>Breet-Van Niekerk, Therise</dc:creator>
  <cp:lastModifiedBy>user</cp:lastModifiedBy>
  <cp:revision>48</cp:revision>
  <cp:lastPrinted>2016-08-30T11:55:26Z</cp:lastPrinted>
  <dcterms:modified xsi:type="dcterms:W3CDTF">2017-03-24T07:55:28Z</dcterms:modified>
</cp:coreProperties>
</file>