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DA66FACA-91E8-49C4-A192-6EEFA48CE4B7}">
  <a:tblStyle styleId="{DA66FACA-91E8-49C4-A192-6EEFA48CE4B7}" styleName="Table_0"/>
  <a:tblStyle styleId="{6508D65C-4390-4F4E-8B69-0B95ACC72772}"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med" w="med" type="none"/>
              <a:tailEnd len="med" w="med" type="none"/>
            </a:ln>
          </a:left>
          <a:right>
            <a:ln cap="flat" cmpd="sng" w="12700">
              <a:solidFill>
                <a:schemeClr val="lt1"/>
              </a:solidFill>
              <a:prstDash val="solid"/>
              <a:round/>
              <a:headEnd len="med" w="med" type="none"/>
              <a:tailEnd len="med" w="med" type="none"/>
            </a:ln>
          </a:right>
          <a:top>
            <a:ln cap="flat" cmpd="sng" w="12700">
              <a:solidFill>
                <a:schemeClr val="lt1"/>
              </a:solidFill>
              <a:prstDash val="solid"/>
              <a:round/>
              <a:headEnd len="med" w="med" type="none"/>
              <a:tailEnd len="med" w="med" type="none"/>
            </a:ln>
          </a:top>
          <a:bottom>
            <a:ln cap="flat" cmpd="sng" w="12700">
              <a:solidFill>
                <a:schemeClr val="lt1"/>
              </a:solidFill>
              <a:prstDash val="solid"/>
              <a:round/>
              <a:headEnd len="med" w="med" type="none"/>
              <a:tailEnd len="med" w="med" type="none"/>
            </a:ln>
          </a:bottom>
          <a:insideH>
            <a:ln cap="flat" cmpd="sng" w="12700">
              <a:solidFill>
                <a:schemeClr val="lt1"/>
              </a:solidFill>
              <a:prstDash val="solid"/>
              <a:round/>
              <a:headEnd len="med" w="med" type="none"/>
              <a:tailEnd len="med" w="med" type="none"/>
            </a:ln>
          </a:insideH>
          <a:insideV>
            <a:ln cap="flat" cmpd="sng" w="12700">
              <a:solidFill>
                <a:schemeClr val="lt1"/>
              </a:solidFill>
              <a:prstDash val="solid"/>
              <a:round/>
              <a:headEnd len="med" w="med" type="none"/>
              <a:tailEnd len="med" w="med" type="none"/>
            </a:ln>
          </a:insideV>
        </a:tcBdr>
        <a:fill>
          <a:solidFill>
            <a:srgbClr val="E8ECF4"/>
          </a:solidFill>
        </a:fill>
      </a:tcStyle>
    </a:wholeTbl>
    <a:band1H>
      <a:tcStyle>
        <a:fill>
          <a:solidFill>
            <a:srgbClr val="CFD7E7"/>
          </a:solidFill>
        </a:fill>
      </a:tcStyle>
    </a:band1H>
    <a:band1V>
      <a:tcStyle>
        <a:fill>
          <a:solidFill>
            <a:srgbClr val="CFD7E7"/>
          </a:solidFill>
        </a:fill>
      </a:tcStyle>
    </a:band1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med" w="med" type="none"/>
              <a:tailEnd len="med" w="med" type="none"/>
            </a:ln>
          </a:top>
        </a:tcBdr>
        <a:fill>
          <a:solidFill>
            <a:schemeClr val="accent1"/>
          </a:solidFill>
        </a:fill>
      </a:tcStyle>
    </a:lastRow>
    <a:firstRow>
      <a:tcTxStyle b="on" i="off">
        <a:font>
          <a:latin typeface="Calibri"/>
          <a:ea typeface="Calibri"/>
          <a:cs typeface="Calibri"/>
        </a:font>
        <a:schemeClr val="lt1"/>
      </a:tcTxStyle>
      <a:tcStyle>
        <a:tcBdr>
          <a:bottom>
            <a:ln cap="flat" cmpd="sng" w="38100">
              <a:solidFill>
                <a:schemeClr val="lt1"/>
              </a:solidFill>
              <a:prstDash val="solid"/>
              <a:round/>
              <a:headEnd len="med" w="med" type="none"/>
              <a:tailEnd len="med" w="med" type="none"/>
            </a:ln>
          </a:bottom>
        </a:tcBdr>
        <a:fill>
          <a:solidFill>
            <a:schemeClr val="accent1"/>
          </a:solidFill>
        </a:fill>
      </a:tcStyle>
    </a:firstRow>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slide" Target="slides/slide41.xml"/><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slide" Target="slides/slide42.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7200"/>
          </a:xfrm>
          <a:prstGeom prst="rect">
            <a:avLst/>
          </a:prstGeom>
          <a:noFill/>
          <a:ln>
            <a:noFill/>
          </a:ln>
        </p:spPr>
        <p:txBody>
          <a:bodyPr anchorCtr="0" anchor="b"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ZA"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86" name="Shape 8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 name="Shape 90"/>
        <p:cNvGrpSpPr/>
        <p:nvPr/>
      </p:nvGrpSpPr>
      <p:grpSpPr>
        <a:xfrm>
          <a:off x="0" y="0"/>
          <a:ext cx="0" cy="0"/>
          <a:chOff x="0" y="0"/>
          <a:chExt cx="0" cy="0"/>
        </a:xfrm>
      </p:grpSpPr>
      <p:sp>
        <p:nvSpPr>
          <p:cNvPr id="91" name="Shape 9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2" name="Shape 9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6" name="Shape 96"/>
        <p:cNvGrpSpPr/>
        <p:nvPr/>
      </p:nvGrpSpPr>
      <p:grpSpPr>
        <a:xfrm>
          <a:off x="0" y="0"/>
          <a:ext cx="0" cy="0"/>
          <a:chOff x="0" y="0"/>
          <a:chExt cx="0" cy="0"/>
        </a:xfrm>
      </p:grpSpPr>
      <p:sp>
        <p:nvSpPr>
          <p:cNvPr id="97" name="Shape 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8" name="Shape 9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5" name="Shape 205"/>
        <p:cNvGrpSpPr/>
        <p:nvPr/>
      </p:nvGrpSpPr>
      <p:grpSpPr>
        <a:xfrm>
          <a:off x="0" y="0"/>
          <a:ext cx="0" cy="0"/>
          <a:chOff x="0" y="0"/>
          <a:chExt cx="0" cy="0"/>
        </a:xfrm>
      </p:grpSpPr>
      <p:sp>
        <p:nvSpPr>
          <p:cNvPr id="206" name="Shape 2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07" name="Shape 20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1" name="Shape 211"/>
        <p:cNvGrpSpPr/>
        <p:nvPr/>
      </p:nvGrpSpPr>
      <p:grpSpPr>
        <a:xfrm>
          <a:off x="0" y="0"/>
          <a:ext cx="0" cy="0"/>
          <a:chOff x="0" y="0"/>
          <a:chExt cx="0" cy="0"/>
        </a:xfrm>
      </p:grpSpPr>
      <p:sp>
        <p:nvSpPr>
          <p:cNvPr id="212" name="Shape 21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13" name="Shape 21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7" name="Shape 217"/>
        <p:cNvGrpSpPr/>
        <p:nvPr/>
      </p:nvGrpSpPr>
      <p:grpSpPr>
        <a:xfrm>
          <a:off x="0" y="0"/>
          <a:ext cx="0" cy="0"/>
          <a:chOff x="0" y="0"/>
          <a:chExt cx="0" cy="0"/>
        </a:xfrm>
      </p:grpSpPr>
      <p:sp>
        <p:nvSpPr>
          <p:cNvPr id="218" name="Shape 21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19" name="Shape 21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 name="Shape 223"/>
        <p:cNvGrpSpPr/>
        <p:nvPr/>
      </p:nvGrpSpPr>
      <p:grpSpPr>
        <a:xfrm>
          <a:off x="0" y="0"/>
          <a:ext cx="0" cy="0"/>
          <a:chOff x="0" y="0"/>
          <a:chExt cx="0" cy="0"/>
        </a:xfrm>
      </p:grpSpPr>
      <p:sp>
        <p:nvSpPr>
          <p:cNvPr id="224" name="Shape 22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5" name="Shape 22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9" name="Shape 229"/>
        <p:cNvGrpSpPr/>
        <p:nvPr/>
      </p:nvGrpSpPr>
      <p:grpSpPr>
        <a:xfrm>
          <a:off x="0" y="0"/>
          <a:ext cx="0" cy="0"/>
          <a:chOff x="0" y="0"/>
          <a:chExt cx="0" cy="0"/>
        </a:xfrm>
      </p:grpSpPr>
      <p:sp>
        <p:nvSpPr>
          <p:cNvPr id="230" name="Shape 23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31" name="Shape 23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232" name="Shape 232"/>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7" name="Shape 237"/>
        <p:cNvGrpSpPr/>
        <p:nvPr/>
      </p:nvGrpSpPr>
      <p:grpSpPr>
        <a:xfrm>
          <a:off x="0" y="0"/>
          <a:ext cx="0" cy="0"/>
          <a:chOff x="0" y="0"/>
          <a:chExt cx="0" cy="0"/>
        </a:xfrm>
      </p:grpSpPr>
      <p:sp>
        <p:nvSpPr>
          <p:cNvPr id="238" name="Shape 23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39" name="Shape 2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4" name="Shape 244"/>
        <p:cNvGrpSpPr/>
        <p:nvPr/>
      </p:nvGrpSpPr>
      <p:grpSpPr>
        <a:xfrm>
          <a:off x="0" y="0"/>
          <a:ext cx="0" cy="0"/>
          <a:chOff x="0" y="0"/>
          <a:chExt cx="0" cy="0"/>
        </a:xfrm>
      </p:grpSpPr>
      <p:sp>
        <p:nvSpPr>
          <p:cNvPr id="245" name="Shape 24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46" name="Shape 246"/>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247" name="Shape 24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0" name="Shape 250"/>
        <p:cNvGrpSpPr/>
        <p:nvPr/>
      </p:nvGrpSpPr>
      <p:grpSpPr>
        <a:xfrm>
          <a:off x="0" y="0"/>
          <a:ext cx="0" cy="0"/>
          <a:chOff x="0" y="0"/>
          <a:chExt cx="0" cy="0"/>
        </a:xfrm>
      </p:grpSpPr>
      <p:sp>
        <p:nvSpPr>
          <p:cNvPr id="251" name="Shape 25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52" name="Shape 252"/>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253" name="Shape 25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7" name="Shape 257"/>
        <p:cNvGrpSpPr/>
        <p:nvPr/>
      </p:nvGrpSpPr>
      <p:grpSpPr>
        <a:xfrm>
          <a:off x="0" y="0"/>
          <a:ext cx="0" cy="0"/>
          <a:chOff x="0" y="0"/>
          <a:chExt cx="0" cy="0"/>
        </a:xfrm>
      </p:grpSpPr>
      <p:sp>
        <p:nvSpPr>
          <p:cNvPr id="258" name="Shape 25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59" name="Shape 25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65" name="Shape 26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266" name="Shape 26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0" name="Shape 270"/>
        <p:cNvGrpSpPr/>
        <p:nvPr/>
      </p:nvGrpSpPr>
      <p:grpSpPr>
        <a:xfrm>
          <a:off x="0" y="0"/>
          <a:ext cx="0" cy="0"/>
          <a:chOff x="0" y="0"/>
          <a:chExt cx="0" cy="0"/>
        </a:xfrm>
      </p:grpSpPr>
      <p:sp>
        <p:nvSpPr>
          <p:cNvPr id="271" name="Shape 27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72" name="Shape 27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6" name="Shape 276"/>
        <p:cNvGrpSpPr/>
        <p:nvPr/>
      </p:nvGrpSpPr>
      <p:grpSpPr>
        <a:xfrm>
          <a:off x="0" y="0"/>
          <a:ext cx="0" cy="0"/>
          <a:chOff x="0" y="0"/>
          <a:chExt cx="0" cy="0"/>
        </a:xfrm>
      </p:grpSpPr>
      <p:sp>
        <p:nvSpPr>
          <p:cNvPr id="277" name="Shape 27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78" name="Shape 2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2" name="Shape 282"/>
        <p:cNvGrpSpPr/>
        <p:nvPr/>
      </p:nvGrpSpPr>
      <p:grpSpPr>
        <a:xfrm>
          <a:off x="0" y="0"/>
          <a:ext cx="0" cy="0"/>
          <a:chOff x="0" y="0"/>
          <a:chExt cx="0" cy="0"/>
        </a:xfrm>
      </p:grpSpPr>
      <p:sp>
        <p:nvSpPr>
          <p:cNvPr id="283" name="Shape 28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84" name="Shape 28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 name="Shape 288"/>
        <p:cNvGrpSpPr/>
        <p:nvPr/>
      </p:nvGrpSpPr>
      <p:grpSpPr>
        <a:xfrm>
          <a:off x="0" y="0"/>
          <a:ext cx="0" cy="0"/>
          <a:chOff x="0" y="0"/>
          <a:chExt cx="0" cy="0"/>
        </a:xfrm>
      </p:grpSpPr>
      <p:sp>
        <p:nvSpPr>
          <p:cNvPr id="289" name="Shape 28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90" name="Shape 29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96" name="Shape 296"/>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297" name="Shape 29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1" name="Shape 301"/>
        <p:cNvGrpSpPr/>
        <p:nvPr/>
      </p:nvGrpSpPr>
      <p:grpSpPr>
        <a:xfrm>
          <a:off x="0" y="0"/>
          <a:ext cx="0" cy="0"/>
          <a:chOff x="0" y="0"/>
          <a:chExt cx="0" cy="0"/>
        </a:xfrm>
      </p:grpSpPr>
      <p:sp>
        <p:nvSpPr>
          <p:cNvPr id="302" name="Shape 30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03" name="Shape 30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7" name="Shape 307"/>
        <p:cNvGrpSpPr/>
        <p:nvPr/>
      </p:nvGrpSpPr>
      <p:grpSpPr>
        <a:xfrm>
          <a:off x="0" y="0"/>
          <a:ext cx="0" cy="0"/>
          <a:chOff x="0" y="0"/>
          <a:chExt cx="0" cy="0"/>
        </a:xfrm>
      </p:grpSpPr>
      <p:sp>
        <p:nvSpPr>
          <p:cNvPr id="308" name="Shape 30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09" name="Shape 30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3" name="Shape 313"/>
        <p:cNvGrpSpPr/>
        <p:nvPr/>
      </p:nvGrpSpPr>
      <p:grpSpPr>
        <a:xfrm>
          <a:off x="0" y="0"/>
          <a:ext cx="0" cy="0"/>
          <a:chOff x="0" y="0"/>
          <a:chExt cx="0" cy="0"/>
        </a:xfrm>
      </p:grpSpPr>
      <p:sp>
        <p:nvSpPr>
          <p:cNvPr id="314" name="Shape 31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15" name="Shape 31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16" name="Shape 31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0" name="Shape 320"/>
        <p:cNvGrpSpPr/>
        <p:nvPr/>
      </p:nvGrpSpPr>
      <p:grpSpPr>
        <a:xfrm>
          <a:off x="0" y="0"/>
          <a:ext cx="0" cy="0"/>
          <a:chOff x="0" y="0"/>
          <a:chExt cx="0" cy="0"/>
        </a:xfrm>
      </p:grpSpPr>
      <p:sp>
        <p:nvSpPr>
          <p:cNvPr id="321" name="Shape 32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22" name="Shape 32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6" name="Shape 326"/>
        <p:cNvGrpSpPr/>
        <p:nvPr/>
      </p:nvGrpSpPr>
      <p:grpSpPr>
        <a:xfrm>
          <a:off x="0" y="0"/>
          <a:ext cx="0" cy="0"/>
          <a:chOff x="0" y="0"/>
          <a:chExt cx="0" cy="0"/>
        </a:xfrm>
      </p:grpSpPr>
      <p:sp>
        <p:nvSpPr>
          <p:cNvPr id="327" name="Shape 32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28" name="Shape 328"/>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29" name="Shape 32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3" name="Shape 333"/>
        <p:cNvGrpSpPr/>
        <p:nvPr/>
      </p:nvGrpSpPr>
      <p:grpSpPr>
        <a:xfrm>
          <a:off x="0" y="0"/>
          <a:ext cx="0" cy="0"/>
          <a:chOff x="0" y="0"/>
          <a:chExt cx="0" cy="0"/>
        </a:xfrm>
      </p:grpSpPr>
      <p:sp>
        <p:nvSpPr>
          <p:cNvPr id="334" name="Shape 33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35" name="Shape 33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9" name="Shape 339"/>
        <p:cNvGrpSpPr/>
        <p:nvPr/>
      </p:nvGrpSpPr>
      <p:grpSpPr>
        <a:xfrm>
          <a:off x="0" y="0"/>
          <a:ext cx="0" cy="0"/>
          <a:chOff x="0" y="0"/>
          <a:chExt cx="0" cy="0"/>
        </a:xfrm>
      </p:grpSpPr>
      <p:sp>
        <p:nvSpPr>
          <p:cNvPr id="340" name="Shape 34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41" name="Shape 34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42" name="Shape 342"/>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7" name="Shape 347"/>
        <p:cNvGrpSpPr/>
        <p:nvPr/>
      </p:nvGrpSpPr>
      <p:grpSpPr>
        <a:xfrm>
          <a:off x="0" y="0"/>
          <a:ext cx="0" cy="0"/>
          <a:chOff x="0" y="0"/>
          <a:chExt cx="0" cy="0"/>
        </a:xfrm>
      </p:grpSpPr>
      <p:sp>
        <p:nvSpPr>
          <p:cNvPr id="348" name="Shape 34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49" name="Shape 3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3" name="Shape 353"/>
        <p:cNvGrpSpPr/>
        <p:nvPr/>
      </p:nvGrpSpPr>
      <p:grpSpPr>
        <a:xfrm>
          <a:off x="0" y="0"/>
          <a:ext cx="0" cy="0"/>
          <a:chOff x="0" y="0"/>
          <a:chExt cx="0" cy="0"/>
        </a:xfrm>
      </p:grpSpPr>
      <p:sp>
        <p:nvSpPr>
          <p:cNvPr id="354" name="Shape 3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55" name="Shape 35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56" name="Shape 35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0" name="Shape 360"/>
        <p:cNvGrpSpPr/>
        <p:nvPr/>
      </p:nvGrpSpPr>
      <p:grpSpPr>
        <a:xfrm>
          <a:off x="0" y="0"/>
          <a:ext cx="0" cy="0"/>
          <a:chOff x="0" y="0"/>
          <a:chExt cx="0" cy="0"/>
        </a:xfrm>
      </p:grpSpPr>
      <p:sp>
        <p:nvSpPr>
          <p:cNvPr id="361" name="Shape 36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62" name="Shape 3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6" name="Shape 366"/>
        <p:cNvGrpSpPr/>
        <p:nvPr/>
      </p:nvGrpSpPr>
      <p:grpSpPr>
        <a:xfrm>
          <a:off x="0" y="0"/>
          <a:ext cx="0" cy="0"/>
          <a:chOff x="0" y="0"/>
          <a:chExt cx="0" cy="0"/>
        </a:xfrm>
      </p:grpSpPr>
      <p:sp>
        <p:nvSpPr>
          <p:cNvPr id="367" name="Shape 36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68" name="Shape 368"/>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69" name="Shape 36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3" name="Shape 373"/>
        <p:cNvGrpSpPr/>
        <p:nvPr/>
      </p:nvGrpSpPr>
      <p:grpSpPr>
        <a:xfrm>
          <a:off x="0" y="0"/>
          <a:ext cx="0" cy="0"/>
          <a:chOff x="0" y="0"/>
          <a:chExt cx="0" cy="0"/>
        </a:xfrm>
      </p:grpSpPr>
      <p:sp>
        <p:nvSpPr>
          <p:cNvPr id="374" name="Shape 37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75" name="Shape 37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9" name="Shape 379"/>
        <p:cNvGrpSpPr/>
        <p:nvPr/>
      </p:nvGrpSpPr>
      <p:grpSpPr>
        <a:xfrm>
          <a:off x="0" y="0"/>
          <a:ext cx="0" cy="0"/>
          <a:chOff x="0" y="0"/>
          <a:chExt cx="0" cy="0"/>
        </a:xfrm>
      </p:grpSpPr>
      <p:sp>
        <p:nvSpPr>
          <p:cNvPr id="380" name="Shape 38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81" name="Shape 38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82" name="Shape 382"/>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7" name="Shape 387"/>
        <p:cNvGrpSpPr/>
        <p:nvPr/>
      </p:nvGrpSpPr>
      <p:grpSpPr>
        <a:xfrm>
          <a:off x="0" y="0"/>
          <a:ext cx="0" cy="0"/>
          <a:chOff x="0" y="0"/>
          <a:chExt cx="0" cy="0"/>
        </a:xfrm>
      </p:grpSpPr>
      <p:sp>
        <p:nvSpPr>
          <p:cNvPr id="388" name="Shape 38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89" name="Shape 38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3" name="Shape 393"/>
        <p:cNvGrpSpPr/>
        <p:nvPr/>
      </p:nvGrpSpPr>
      <p:grpSpPr>
        <a:xfrm>
          <a:off x="0" y="0"/>
          <a:ext cx="0" cy="0"/>
          <a:chOff x="0" y="0"/>
          <a:chExt cx="0" cy="0"/>
        </a:xfrm>
      </p:grpSpPr>
      <p:sp>
        <p:nvSpPr>
          <p:cNvPr id="394" name="Shape 39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95" name="Shape 39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0" name="Shape 400"/>
        <p:cNvGrpSpPr/>
        <p:nvPr/>
      </p:nvGrpSpPr>
      <p:grpSpPr>
        <a:xfrm>
          <a:off x="0" y="0"/>
          <a:ext cx="0" cy="0"/>
          <a:chOff x="0" y="0"/>
          <a:chExt cx="0" cy="0"/>
        </a:xfrm>
      </p:grpSpPr>
      <p:sp>
        <p:nvSpPr>
          <p:cNvPr id="401" name="Shape 40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02" name="Shape 40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5" name="Shape 405"/>
        <p:cNvGrpSpPr/>
        <p:nvPr/>
      </p:nvGrpSpPr>
      <p:grpSpPr>
        <a:xfrm>
          <a:off x="0" y="0"/>
          <a:ext cx="0" cy="0"/>
          <a:chOff x="0" y="0"/>
          <a:chExt cx="0" cy="0"/>
        </a:xfrm>
      </p:grpSpPr>
      <p:sp>
        <p:nvSpPr>
          <p:cNvPr id="406" name="Shape 4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07" name="Shape 40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1" name="Shape 411"/>
        <p:cNvGrpSpPr/>
        <p:nvPr/>
      </p:nvGrpSpPr>
      <p:grpSpPr>
        <a:xfrm>
          <a:off x="0" y="0"/>
          <a:ext cx="0" cy="0"/>
          <a:chOff x="0" y="0"/>
          <a:chExt cx="0" cy="0"/>
        </a:xfrm>
      </p:grpSpPr>
      <p:sp>
        <p:nvSpPr>
          <p:cNvPr id="412" name="Shape 41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13" name="Shape 413"/>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414" name="Shape 414"/>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8" name="Shape 418"/>
        <p:cNvGrpSpPr/>
        <p:nvPr/>
      </p:nvGrpSpPr>
      <p:grpSpPr>
        <a:xfrm>
          <a:off x="0" y="0"/>
          <a:ext cx="0" cy="0"/>
          <a:chOff x="0" y="0"/>
          <a:chExt cx="0" cy="0"/>
        </a:xfrm>
      </p:grpSpPr>
      <p:sp>
        <p:nvSpPr>
          <p:cNvPr id="419" name="Shape 4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20" name="Shape 4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4" name="Shape 424"/>
        <p:cNvGrpSpPr/>
        <p:nvPr/>
      </p:nvGrpSpPr>
      <p:grpSpPr>
        <a:xfrm>
          <a:off x="0" y="0"/>
          <a:ext cx="0" cy="0"/>
          <a:chOff x="0" y="0"/>
          <a:chExt cx="0" cy="0"/>
        </a:xfrm>
      </p:grpSpPr>
      <p:sp>
        <p:nvSpPr>
          <p:cNvPr id="425" name="Shape 42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26" name="Shape 426"/>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427" name="Shape 42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1" name="Shape 431"/>
        <p:cNvGrpSpPr/>
        <p:nvPr/>
      </p:nvGrpSpPr>
      <p:grpSpPr>
        <a:xfrm>
          <a:off x="0" y="0"/>
          <a:ext cx="0" cy="0"/>
          <a:chOff x="0" y="0"/>
          <a:chExt cx="0" cy="0"/>
        </a:xfrm>
      </p:grpSpPr>
      <p:sp>
        <p:nvSpPr>
          <p:cNvPr id="432" name="Shape 43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33" name="Shape 43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7" name="Shape 437"/>
        <p:cNvGrpSpPr/>
        <p:nvPr/>
      </p:nvGrpSpPr>
      <p:grpSpPr>
        <a:xfrm>
          <a:off x="0" y="0"/>
          <a:ext cx="0" cy="0"/>
          <a:chOff x="0" y="0"/>
          <a:chExt cx="0" cy="0"/>
        </a:xfrm>
      </p:grpSpPr>
      <p:sp>
        <p:nvSpPr>
          <p:cNvPr id="438" name="Shape 4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39" name="Shape 439"/>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440" name="Shape 44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4" name="Shape 444"/>
        <p:cNvGrpSpPr/>
        <p:nvPr/>
      </p:nvGrpSpPr>
      <p:grpSpPr>
        <a:xfrm>
          <a:off x="0" y="0"/>
          <a:ext cx="0" cy="0"/>
          <a:chOff x="0" y="0"/>
          <a:chExt cx="0" cy="0"/>
        </a:xfrm>
      </p:grpSpPr>
      <p:sp>
        <p:nvSpPr>
          <p:cNvPr id="445" name="Shape 44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46" name="Shape 446"/>
          <p:cNvSpPr txBox="1"/>
          <p:nvPr>
            <p:ph idx="1" type="body"/>
          </p:nvPr>
        </p:nvSpPr>
        <p:spPr>
          <a:xfrm>
            <a:off x="685800" y="4343400"/>
            <a:ext cx="5486400"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447" name="Shape 447"/>
          <p:cNvSpPr txBox="1"/>
          <p:nvPr>
            <p:ph idx="12" type="sldNum"/>
          </p:nvPr>
        </p:nvSpPr>
        <p:spPr>
          <a:xfrm>
            <a:off x="3884612" y="8685213"/>
            <a:ext cx="2971800"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ZA" sz="1200">
                <a:solidFill>
                  <a:schemeClr val="dk1"/>
                </a:solidFill>
                <a:latin typeface="Calibri"/>
                <a:ea typeface="Calibri"/>
                <a:cs typeface="Calibri"/>
                <a:sym typeface="Calibri"/>
              </a:rPr>
              <a:t>‹#›</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1" name="Shape 451"/>
        <p:cNvGrpSpPr/>
        <p:nvPr/>
      </p:nvGrpSpPr>
      <p:grpSpPr>
        <a:xfrm>
          <a:off x="0" y="0"/>
          <a:ext cx="0" cy="0"/>
          <a:chOff x="0" y="0"/>
          <a:chExt cx="0" cy="0"/>
        </a:xfrm>
      </p:grpSpPr>
      <p:sp>
        <p:nvSpPr>
          <p:cNvPr id="452" name="Shape 45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453" name="Shape 45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
        <p:nvSpPr>
          <p:cNvPr id="454" name="Shape 454"/>
          <p:cNvSpPr txBox="1"/>
          <p:nvPr>
            <p:ph idx="12" type="sldNum"/>
          </p:nvPr>
        </p:nvSpPr>
        <p:spPr>
          <a:xfrm>
            <a:off x="3884612" y="8685213"/>
            <a:ext cx="2971800"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ZA"/>
              <a:t>‹#›</a:t>
            </a:fl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7" name="Shape 17"/>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8" name="Shape 1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ZA"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1" name="Shape 21"/>
        <p:cNvGrpSpPr/>
        <p:nvPr/>
      </p:nvGrpSpPr>
      <p:grpSpPr>
        <a:xfrm>
          <a:off x="0" y="0"/>
          <a:ext cx="0" cy="0"/>
          <a:chOff x="0" y="0"/>
          <a:chExt cx="0" cy="0"/>
        </a:xfrm>
      </p:grpSpPr>
      <p:sp>
        <p:nvSpPr>
          <p:cNvPr id="22" name="Shape 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3" name="Shape 23"/>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ZA"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7" name="Shape 27"/>
        <p:cNvGrpSpPr/>
        <p:nvPr/>
      </p:nvGrpSpPr>
      <p:grpSpPr>
        <a:xfrm>
          <a:off x="0" y="0"/>
          <a:ext cx="0" cy="0"/>
          <a:chOff x="0" y="0"/>
          <a:chExt cx="0" cy="0"/>
        </a:xfrm>
      </p:grpSpPr>
      <p:sp>
        <p:nvSpPr>
          <p:cNvPr id="28" name="Shape 2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1" name="Shape 31"/>
        <p:cNvGrpSpPr/>
        <p:nvPr/>
      </p:nvGrpSpPr>
      <p:grpSpPr>
        <a:xfrm>
          <a:off x="0" y="0"/>
          <a:ext cx="0" cy="0"/>
          <a:chOff x="0" y="0"/>
          <a:chExt cx="0" cy="0"/>
        </a:xfrm>
      </p:grpSpPr>
      <p:sp>
        <p:nvSpPr>
          <p:cNvPr id="32" name="Shape 3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3" name="Shape 33"/>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4" name="Shape 3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36" name="Shape 36"/>
        <p:cNvGrpSpPr/>
        <p:nvPr/>
      </p:nvGrpSpPr>
      <p:grpSpPr>
        <a:xfrm>
          <a:off x="0" y="0"/>
          <a:ext cx="0" cy="0"/>
          <a:chOff x="0" y="0"/>
          <a:chExt cx="0" cy="0"/>
        </a:xfrm>
      </p:grpSpPr>
      <p:sp>
        <p:nvSpPr>
          <p:cNvPr id="37" name="Shape 37"/>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spcBef>
                <a:spcPts val="0"/>
              </a:spcBef>
              <a:buClr>
                <a:schemeClr val="dk1"/>
              </a:buClr>
              <a:buFont typeface="Calibri"/>
              <a:buNone/>
              <a:defRPr b="1" i="0" sz="4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8" name="Shape 38"/>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spcBef>
                <a:spcPts val="360"/>
              </a:spcBef>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spcBef>
                <a:spcPts val="320"/>
              </a:spcBef>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39" name="Shape 39"/>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0" name="Shape 4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1" name="Shape 41"/>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42" name="Shape 42"/>
        <p:cNvGrpSpPr/>
        <p:nvPr/>
      </p:nvGrpSpPr>
      <p:grpSpPr>
        <a:xfrm>
          <a:off x="0" y="0"/>
          <a:ext cx="0" cy="0"/>
          <a:chOff x="0" y="0"/>
          <a:chExt cx="0" cy="0"/>
        </a:xfrm>
      </p:grpSpPr>
      <p:sp>
        <p:nvSpPr>
          <p:cNvPr id="43" name="Shape 4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4" name="Shape 44"/>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Shape 45"/>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9" name="Shape 49"/>
        <p:cNvGrpSpPr/>
        <p:nvPr/>
      </p:nvGrpSpPr>
      <p:grpSpPr>
        <a:xfrm>
          <a:off x="0" y="0"/>
          <a:ext cx="0" cy="0"/>
          <a:chOff x="0" y="0"/>
          <a:chExt cx="0" cy="0"/>
        </a:xfrm>
      </p:grpSpPr>
      <p:sp>
        <p:nvSpPr>
          <p:cNvPr id="50" name="Shape 5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1" name="Shape 51"/>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2" name="Shape 52"/>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3" name="Shape 53"/>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4" name="Shape 54"/>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5" name="Shape 5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8" name="Shape 58"/>
        <p:cNvGrpSpPr/>
        <p:nvPr/>
      </p:nvGrpSpPr>
      <p:grpSpPr>
        <a:xfrm>
          <a:off x="0" y="0"/>
          <a:ext cx="0" cy="0"/>
          <a:chOff x="0" y="0"/>
          <a:chExt cx="0" cy="0"/>
        </a:xfrm>
      </p:grpSpPr>
      <p:sp>
        <p:nvSpPr>
          <p:cNvPr id="59" name="Shape 59"/>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0" name="Shape 60"/>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5" name="Shape 65"/>
        <p:cNvGrpSpPr/>
        <p:nvPr/>
      </p:nvGrpSpPr>
      <p:grpSpPr>
        <a:xfrm>
          <a:off x="0" y="0"/>
          <a:ext cx="0" cy="0"/>
          <a:chOff x="0" y="0"/>
          <a:chExt cx="0" cy="0"/>
        </a:xfrm>
      </p:grpSpPr>
      <p:sp>
        <p:nvSpPr>
          <p:cNvPr id="66" name="Shape 66"/>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7" name="Shape 67"/>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72" name="Shape 72"/>
        <p:cNvGrpSpPr/>
        <p:nvPr/>
      </p:nvGrpSpPr>
      <p:grpSpPr>
        <a:xfrm>
          <a:off x="0" y="0"/>
          <a:ext cx="0" cy="0"/>
          <a:chOff x="0" y="0"/>
          <a:chExt cx="0" cy="0"/>
        </a:xfrm>
      </p:grpSpPr>
      <p:sp>
        <p:nvSpPr>
          <p:cNvPr id="73" name="Shape 7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4" name="Shape 74"/>
          <p:cNvSpPr txBox="1"/>
          <p:nvPr>
            <p:ph idx="1" type="body"/>
          </p:nvPr>
        </p:nvSpPr>
        <p:spPr>
          <a:xfrm rot="5400000">
            <a:off x="2309018" y="-251618"/>
            <a:ext cx="4525963" cy="8229600"/>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8" name="Shape 78"/>
        <p:cNvGrpSpPr/>
        <p:nvPr/>
      </p:nvGrpSpPr>
      <p:grpSpPr>
        <a:xfrm>
          <a:off x="0" y="0"/>
          <a:ext cx="0" cy="0"/>
          <a:chOff x="0" y="0"/>
          <a:chExt cx="0" cy="0"/>
        </a:xfrm>
      </p:grpSpPr>
      <p:sp>
        <p:nvSpPr>
          <p:cNvPr id="79" name="Shape 79"/>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0" name="Shape 80"/>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ZA" sz="1200">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ZA"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00.jpg"/><Relationship Id="rId4" Type="http://schemas.openxmlformats.org/officeDocument/2006/relationships/image" Target="../media/image03.jpg"/><Relationship Id="rId5" Type="http://schemas.openxmlformats.org/officeDocument/2006/relationships/image" Target="../media/image0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0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0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0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0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0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0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0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0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0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0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0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0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0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0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0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0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type="ctrTitle"/>
          </p:nvPr>
        </p:nvSpPr>
        <p:spPr>
          <a:xfrm>
            <a:off x="827583" y="836712"/>
            <a:ext cx="7772400" cy="1470024"/>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7200" u="none" cap="none" strike="noStrike">
                <a:solidFill>
                  <a:schemeClr val="dk1"/>
                </a:solidFill>
                <a:latin typeface="Calibri"/>
                <a:ea typeface="Calibri"/>
                <a:cs typeface="Calibri"/>
                <a:sym typeface="Calibri"/>
              </a:rPr>
              <a:t>COM 3708</a:t>
            </a:r>
          </a:p>
        </p:txBody>
      </p:sp>
      <p:sp>
        <p:nvSpPr>
          <p:cNvPr id="89" name="Shape 89"/>
          <p:cNvSpPr txBox="1"/>
          <p:nvPr>
            <p:ph idx="1" type="subTitle"/>
          </p:nvPr>
        </p:nvSpPr>
        <p:spPr>
          <a:xfrm>
            <a:off x="1371600" y="3886200"/>
            <a:ext cx="6400799" cy="1752600"/>
          </a:xfrm>
          <a:prstGeom prst="rect">
            <a:avLst/>
          </a:prstGeom>
          <a:noFill/>
          <a:ln>
            <a:noFill/>
          </a:ln>
        </p:spPr>
        <p:txBody>
          <a:bodyPr anchorCtr="0" anchor="t" bIns="45700" lIns="91425" rIns="91425" tIns="45700">
            <a:noAutofit/>
          </a:bodyPr>
          <a:lstStyle/>
          <a:p>
            <a:pPr indent="0" lvl="0" marL="0" marR="0" rtl="0" algn="ctr">
              <a:spcBef>
                <a:spcPts val="0"/>
              </a:spcBef>
              <a:spcAft>
                <a:spcPts val="0"/>
              </a:spcAft>
              <a:buClr>
                <a:schemeClr val="dk1"/>
              </a:buClr>
              <a:buSzPct val="25000"/>
              <a:buFont typeface="Arial"/>
              <a:buNone/>
            </a:pPr>
            <a:r>
              <a:rPr b="0" i="0" lang="en-ZA" sz="3200" u="none" cap="none" strike="noStrike">
                <a:solidFill>
                  <a:schemeClr val="dk1"/>
                </a:solidFill>
                <a:latin typeface="Calibri"/>
                <a:ea typeface="Calibri"/>
                <a:cs typeface="Calibri"/>
                <a:sym typeface="Calibri"/>
              </a:rPr>
              <a:t>Assignment 03</a:t>
            </a:r>
          </a:p>
          <a:p>
            <a:pPr indent="0" lvl="0" marL="0" marR="0" rtl="0" algn="ctr">
              <a:spcBef>
                <a:spcPts val="640"/>
              </a:spcBef>
              <a:spcAft>
                <a:spcPts val="0"/>
              </a:spcAft>
              <a:buClr>
                <a:schemeClr val="dk1"/>
              </a:buClr>
              <a:buSzPct val="25000"/>
              <a:buFont typeface="Arial"/>
              <a:buNone/>
            </a:pPr>
            <a:r>
              <a:rPr b="0" i="0" lang="en-ZA" sz="3200" u="none" cap="none" strike="noStrike">
                <a:solidFill>
                  <a:schemeClr val="dk1"/>
                </a:solidFill>
                <a:latin typeface="Calibri"/>
                <a:ea typeface="Calibri"/>
                <a:cs typeface="Calibri"/>
                <a:sym typeface="Calibri"/>
              </a:rPr>
              <a:t>Integrated Communication Campaign</a:t>
            </a:r>
          </a:p>
          <a:p>
            <a:pPr indent="0" lvl="0" marL="0" marR="0" rtl="0" algn="ctr">
              <a:spcBef>
                <a:spcPts val="640"/>
              </a:spcBef>
              <a:buClr>
                <a:schemeClr val="dk1"/>
              </a:buClr>
              <a:buSzPct val="25000"/>
              <a:buFont typeface="Arial"/>
              <a:buNone/>
            </a:pPr>
            <a:r>
              <a:rPr b="0" i="0" lang="en-ZA" sz="3200" u="none" cap="none" strike="noStrike">
                <a:solidFill>
                  <a:schemeClr val="dk1"/>
                </a:solidFill>
                <a:latin typeface="Calibri"/>
                <a:ea typeface="Calibri"/>
                <a:cs typeface="Calibri"/>
                <a:sym typeface="Calibri"/>
              </a:rPr>
              <a:t>40% of final mark</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 name="Shape 93"/>
        <p:cNvGrpSpPr/>
        <p:nvPr/>
      </p:nvGrpSpPr>
      <p:grpSpPr>
        <a:xfrm>
          <a:off x="0" y="0"/>
          <a:ext cx="0" cy="0"/>
          <a:chOff x="0" y="0"/>
          <a:chExt cx="0" cy="0"/>
        </a:xfrm>
      </p:grpSpPr>
      <p:graphicFrame>
        <p:nvGraphicFramePr>
          <p:cNvPr id="94" name="Shape 94"/>
          <p:cNvGraphicFramePr/>
          <p:nvPr/>
        </p:nvGraphicFramePr>
        <p:xfrm>
          <a:off x="467543" y="692695"/>
          <a:ext cx="3000000" cy="3000000"/>
        </p:xfrm>
        <a:graphic>
          <a:graphicData uri="http://schemas.openxmlformats.org/drawingml/2006/table">
            <a:tbl>
              <a:tblPr>
                <a:noFill/>
                <a:tableStyleId>{DA66FACA-91E8-49C4-A192-6EEFA48CE4B7}</a:tableStyleId>
              </a:tblPr>
              <a:tblGrid>
                <a:gridCol w="3168350"/>
                <a:gridCol w="1836525"/>
                <a:gridCol w="3132025"/>
              </a:tblGrid>
              <a:tr h="1497775">
                <a:tc gridSpan="3">
                  <a:txBody>
                    <a:bodyPr>
                      <a:noAutofit/>
                    </a:bodyPr>
                    <a:lstStyle/>
                    <a:p>
                      <a:pPr indent="0" lvl="0" marL="0" marR="0" rtl="0" algn="ctr">
                        <a:spcBef>
                          <a:spcPts val="0"/>
                        </a:spcBef>
                        <a:spcAft>
                          <a:spcPts val="0"/>
                        </a:spcAft>
                        <a:buSzPct val="25000"/>
                        <a:buNone/>
                      </a:pPr>
                      <a:r>
                        <a:rPr lang="en-ZA" sz="4000" u="none" cap="none" strike="noStrike">
                          <a:latin typeface="Calibri"/>
                          <a:ea typeface="Calibri"/>
                          <a:cs typeface="Calibri"/>
                          <a:sym typeface="Calibri"/>
                        </a:rPr>
                        <a:t>Student failure rates for portfolio assignment</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B0F0"/>
                    </a:solidFill>
                  </a:tcPr>
                </a:tc>
                <a:tc hMerge="1"/>
                <a:tc hMerge="1"/>
              </a:tr>
              <a:tr h="823775">
                <a:tc>
                  <a:txBody>
                    <a:bodyPr>
                      <a:noAutofit/>
                    </a:bodyPr>
                    <a:lstStyle/>
                    <a:p>
                      <a:pPr indent="0" lvl="0" marL="0" marR="0" rtl="0" algn="l">
                        <a:spcBef>
                          <a:spcPts val="0"/>
                        </a:spcBef>
                        <a:spcAft>
                          <a:spcPts val="0"/>
                        </a:spcAft>
                        <a:buSzPct val="25000"/>
                        <a:buNone/>
                      </a:pPr>
                      <a:r>
                        <a:rPr b="1" lang="en-ZA" sz="2800" u="none" cap="none" strike="noStrike">
                          <a:latin typeface="Calibri"/>
                          <a:ea typeface="Calibri"/>
                          <a:cs typeface="Calibri"/>
                          <a:sym typeface="Calibri"/>
                        </a:rPr>
                        <a:t>Semester</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b="1" lang="en-ZA" sz="2800" u="none" cap="none" strike="noStrike">
                          <a:latin typeface="Calibri"/>
                          <a:ea typeface="Calibri"/>
                          <a:cs typeface="Calibri"/>
                          <a:sym typeface="Calibri"/>
                        </a:rPr>
                        <a:t>Students failing</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b="1" lang="en-ZA" sz="2800" u="none" cap="none" strike="noStrike">
                          <a:latin typeface="Calibri"/>
                          <a:ea typeface="Calibri"/>
                          <a:cs typeface="Calibri"/>
                          <a:sym typeface="Calibri"/>
                        </a:rPr>
                        <a:t>Students with less than 30%</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23775">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2</a:t>
                      </a:r>
                      <a:r>
                        <a:rPr baseline="30000" lang="en-ZA" sz="2800" u="none" cap="none" strike="noStrike">
                          <a:latin typeface="Calibri"/>
                          <a:ea typeface="Calibri"/>
                          <a:cs typeface="Calibri"/>
                          <a:sym typeface="Calibri"/>
                        </a:rPr>
                        <a:t>nd</a:t>
                      </a:r>
                      <a:r>
                        <a:rPr lang="en-ZA" sz="2800" u="none" cap="none" strike="noStrike">
                          <a:latin typeface="Calibri"/>
                          <a:ea typeface="Calibri"/>
                          <a:cs typeface="Calibri"/>
                          <a:sym typeface="Calibri"/>
                        </a:rPr>
                        <a:t> Semester 2014</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110</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47</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23775">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1</a:t>
                      </a:r>
                      <a:r>
                        <a:rPr baseline="30000" lang="en-ZA" sz="2800" u="none" cap="none" strike="noStrike">
                          <a:latin typeface="Calibri"/>
                          <a:ea typeface="Calibri"/>
                          <a:cs typeface="Calibri"/>
                          <a:sym typeface="Calibri"/>
                        </a:rPr>
                        <a:t>st</a:t>
                      </a:r>
                      <a:r>
                        <a:rPr lang="en-ZA" sz="2800" u="none" cap="none" strike="noStrike">
                          <a:latin typeface="Calibri"/>
                          <a:ea typeface="Calibri"/>
                          <a:cs typeface="Calibri"/>
                          <a:sym typeface="Calibri"/>
                        </a:rPr>
                        <a:t> Semester 2015</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92</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42</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23775">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2</a:t>
                      </a:r>
                      <a:r>
                        <a:rPr baseline="30000" lang="en-ZA" sz="2800" u="none" cap="none" strike="noStrike">
                          <a:latin typeface="Calibri"/>
                          <a:ea typeface="Calibri"/>
                          <a:cs typeface="Calibri"/>
                          <a:sym typeface="Calibri"/>
                        </a:rPr>
                        <a:t>nd</a:t>
                      </a:r>
                      <a:r>
                        <a:rPr lang="en-ZA" sz="2800" u="none" cap="none" strike="noStrike">
                          <a:latin typeface="Calibri"/>
                          <a:ea typeface="Calibri"/>
                          <a:cs typeface="Calibri"/>
                          <a:sym typeface="Calibri"/>
                        </a:rPr>
                        <a:t> Semester 2015</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72</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33</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823775">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1</a:t>
                      </a:r>
                      <a:r>
                        <a:rPr baseline="30000" lang="en-ZA" sz="2800" u="none" cap="none" strike="noStrike">
                          <a:latin typeface="Calibri"/>
                          <a:ea typeface="Calibri"/>
                          <a:cs typeface="Calibri"/>
                          <a:sym typeface="Calibri"/>
                        </a:rPr>
                        <a:t>st</a:t>
                      </a:r>
                      <a:r>
                        <a:rPr lang="en-ZA" sz="2800" u="none" cap="none" strike="noStrike">
                          <a:latin typeface="Calibri"/>
                          <a:ea typeface="Calibri"/>
                          <a:cs typeface="Calibri"/>
                          <a:sym typeface="Calibri"/>
                        </a:rPr>
                        <a:t> Semester 2016</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76</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l">
                        <a:spcBef>
                          <a:spcPts val="0"/>
                        </a:spcBef>
                        <a:spcAft>
                          <a:spcPts val="0"/>
                        </a:spcAft>
                        <a:buSzPct val="25000"/>
                        <a:buNone/>
                      </a:pPr>
                      <a:r>
                        <a:rPr lang="en-ZA" sz="2800" u="none" cap="none" strike="noStrike">
                          <a:latin typeface="Calibri"/>
                          <a:ea typeface="Calibri"/>
                          <a:cs typeface="Calibri"/>
                          <a:sym typeface="Calibri"/>
                        </a:rPr>
                        <a:t>40</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bl>
          </a:graphicData>
        </a:graphic>
      </p:graphicFrame>
      <p:sp>
        <p:nvSpPr>
          <p:cNvPr id="95" name="Shape 95"/>
          <p:cNvSpPr txBox="1"/>
          <p:nvPr/>
        </p:nvSpPr>
        <p:spPr>
          <a:xfrm>
            <a:off x="2291750" y="6420600"/>
            <a:ext cx="4964100" cy="437400"/>
          </a:xfrm>
          <a:prstGeom prst="rect">
            <a:avLst/>
          </a:prstGeom>
          <a:noFill/>
          <a:ln>
            <a:noFill/>
          </a:ln>
        </p:spPr>
        <p:txBody>
          <a:bodyPr anchorCtr="0" anchor="t" bIns="91425" lIns="91425" rIns="91425" tIns="91425">
            <a:noAutofit/>
          </a:bodyPr>
          <a:lstStyle/>
          <a:p>
            <a:pPr lvl="0" rtl="0">
              <a:spcBef>
                <a:spcPts val="0"/>
              </a:spcBef>
              <a:buClr>
                <a:schemeClr val="dk1"/>
              </a:buClr>
              <a:buFont typeface="Arial"/>
              <a:buNone/>
            </a:pPr>
            <a:r>
              <a:rPr lang="en-ZA"/>
              <a:t>https://sites.google.com/groveis.com/com3708/</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9" name="Shape 99"/>
        <p:cNvGrpSpPr/>
        <p:nvPr/>
      </p:nvGrpSpPr>
      <p:grpSpPr>
        <a:xfrm>
          <a:off x="0" y="0"/>
          <a:ext cx="0" cy="0"/>
          <a:chOff x="0" y="0"/>
          <a:chExt cx="0" cy="0"/>
        </a:xfrm>
      </p:grpSpPr>
      <p:sp>
        <p:nvSpPr>
          <p:cNvPr id="100" name="Shape 100"/>
          <p:cNvSpPr txBox="1"/>
          <p:nvPr>
            <p:ph type="title"/>
          </p:nvPr>
        </p:nvSpPr>
        <p:spPr>
          <a:xfrm>
            <a:off x="343412" y="-15536"/>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How to earn 100 marks?</a:t>
            </a:r>
          </a:p>
        </p:txBody>
      </p:sp>
      <p:pic>
        <p:nvPicPr>
          <p:cNvPr descr="http://static-numista.com/catalogue/photos/afrique_du_sud/g958.jpg" id="101" name="Shape 101"/>
          <p:cNvPicPr preferRelativeResize="0"/>
          <p:nvPr/>
        </p:nvPicPr>
        <p:blipFill rotWithShape="1">
          <a:blip r:embed="rId3">
            <a:alphaModFix/>
          </a:blip>
          <a:srcRect b="0" l="0" r="0" t="0"/>
          <a:stretch/>
        </p:blipFill>
        <p:spPr>
          <a:xfrm>
            <a:off x="5384692" y="1759851"/>
            <a:ext cx="492506" cy="475292"/>
          </a:xfrm>
          <a:prstGeom prst="rect">
            <a:avLst/>
          </a:prstGeom>
          <a:noFill/>
          <a:ln>
            <a:noFill/>
          </a:ln>
        </p:spPr>
      </p:pic>
      <p:pic>
        <p:nvPicPr>
          <p:cNvPr descr="http://static-numista.com/catalogue/photos/afrique_du_sud/g958.jpg" id="102" name="Shape 102"/>
          <p:cNvPicPr preferRelativeResize="0"/>
          <p:nvPr/>
        </p:nvPicPr>
        <p:blipFill rotWithShape="1">
          <a:blip r:embed="rId3">
            <a:alphaModFix/>
          </a:blip>
          <a:srcRect b="0" l="0" r="0" t="0"/>
          <a:stretch/>
        </p:blipFill>
        <p:spPr>
          <a:xfrm>
            <a:off x="4799573" y="2204864"/>
            <a:ext cx="492506" cy="475292"/>
          </a:xfrm>
          <a:prstGeom prst="rect">
            <a:avLst/>
          </a:prstGeom>
          <a:noFill/>
          <a:ln>
            <a:noFill/>
          </a:ln>
        </p:spPr>
      </p:pic>
      <p:pic>
        <p:nvPicPr>
          <p:cNvPr descr="http://static-numista.com/catalogue/photos/afrique_du_sud/g958.jpg" id="103" name="Shape 103"/>
          <p:cNvPicPr preferRelativeResize="0"/>
          <p:nvPr/>
        </p:nvPicPr>
        <p:blipFill rotWithShape="1">
          <a:blip r:embed="rId3">
            <a:alphaModFix/>
          </a:blip>
          <a:srcRect b="0" l="0" r="0" t="0"/>
          <a:stretch/>
        </p:blipFill>
        <p:spPr>
          <a:xfrm>
            <a:off x="755575" y="2593666"/>
            <a:ext cx="492506" cy="475292"/>
          </a:xfrm>
          <a:prstGeom prst="rect">
            <a:avLst/>
          </a:prstGeom>
          <a:noFill/>
          <a:ln>
            <a:noFill/>
          </a:ln>
        </p:spPr>
      </p:pic>
      <p:pic>
        <p:nvPicPr>
          <p:cNvPr descr="http://static-numista.com/catalogue/photos/afrique_du_sud/g958.jpg" id="104" name="Shape 104"/>
          <p:cNvPicPr preferRelativeResize="0"/>
          <p:nvPr/>
        </p:nvPicPr>
        <p:blipFill rotWithShape="1">
          <a:blip r:embed="rId3">
            <a:alphaModFix/>
          </a:blip>
          <a:srcRect b="0" l="0" r="0" t="0"/>
          <a:stretch/>
        </p:blipFill>
        <p:spPr>
          <a:xfrm>
            <a:off x="4283967" y="4076314"/>
            <a:ext cx="492506" cy="475292"/>
          </a:xfrm>
          <a:prstGeom prst="rect">
            <a:avLst/>
          </a:prstGeom>
          <a:noFill/>
          <a:ln>
            <a:noFill/>
          </a:ln>
        </p:spPr>
      </p:pic>
      <p:pic>
        <p:nvPicPr>
          <p:cNvPr descr="http://static-numista.com/catalogue/photos/afrique_du_sud/g958.jpg" id="105" name="Shape 105"/>
          <p:cNvPicPr preferRelativeResize="0"/>
          <p:nvPr/>
        </p:nvPicPr>
        <p:blipFill rotWithShape="1">
          <a:blip r:embed="rId3">
            <a:alphaModFix/>
          </a:blip>
          <a:srcRect b="0" l="0" r="0" t="0"/>
          <a:stretch/>
        </p:blipFill>
        <p:spPr>
          <a:xfrm>
            <a:off x="755575" y="3529771"/>
            <a:ext cx="492506" cy="475292"/>
          </a:xfrm>
          <a:prstGeom prst="rect">
            <a:avLst/>
          </a:prstGeom>
          <a:noFill/>
          <a:ln>
            <a:noFill/>
          </a:ln>
        </p:spPr>
      </p:pic>
      <p:pic>
        <p:nvPicPr>
          <p:cNvPr descr="http://static-numista.com/catalogue/photos/afrique_du_sud/g958.jpg" id="106" name="Shape 106"/>
          <p:cNvPicPr preferRelativeResize="0"/>
          <p:nvPr/>
        </p:nvPicPr>
        <p:blipFill rotWithShape="1">
          <a:blip r:embed="rId3">
            <a:alphaModFix/>
          </a:blip>
          <a:srcRect b="0" l="0" r="0" t="0"/>
          <a:stretch/>
        </p:blipFill>
        <p:spPr>
          <a:xfrm>
            <a:off x="4295517" y="5473987"/>
            <a:ext cx="492506" cy="475292"/>
          </a:xfrm>
          <a:prstGeom prst="rect">
            <a:avLst/>
          </a:prstGeom>
          <a:noFill/>
          <a:ln>
            <a:noFill/>
          </a:ln>
        </p:spPr>
      </p:pic>
      <p:pic>
        <p:nvPicPr>
          <p:cNvPr descr="http://static-numista.com/catalogue/photos/afrique_du_sud/g958.jpg" id="107" name="Shape 107"/>
          <p:cNvPicPr preferRelativeResize="0"/>
          <p:nvPr/>
        </p:nvPicPr>
        <p:blipFill rotWithShape="1">
          <a:blip r:embed="rId3">
            <a:alphaModFix/>
          </a:blip>
          <a:srcRect b="0" l="0" r="0" t="0"/>
          <a:stretch/>
        </p:blipFill>
        <p:spPr>
          <a:xfrm>
            <a:off x="1907703" y="3501007"/>
            <a:ext cx="492506" cy="475292"/>
          </a:xfrm>
          <a:prstGeom prst="rect">
            <a:avLst/>
          </a:prstGeom>
          <a:noFill/>
          <a:ln>
            <a:noFill/>
          </a:ln>
        </p:spPr>
      </p:pic>
      <p:pic>
        <p:nvPicPr>
          <p:cNvPr descr="http://static-numista.com/catalogue/photos/afrique_du_sud/g958.jpg" id="108" name="Shape 108"/>
          <p:cNvPicPr preferRelativeResize="0"/>
          <p:nvPr/>
        </p:nvPicPr>
        <p:blipFill rotWithShape="1">
          <a:blip r:embed="rId3">
            <a:alphaModFix/>
          </a:blip>
          <a:srcRect b="0" l="0" r="0" t="0"/>
          <a:stretch/>
        </p:blipFill>
        <p:spPr>
          <a:xfrm>
            <a:off x="4283967" y="4969930"/>
            <a:ext cx="492506" cy="475292"/>
          </a:xfrm>
          <a:prstGeom prst="rect">
            <a:avLst/>
          </a:prstGeom>
          <a:noFill/>
          <a:ln>
            <a:noFill/>
          </a:ln>
        </p:spPr>
      </p:pic>
      <p:pic>
        <p:nvPicPr>
          <p:cNvPr descr="http://static-numista.com/catalogue/photos/afrique_du_sud/g958.jpg" id="109" name="Shape 109"/>
          <p:cNvPicPr preferRelativeResize="0"/>
          <p:nvPr/>
        </p:nvPicPr>
        <p:blipFill rotWithShape="1">
          <a:blip r:embed="rId3">
            <a:alphaModFix/>
          </a:blip>
          <a:srcRect b="0" l="0" r="0" t="0"/>
          <a:stretch/>
        </p:blipFill>
        <p:spPr>
          <a:xfrm>
            <a:off x="3707903" y="5473987"/>
            <a:ext cx="492506" cy="475292"/>
          </a:xfrm>
          <a:prstGeom prst="rect">
            <a:avLst/>
          </a:prstGeom>
          <a:noFill/>
          <a:ln>
            <a:noFill/>
          </a:ln>
        </p:spPr>
      </p:pic>
      <p:pic>
        <p:nvPicPr>
          <p:cNvPr descr="http://static-numista.com/catalogue/photos/afrique_du_sud/g958.jpg" id="110" name="Shape 110"/>
          <p:cNvPicPr preferRelativeResize="0"/>
          <p:nvPr/>
        </p:nvPicPr>
        <p:blipFill rotWithShape="1">
          <a:blip r:embed="rId3">
            <a:alphaModFix/>
          </a:blip>
          <a:srcRect b="0" l="0" r="0" t="0"/>
          <a:stretch/>
        </p:blipFill>
        <p:spPr>
          <a:xfrm>
            <a:off x="1301880" y="1199113"/>
            <a:ext cx="492506" cy="475292"/>
          </a:xfrm>
          <a:prstGeom prst="rect">
            <a:avLst/>
          </a:prstGeom>
          <a:noFill/>
          <a:ln>
            <a:noFill/>
          </a:ln>
        </p:spPr>
      </p:pic>
      <p:pic>
        <p:nvPicPr>
          <p:cNvPr descr="http://static-numista.com/catalogue/photos/afrique_du_sud/g958.jpg" id="111" name="Shape 111"/>
          <p:cNvPicPr preferRelativeResize="0"/>
          <p:nvPr/>
        </p:nvPicPr>
        <p:blipFill rotWithShape="1">
          <a:blip r:embed="rId3">
            <a:alphaModFix/>
          </a:blip>
          <a:srcRect b="0" l="0" r="0" t="0"/>
          <a:stretch/>
        </p:blipFill>
        <p:spPr>
          <a:xfrm>
            <a:off x="1916076" y="1185261"/>
            <a:ext cx="492506" cy="475292"/>
          </a:xfrm>
          <a:prstGeom prst="rect">
            <a:avLst/>
          </a:prstGeom>
          <a:noFill/>
          <a:ln>
            <a:noFill/>
          </a:ln>
        </p:spPr>
      </p:pic>
      <p:pic>
        <p:nvPicPr>
          <p:cNvPr descr="http://static-numista.com/catalogue/photos/afrique_du_sud/g958.jpg" id="112" name="Shape 112"/>
          <p:cNvPicPr preferRelativeResize="0"/>
          <p:nvPr/>
        </p:nvPicPr>
        <p:blipFill rotWithShape="1">
          <a:blip r:embed="rId3">
            <a:alphaModFix/>
          </a:blip>
          <a:srcRect b="0" l="0" r="0" t="0"/>
          <a:stretch/>
        </p:blipFill>
        <p:spPr>
          <a:xfrm>
            <a:off x="3059832" y="1199850"/>
            <a:ext cx="492506" cy="475292"/>
          </a:xfrm>
          <a:prstGeom prst="rect">
            <a:avLst/>
          </a:prstGeom>
          <a:noFill/>
          <a:ln>
            <a:noFill/>
          </a:ln>
        </p:spPr>
      </p:pic>
      <p:pic>
        <p:nvPicPr>
          <p:cNvPr descr="http://static-numista.com/catalogue/photos/afrique_du_sud/g958.jpg" id="113" name="Shape 113"/>
          <p:cNvPicPr preferRelativeResize="0"/>
          <p:nvPr/>
        </p:nvPicPr>
        <p:blipFill rotWithShape="1">
          <a:blip r:embed="rId3">
            <a:alphaModFix/>
          </a:blip>
          <a:srcRect b="0" l="0" r="0" t="0"/>
          <a:stretch/>
        </p:blipFill>
        <p:spPr>
          <a:xfrm>
            <a:off x="2467131" y="1170021"/>
            <a:ext cx="492506" cy="475292"/>
          </a:xfrm>
          <a:prstGeom prst="rect">
            <a:avLst/>
          </a:prstGeom>
          <a:noFill/>
          <a:ln>
            <a:noFill/>
          </a:ln>
        </p:spPr>
      </p:pic>
      <p:pic>
        <p:nvPicPr>
          <p:cNvPr descr="http://static-numista.com/catalogue/photos/afrique_du_sud/g958.jpg" id="114" name="Shape 114"/>
          <p:cNvPicPr preferRelativeResize="0"/>
          <p:nvPr/>
        </p:nvPicPr>
        <p:blipFill rotWithShape="1">
          <a:blip r:embed="rId4">
            <a:alphaModFix/>
          </a:blip>
          <a:srcRect b="0" l="0" r="0" t="0"/>
          <a:stretch/>
        </p:blipFill>
        <p:spPr>
          <a:xfrm>
            <a:off x="1318044" y="1628800"/>
            <a:ext cx="517651" cy="499559"/>
          </a:xfrm>
          <a:prstGeom prst="rect">
            <a:avLst/>
          </a:prstGeom>
          <a:noFill/>
          <a:ln>
            <a:noFill/>
          </a:ln>
        </p:spPr>
      </p:pic>
      <p:pic>
        <p:nvPicPr>
          <p:cNvPr descr="http://static-numista.com/catalogue/photos/afrique_du_sud/g958.jpg" id="115" name="Shape 115"/>
          <p:cNvPicPr preferRelativeResize="0"/>
          <p:nvPr/>
        </p:nvPicPr>
        <p:blipFill rotWithShape="1">
          <a:blip r:embed="rId3">
            <a:alphaModFix/>
          </a:blip>
          <a:srcRect b="0" l="0" r="0" t="0"/>
          <a:stretch/>
        </p:blipFill>
        <p:spPr>
          <a:xfrm>
            <a:off x="1331640" y="2132856"/>
            <a:ext cx="492506" cy="475292"/>
          </a:xfrm>
          <a:prstGeom prst="rect">
            <a:avLst/>
          </a:prstGeom>
          <a:noFill/>
          <a:ln>
            <a:noFill/>
          </a:ln>
        </p:spPr>
      </p:pic>
      <p:pic>
        <p:nvPicPr>
          <p:cNvPr descr="http://static-numista.com/catalogue/photos/afrique_du_sud/g958.jpg" id="116" name="Shape 116"/>
          <p:cNvPicPr preferRelativeResize="0"/>
          <p:nvPr/>
        </p:nvPicPr>
        <p:blipFill rotWithShape="1">
          <a:blip r:embed="rId3">
            <a:alphaModFix/>
          </a:blip>
          <a:srcRect b="0" l="0" r="0" t="0"/>
          <a:stretch/>
        </p:blipFill>
        <p:spPr>
          <a:xfrm>
            <a:off x="1331640" y="2593666"/>
            <a:ext cx="492506" cy="475292"/>
          </a:xfrm>
          <a:prstGeom prst="rect">
            <a:avLst/>
          </a:prstGeom>
          <a:noFill/>
          <a:ln>
            <a:noFill/>
          </a:ln>
        </p:spPr>
      </p:pic>
      <p:pic>
        <p:nvPicPr>
          <p:cNvPr descr="http://static-numista.com/catalogue/photos/afrique_du_sud/g958.jpg" id="117" name="Shape 117"/>
          <p:cNvPicPr preferRelativeResize="0"/>
          <p:nvPr/>
        </p:nvPicPr>
        <p:blipFill rotWithShape="1">
          <a:blip r:embed="rId3">
            <a:alphaModFix/>
          </a:blip>
          <a:srcRect b="0" l="0" r="0" t="0"/>
          <a:stretch/>
        </p:blipFill>
        <p:spPr>
          <a:xfrm>
            <a:off x="1331640" y="3097723"/>
            <a:ext cx="492506" cy="475292"/>
          </a:xfrm>
          <a:prstGeom prst="rect">
            <a:avLst/>
          </a:prstGeom>
          <a:noFill/>
          <a:ln>
            <a:noFill/>
          </a:ln>
        </p:spPr>
      </p:pic>
      <p:pic>
        <p:nvPicPr>
          <p:cNvPr descr="http://static-numista.com/catalogue/photos/afrique_du_sud/g958.jpg" id="118" name="Shape 118"/>
          <p:cNvPicPr preferRelativeResize="0"/>
          <p:nvPr/>
        </p:nvPicPr>
        <p:blipFill rotWithShape="1">
          <a:blip r:embed="rId3">
            <a:alphaModFix/>
          </a:blip>
          <a:srcRect b="0" l="0" r="0" t="0"/>
          <a:stretch/>
        </p:blipFill>
        <p:spPr>
          <a:xfrm>
            <a:off x="1331640" y="3529771"/>
            <a:ext cx="492506" cy="475292"/>
          </a:xfrm>
          <a:prstGeom prst="rect">
            <a:avLst/>
          </a:prstGeom>
          <a:noFill/>
          <a:ln>
            <a:noFill/>
          </a:ln>
        </p:spPr>
      </p:pic>
      <p:pic>
        <p:nvPicPr>
          <p:cNvPr descr="http://static-numista.com/catalogue/photos/afrique_du_sud/g958.jpg" id="119" name="Shape 119"/>
          <p:cNvPicPr preferRelativeResize="0"/>
          <p:nvPr/>
        </p:nvPicPr>
        <p:blipFill rotWithShape="1">
          <a:blip r:embed="rId3">
            <a:alphaModFix/>
          </a:blip>
          <a:srcRect b="0" l="0" r="0" t="0"/>
          <a:stretch/>
        </p:blipFill>
        <p:spPr>
          <a:xfrm>
            <a:off x="1331640" y="4005064"/>
            <a:ext cx="492506" cy="475292"/>
          </a:xfrm>
          <a:prstGeom prst="rect">
            <a:avLst/>
          </a:prstGeom>
          <a:noFill/>
          <a:ln>
            <a:noFill/>
          </a:ln>
        </p:spPr>
      </p:pic>
      <p:pic>
        <p:nvPicPr>
          <p:cNvPr descr="http://static-numista.com/catalogue/photos/afrique_du_sud/g958.jpg" id="120" name="Shape 120"/>
          <p:cNvPicPr preferRelativeResize="0"/>
          <p:nvPr/>
        </p:nvPicPr>
        <p:blipFill rotWithShape="1">
          <a:blip r:embed="rId3">
            <a:alphaModFix/>
          </a:blip>
          <a:srcRect b="0" l="0" r="0" t="0"/>
          <a:stretch/>
        </p:blipFill>
        <p:spPr>
          <a:xfrm>
            <a:off x="1331640" y="4465875"/>
            <a:ext cx="492506" cy="475292"/>
          </a:xfrm>
          <a:prstGeom prst="rect">
            <a:avLst/>
          </a:prstGeom>
          <a:noFill/>
          <a:ln>
            <a:noFill/>
          </a:ln>
        </p:spPr>
      </p:pic>
      <p:pic>
        <p:nvPicPr>
          <p:cNvPr descr="http://static-numista.com/catalogue/photos/afrique_du_sud/g958.jpg" id="121" name="Shape 121"/>
          <p:cNvPicPr preferRelativeResize="0"/>
          <p:nvPr/>
        </p:nvPicPr>
        <p:blipFill rotWithShape="1">
          <a:blip r:embed="rId3">
            <a:alphaModFix/>
          </a:blip>
          <a:srcRect b="0" l="0" r="0" t="0"/>
          <a:stretch/>
        </p:blipFill>
        <p:spPr>
          <a:xfrm>
            <a:off x="1343188" y="4969930"/>
            <a:ext cx="492506" cy="475292"/>
          </a:xfrm>
          <a:prstGeom prst="rect">
            <a:avLst/>
          </a:prstGeom>
          <a:noFill/>
          <a:ln>
            <a:noFill/>
          </a:ln>
        </p:spPr>
      </p:pic>
      <p:pic>
        <p:nvPicPr>
          <p:cNvPr descr="http://static-numista.com/catalogue/photos/afrique_du_sud/g958.jpg" id="122" name="Shape 122"/>
          <p:cNvPicPr preferRelativeResize="0"/>
          <p:nvPr/>
        </p:nvPicPr>
        <p:blipFill rotWithShape="1">
          <a:blip r:embed="rId3">
            <a:alphaModFix/>
          </a:blip>
          <a:srcRect b="0" l="0" r="0" t="0"/>
          <a:stretch/>
        </p:blipFill>
        <p:spPr>
          <a:xfrm>
            <a:off x="1343188" y="5473987"/>
            <a:ext cx="492506" cy="475292"/>
          </a:xfrm>
          <a:prstGeom prst="rect">
            <a:avLst/>
          </a:prstGeom>
          <a:noFill/>
          <a:ln>
            <a:noFill/>
          </a:ln>
        </p:spPr>
      </p:pic>
      <p:pic>
        <p:nvPicPr>
          <p:cNvPr descr="http://static-numista.com/catalogue/photos/afrique_du_sud/g958.jpg" id="123" name="Shape 123"/>
          <p:cNvPicPr preferRelativeResize="0"/>
          <p:nvPr/>
        </p:nvPicPr>
        <p:blipFill rotWithShape="1">
          <a:blip r:embed="rId4">
            <a:alphaModFix/>
          </a:blip>
          <a:srcRect b="0" l="0" r="0" t="0"/>
          <a:stretch/>
        </p:blipFill>
        <p:spPr>
          <a:xfrm>
            <a:off x="1907703" y="1668188"/>
            <a:ext cx="517651" cy="499559"/>
          </a:xfrm>
          <a:prstGeom prst="rect">
            <a:avLst/>
          </a:prstGeom>
          <a:noFill/>
          <a:ln>
            <a:noFill/>
          </a:ln>
        </p:spPr>
      </p:pic>
      <p:pic>
        <p:nvPicPr>
          <p:cNvPr descr="http://static-numista.com/catalogue/photos/afrique_du_sud/g958.jpg" id="124" name="Shape 124"/>
          <p:cNvPicPr preferRelativeResize="0"/>
          <p:nvPr/>
        </p:nvPicPr>
        <p:blipFill rotWithShape="1">
          <a:blip r:embed="rId3">
            <a:alphaModFix/>
          </a:blip>
          <a:srcRect b="0" l="0" r="0" t="0"/>
          <a:stretch/>
        </p:blipFill>
        <p:spPr>
          <a:xfrm>
            <a:off x="1907703" y="2172243"/>
            <a:ext cx="492506" cy="475292"/>
          </a:xfrm>
          <a:prstGeom prst="rect">
            <a:avLst/>
          </a:prstGeom>
          <a:noFill/>
          <a:ln>
            <a:noFill/>
          </a:ln>
        </p:spPr>
      </p:pic>
      <p:pic>
        <p:nvPicPr>
          <p:cNvPr descr="http://static-numista.com/catalogue/photos/afrique_du_sud/g958.jpg" id="125" name="Shape 125"/>
          <p:cNvPicPr preferRelativeResize="0"/>
          <p:nvPr/>
        </p:nvPicPr>
        <p:blipFill rotWithShape="1">
          <a:blip r:embed="rId3">
            <a:alphaModFix/>
          </a:blip>
          <a:srcRect b="0" l="0" r="0" t="0"/>
          <a:stretch/>
        </p:blipFill>
        <p:spPr>
          <a:xfrm>
            <a:off x="1907703" y="2633055"/>
            <a:ext cx="492506" cy="475292"/>
          </a:xfrm>
          <a:prstGeom prst="rect">
            <a:avLst/>
          </a:prstGeom>
          <a:noFill/>
          <a:ln>
            <a:noFill/>
          </a:ln>
        </p:spPr>
      </p:pic>
      <p:pic>
        <p:nvPicPr>
          <p:cNvPr descr="http://static-numista.com/catalogue/photos/afrique_du_sud/g958.jpg" id="126" name="Shape 126"/>
          <p:cNvPicPr preferRelativeResize="0"/>
          <p:nvPr/>
        </p:nvPicPr>
        <p:blipFill rotWithShape="1">
          <a:blip r:embed="rId3">
            <a:alphaModFix/>
          </a:blip>
          <a:srcRect b="0" l="0" r="0" t="0"/>
          <a:stretch/>
        </p:blipFill>
        <p:spPr>
          <a:xfrm>
            <a:off x="1907703" y="3068959"/>
            <a:ext cx="492506" cy="475292"/>
          </a:xfrm>
          <a:prstGeom prst="rect">
            <a:avLst/>
          </a:prstGeom>
          <a:noFill/>
          <a:ln>
            <a:noFill/>
          </a:ln>
        </p:spPr>
      </p:pic>
      <p:pic>
        <p:nvPicPr>
          <p:cNvPr descr="http://static-numista.com/catalogue/photos/afrique_du_sud/g958.jpg" id="127" name="Shape 127"/>
          <p:cNvPicPr preferRelativeResize="0"/>
          <p:nvPr/>
        </p:nvPicPr>
        <p:blipFill rotWithShape="1">
          <a:blip r:embed="rId3">
            <a:alphaModFix/>
          </a:blip>
          <a:srcRect b="0" l="0" r="0" t="0"/>
          <a:stretch/>
        </p:blipFill>
        <p:spPr>
          <a:xfrm>
            <a:off x="5519653" y="5473987"/>
            <a:ext cx="492506" cy="475292"/>
          </a:xfrm>
          <a:prstGeom prst="rect">
            <a:avLst/>
          </a:prstGeom>
          <a:noFill/>
          <a:ln>
            <a:noFill/>
          </a:ln>
        </p:spPr>
      </p:pic>
      <p:pic>
        <p:nvPicPr>
          <p:cNvPr descr="http://static-numista.com/catalogue/photos/afrique_du_sud/g958.jpg" id="128" name="Shape 128"/>
          <p:cNvPicPr preferRelativeResize="0"/>
          <p:nvPr/>
        </p:nvPicPr>
        <p:blipFill rotWithShape="1">
          <a:blip r:embed="rId3">
            <a:alphaModFix/>
          </a:blip>
          <a:srcRect b="0" l="0" r="0" t="0"/>
          <a:stretch/>
        </p:blipFill>
        <p:spPr>
          <a:xfrm>
            <a:off x="1907703" y="3961819"/>
            <a:ext cx="492506" cy="475292"/>
          </a:xfrm>
          <a:prstGeom prst="rect">
            <a:avLst/>
          </a:prstGeom>
          <a:noFill/>
          <a:ln>
            <a:noFill/>
          </a:ln>
        </p:spPr>
      </p:pic>
      <p:pic>
        <p:nvPicPr>
          <p:cNvPr descr="http://static-numista.com/catalogue/photos/afrique_du_sud/g958.jpg" id="129" name="Shape 129"/>
          <p:cNvPicPr preferRelativeResize="0"/>
          <p:nvPr/>
        </p:nvPicPr>
        <p:blipFill rotWithShape="1">
          <a:blip r:embed="rId3">
            <a:alphaModFix/>
          </a:blip>
          <a:srcRect b="0" l="0" r="0" t="0"/>
          <a:stretch/>
        </p:blipFill>
        <p:spPr>
          <a:xfrm>
            <a:off x="1907703" y="4437112"/>
            <a:ext cx="492506" cy="475292"/>
          </a:xfrm>
          <a:prstGeom prst="rect">
            <a:avLst/>
          </a:prstGeom>
          <a:noFill/>
          <a:ln>
            <a:noFill/>
          </a:ln>
        </p:spPr>
      </p:pic>
      <p:pic>
        <p:nvPicPr>
          <p:cNvPr descr="http://static-numista.com/catalogue/photos/afrique_du_sud/g958.jpg" id="130" name="Shape 130"/>
          <p:cNvPicPr preferRelativeResize="0"/>
          <p:nvPr/>
        </p:nvPicPr>
        <p:blipFill rotWithShape="1">
          <a:blip r:embed="rId3">
            <a:alphaModFix/>
          </a:blip>
          <a:srcRect b="0" l="0" r="0" t="0"/>
          <a:stretch/>
        </p:blipFill>
        <p:spPr>
          <a:xfrm>
            <a:off x="1907703" y="4969930"/>
            <a:ext cx="492506" cy="475292"/>
          </a:xfrm>
          <a:prstGeom prst="rect">
            <a:avLst/>
          </a:prstGeom>
          <a:noFill/>
          <a:ln>
            <a:noFill/>
          </a:ln>
        </p:spPr>
      </p:pic>
      <p:pic>
        <p:nvPicPr>
          <p:cNvPr descr="http://static-numista.com/catalogue/photos/afrique_du_sud/g958.jpg" id="131" name="Shape 131"/>
          <p:cNvPicPr preferRelativeResize="0"/>
          <p:nvPr/>
        </p:nvPicPr>
        <p:blipFill rotWithShape="1">
          <a:blip r:embed="rId3">
            <a:alphaModFix/>
          </a:blip>
          <a:srcRect b="0" l="0" r="0" t="0"/>
          <a:stretch/>
        </p:blipFill>
        <p:spPr>
          <a:xfrm>
            <a:off x="1907703" y="5473987"/>
            <a:ext cx="492506" cy="475292"/>
          </a:xfrm>
          <a:prstGeom prst="rect">
            <a:avLst/>
          </a:prstGeom>
          <a:noFill/>
          <a:ln>
            <a:noFill/>
          </a:ln>
        </p:spPr>
      </p:pic>
      <p:pic>
        <p:nvPicPr>
          <p:cNvPr descr="http://static-numista.com/catalogue/photos/afrique_du_sud/g958.jpg" id="132" name="Shape 132"/>
          <p:cNvPicPr preferRelativeResize="0"/>
          <p:nvPr/>
        </p:nvPicPr>
        <p:blipFill rotWithShape="1">
          <a:blip r:embed="rId4">
            <a:alphaModFix/>
          </a:blip>
          <a:srcRect b="0" l="0" r="0" t="0"/>
          <a:stretch/>
        </p:blipFill>
        <p:spPr>
          <a:xfrm>
            <a:off x="2467131" y="1675143"/>
            <a:ext cx="517651" cy="499559"/>
          </a:xfrm>
          <a:prstGeom prst="rect">
            <a:avLst/>
          </a:prstGeom>
          <a:noFill/>
          <a:ln>
            <a:noFill/>
          </a:ln>
        </p:spPr>
      </p:pic>
      <p:pic>
        <p:nvPicPr>
          <p:cNvPr descr="http://static-numista.com/catalogue/photos/afrique_du_sud/g958.jpg" id="133" name="Shape 133"/>
          <p:cNvPicPr preferRelativeResize="0"/>
          <p:nvPr/>
        </p:nvPicPr>
        <p:blipFill rotWithShape="1">
          <a:blip r:embed="rId3">
            <a:alphaModFix/>
          </a:blip>
          <a:srcRect b="0" l="0" r="0" t="0"/>
          <a:stretch/>
        </p:blipFill>
        <p:spPr>
          <a:xfrm>
            <a:off x="2480726" y="2179200"/>
            <a:ext cx="492506" cy="475292"/>
          </a:xfrm>
          <a:prstGeom prst="rect">
            <a:avLst/>
          </a:prstGeom>
          <a:noFill/>
          <a:ln>
            <a:noFill/>
          </a:ln>
        </p:spPr>
      </p:pic>
      <p:pic>
        <p:nvPicPr>
          <p:cNvPr descr="http://static-numista.com/catalogue/photos/afrique_du_sud/g958.jpg" id="134" name="Shape 134"/>
          <p:cNvPicPr preferRelativeResize="0"/>
          <p:nvPr/>
        </p:nvPicPr>
        <p:blipFill rotWithShape="1">
          <a:blip r:embed="rId3">
            <a:alphaModFix/>
          </a:blip>
          <a:srcRect b="0" l="0" r="0" t="0"/>
          <a:stretch/>
        </p:blipFill>
        <p:spPr>
          <a:xfrm>
            <a:off x="2480726" y="2640010"/>
            <a:ext cx="492506" cy="475292"/>
          </a:xfrm>
          <a:prstGeom prst="rect">
            <a:avLst/>
          </a:prstGeom>
          <a:noFill/>
          <a:ln>
            <a:noFill/>
          </a:ln>
        </p:spPr>
      </p:pic>
      <p:pic>
        <p:nvPicPr>
          <p:cNvPr descr="http://static-numista.com/catalogue/photos/afrique_du_sud/g958.jpg" id="135" name="Shape 135"/>
          <p:cNvPicPr preferRelativeResize="0"/>
          <p:nvPr/>
        </p:nvPicPr>
        <p:blipFill rotWithShape="1">
          <a:blip r:embed="rId3">
            <a:alphaModFix/>
          </a:blip>
          <a:srcRect b="0" l="0" r="0" t="0"/>
          <a:stretch/>
        </p:blipFill>
        <p:spPr>
          <a:xfrm>
            <a:off x="2480726" y="3144066"/>
            <a:ext cx="492506" cy="475292"/>
          </a:xfrm>
          <a:prstGeom prst="rect">
            <a:avLst/>
          </a:prstGeom>
          <a:noFill/>
          <a:ln>
            <a:noFill/>
          </a:ln>
        </p:spPr>
      </p:pic>
      <p:pic>
        <p:nvPicPr>
          <p:cNvPr descr="http://static-numista.com/catalogue/photos/afrique_du_sud/g958.jpg" id="136" name="Shape 136"/>
          <p:cNvPicPr preferRelativeResize="0"/>
          <p:nvPr/>
        </p:nvPicPr>
        <p:blipFill rotWithShape="1">
          <a:blip r:embed="rId3">
            <a:alphaModFix/>
          </a:blip>
          <a:srcRect b="0" l="0" r="0" t="0"/>
          <a:stretch/>
        </p:blipFill>
        <p:spPr>
          <a:xfrm>
            <a:off x="2480726" y="3576114"/>
            <a:ext cx="492506" cy="475292"/>
          </a:xfrm>
          <a:prstGeom prst="rect">
            <a:avLst/>
          </a:prstGeom>
          <a:noFill/>
          <a:ln>
            <a:noFill/>
          </a:ln>
        </p:spPr>
      </p:pic>
      <p:pic>
        <p:nvPicPr>
          <p:cNvPr descr="http://static-numista.com/catalogue/photos/afrique_du_sud/g958.jpg" id="137" name="Shape 137"/>
          <p:cNvPicPr preferRelativeResize="0"/>
          <p:nvPr/>
        </p:nvPicPr>
        <p:blipFill rotWithShape="1">
          <a:blip r:embed="rId3">
            <a:alphaModFix/>
          </a:blip>
          <a:srcRect b="0" l="0" r="0" t="0"/>
          <a:stretch/>
        </p:blipFill>
        <p:spPr>
          <a:xfrm>
            <a:off x="2480726" y="4051407"/>
            <a:ext cx="492506" cy="475292"/>
          </a:xfrm>
          <a:prstGeom prst="rect">
            <a:avLst/>
          </a:prstGeom>
          <a:noFill/>
          <a:ln>
            <a:noFill/>
          </a:ln>
        </p:spPr>
      </p:pic>
      <p:pic>
        <p:nvPicPr>
          <p:cNvPr descr="http://static-numista.com/catalogue/photos/afrique_du_sud/g958.jpg" id="138" name="Shape 138"/>
          <p:cNvPicPr preferRelativeResize="0"/>
          <p:nvPr/>
        </p:nvPicPr>
        <p:blipFill rotWithShape="1">
          <a:blip r:embed="rId3">
            <a:alphaModFix/>
          </a:blip>
          <a:srcRect b="0" l="0" r="0" t="0"/>
          <a:stretch/>
        </p:blipFill>
        <p:spPr>
          <a:xfrm>
            <a:off x="2480726" y="4512219"/>
            <a:ext cx="492506" cy="475292"/>
          </a:xfrm>
          <a:prstGeom prst="rect">
            <a:avLst/>
          </a:prstGeom>
          <a:noFill/>
          <a:ln>
            <a:noFill/>
          </a:ln>
        </p:spPr>
      </p:pic>
      <p:pic>
        <p:nvPicPr>
          <p:cNvPr descr="http://static-numista.com/catalogue/photos/afrique_du_sud/g958.jpg" id="139" name="Shape 139"/>
          <p:cNvPicPr preferRelativeResize="0"/>
          <p:nvPr/>
        </p:nvPicPr>
        <p:blipFill rotWithShape="1">
          <a:blip r:embed="rId3">
            <a:alphaModFix/>
          </a:blip>
          <a:srcRect b="0" l="0" r="0" t="0"/>
          <a:stretch/>
        </p:blipFill>
        <p:spPr>
          <a:xfrm>
            <a:off x="2492275" y="5016275"/>
            <a:ext cx="492506" cy="475292"/>
          </a:xfrm>
          <a:prstGeom prst="rect">
            <a:avLst/>
          </a:prstGeom>
          <a:noFill/>
          <a:ln>
            <a:noFill/>
          </a:ln>
        </p:spPr>
      </p:pic>
      <p:pic>
        <p:nvPicPr>
          <p:cNvPr descr="http://static-numista.com/catalogue/photos/afrique_du_sud/g958.jpg" id="140" name="Shape 140"/>
          <p:cNvPicPr preferRelativeResize="0"/>
          <p:nvPr/>
        </p:nvPicPr>
        <p:blipFill rotWithShape="1">
          <a:blip r:embed="rId3">
            <a:alphaModFix/>
          </a:blip>
          <a:srcRect b="0" l="0" r="0" t="0"/>
          <a:stretch/>
        </p:blipFill>
        <p:spPr>
          <a:xfrm>
            <a:off x="2492275" y="5520330"/>
            <a:ext cx="492506" cy="475292"/>
          </a:xfrm>
          <a:prstGeom prst="rect">
            <a:avLst/>
          </a:prstGeom>
          <a:noFill/>
          <a:ln>
            <a:noFill/>
          </a:ln>
        </p:spPr>
      </p:pic>
      <p:pic>
        <p:nvPicPr>
          <p:cNvPr descr="http://static-numista.com/catalogue/photos/afrique_du_sud/g958.jpg" id="141" name="Shape 141"/>
          <p:cNvPicPr preferRelativeResize="0"/>
          <p:nvPr/>
        </p:nvPicPr>
        <p:blipFill rotWithShape="1">
          <a:blip r:embed="rId4">
            <a:alphaModFix/>
          </a:blip>
          <a:srcRect b="0" l="0" r="0" t="0"/>
          <a:stretch/>
        </p:blipFill>
        <p:spPr>
          <a:xfrm>
            <a:off x="3065675" y="1686880"/>
            <a:ext cx="517651" cy="499559"/>
          </a:xfrm>
          <a:prstGeom prst="rect">
            <a:avLst/>
          </a:prstGeom>
          <a:noFill/>
          <a:ln>
            <a:noFill/>
          </a:ln>
        </p:spPr>
      </p:pic>
      <p:pic>
        <p:nvPicPr>
          <p:cNvPr descr="http://static-numista.com/catalogue/photos/afrique_du_sud/g958.jpg" id="142" name="Shape 142"/>
          <p:cNvPicPr preferRelativeResize="0"/>
          <p:nvPr/>
        </p:nvPicPr>
        <p:blipFill rotWithShape="1">
          <a:blip r:embed="rId3">
            <a:alphaModFix/>
          </a:blip>
          <a:srcRect b="0" l="0" r="0" t="0"/>
          <a:stretch/>
        </p:blipFill>
        <p:spPr>
          <a:xfrm>
            <a:off x="3079271" y="2190935"/>
            <a:ext cx="492506" cy="475292"/>
          </a:xfrm>
          <a:prstGeom prst="rect">
            <a:avLst/>
          </a:prstGeom>
          <a:noFill/>
          <a:ln>
            <a:noFill/>
          </a:ln>
        </p:spPr>
      </p:pic>
      <p:pic>
        <p:nvPicPr>
          <p:cNvPr descr="http://static-numista.com/catalogue/photos/afrique_du_sud/g958.jpg" id="143" name="Shape 143"/>
          <p:cNvPicPr preferRelativeResize="0"/>
          <p:nvPr/>
        </p:nvPicPr>
        <p:blipFill rotWithShape="1">
          <a:blip r:embed="rId3">
            <a:alphaModFix/>
          </a:blip>
          <a:srcRect b="0" l="0" r="0" t="0"/>
          <a:stretch/>
        </p:blipFill>
        <p:spPr>
          <a:xfrm>
            <a:off x="3079271" y="2651747"/>
            <a:ext cx="492506" cy="475292"/>
          </a:xfrm>
          <a:prstGeom prst="rect">
            <a:avLst/>
          </a:prstGeom>
          <a:noFill/>
          <a:ln>
            <a:noFill/>
          </a:ln>
        </p:spPr>
      </p:pic>
      <p:pic>
        <p:nvPicPr>
          <p:cNvPr descr="http://static-numista.com/catalogue/photos/afrique_du_sud/g958.jpg" id="144" name="Shape 144"/>
          <p:cNvPicPr preferRelativeResize="0"/>
          <p:nvPr/>
        </p:nvPicPr>
        <p:blipFill rotWithShape="1">
          <a:blip r:embed="rId3">
            <a:alphaModFix/>
          </a:blip>
          <a:srcRect b="0" l="0" r="0" t="0"/>
          <a:stretch/>
        </p:blipFill>
        <p:spPr>
          <a:xfrm>
            <a:off x="3079271" y="3155802"/>
            <a:ext cx="492506" cy="475292"/>
          </a:xfrm>
          <a:prstGeom prst="rect">
            <a:avLst/>
          </a:prstGeom>
          <a:noFill/>
          <a:ln>
            <a:noFill/>
          </a:ln>
        </p:spPr>
      </p:pic>
      <p:pic>
        <p:nvPicPr>
          <p:cNvPr descr="http://static-numista.com/catalogue/photos/afrique_du_sud/g958.jpg" id="145" name="Shape 145"/>
          <p:cNvPicPr preferRelativeResize="0"/>
          <p:nvPr/>
        </p:nvPicPr>
        <p:blipFill rotWithShape="1">
          <a:blip r:embed="rId3">
            <a:alphaModFix/>
          </a:blip>
          <a:srcRect b="0" l="0" r="0" t="0"/>
          <a:stretch/>
        </p:blipFill>
        <p:spPr>
          <a:xfrm>
            <a:off x="3719453" y="3140967"/>
            <a:ext cx="492506" cy="475292"/>
          </a:xfrm>
          <a:prstGeom prst="rect">
            <a:avLst/>
          </a:prstGeom>
          <a:noFill/>
          <a:ln>
            <a:noFill/>
          </a:ln>
        </p:spPr>
      </p:pic>
      <p:pic>
        <p:nvPicPr>
          <p:cNvPr descr="http://static-numista.com/catalogue/photos/afrique_du_sud/g958.jpg" id="146" name="Shape 146"/>
          <p:cNvPicPr preferRelativeResize="0"/>
          <p:nvPr/>
        </p:nvPicPr>
        <p:blipFill rotWithShape="1">
          <a:blip r:embed="rId3">
            <a:alphaModFix/>
          </a:blip>
          <a:srcRect b="0" l="0" r="0" t="0"/>
          <a:stretch/>
        </p:blipFill>
        <p:spPr>
          <a:xfrm>
            <a:off x="3079271" y="4063144"/>
            <a:ext cx="492506" cy="475292"/>
          </a:xfrm>
          <a:prstGeom prst="rect">
            <a:avLst/>
          </a:prstGeom>
          <a:noFill/>
          <a:ln>
            <a:noFill/>
          </a:ln>
        </p:spPr>
      </p:pic>
      <p:pic>
        <p:nvPicPr>
          <p:cNvPr descr="http://static-numista.com/catalogue/photos/afrique_du_sud/g958.jpg" id="147" name="Shape 147"/>
          <p:cNvPicPr preferRelativeResize="0"/>
          <p:nvPr/>
        </p:nvPicPr>
        <p:blipFill rotWithShape="1">
          <a:blip r:embed="rId3">
            <a:alphaModFix/>
          </a:blip>
          <a:srcRect b="0" l="0" r="0" t="0"/>
          <a:stretch/>
        </p:blipFill>
        <p:spPr>
          <a:xfrm>
            <a:off x="3079271" y="4523955"/>
            <a:ext cx="492506" cy="475292"/>
          </a:xfrm>
          <a:prstGeom prst="rect">
            <a:avLst/>
          </a:prstGeom>
          <a:noFill/>
          <a:ln>
            <a:noFill/>
          </a:ln>
        </p:spPr>
      </p:pic>
      <p:pic>
        <p:nvPicPr>
          <p:cNvPr descr="http://static-numista.com/catalogue/photos/afrique_du_sud/g958.jpg" id="148" name="Shape 148"/>
          <p:cNvPicPr preferRelativeResize="0"/>
          <p:nvPr/>
        </p:nvPicPr>
        <p:blipFill rotWithShape="1">
          <a:blip r:embed="rId3">
            <a:alphaModFix/>
          </a:blip>
          <a:srcRect b="0" l="0" r="0" t="0"/>
          <a:stretch/>
        </p:blipFill>
        <p:spPr>
          <a:xfrm>
            <a:off x="3090819" y="5028010"/>
            <a:ext cx="492506" cy="475292"/>
          </a:xfrm>
          <a:prstGeom prst="rect">
            <a:avLst/>
          </a:prstGeom>
          <a:noFill/>
          <a:ln>
            <a:noFill/>
          </a:ln>
        </p:spPr>
      </p:pic>
      <p:pic>
        <p:nvPicPr>
          <p:cNvPr descr="http://static-numista.com/catalogue/photos/afrique_du_sud/g958.jpg" id="149" name="Shape 149"/>
          <p:cNvPicPr preferRelativeResize="0"/>
          <p:nvPr/>
        </p:nvPicPr>
        <p:blipFill rotWithShape="1">
          <a:blip r:embed="rId3">
            <a:alphaModFix/>
          </a:blip>
          <a:srcRect b="0" l="0" r="0" t="0"/>
          <a:stretch/>
        </p:blipFill>
        <p:spPr>
          <a:xfrm>
            <a:off x="3090819" y="5532067"/>
            <a:ext cx="492506" cy="475292"/>
          </a:xfrm>
          <a:prstGeom prst="rect">
            <a:avLst/>
          </a:prstGeom>
          <a:noFill/>
          <a:ln>
            <a:noFill/>
          </a:ln>
        </p:spPr>
      </p:pic>
      <p:pic>
        <p:nvPicPr>
          <p:cNvPr descr="http://static-numista.com/catalogue/photos/afrique_du_sud/g958.jpg" id="150" name="Shape 150"/>
          <p:cNvPicPr preferRelativeResize="0"/>
          <p:nvPr/>
        </p:nvPicPr>
        <p:blipFill rotWithShape="1">
          <a:blip r:embed="rId4">
            <a:alphaModFix/>
          </a:blip>
          <a:srcRect b="0" l="0" r="0" t="0"/>
          <a:stretch/>
        </p:blipFill>
        <p:spPr>
          <a:xfrm>
            <a:off x="4200410" y="1735585"/>
            <a:ext cx="517651" cy="499559"/>
          </a:xfrm>
          <a:prstGeom prst="rect">
            <a:avLst/>
          </a:prstGeom>
          <a:noFill/>
          <a:ln>
            <a:noFill/>
          </a:ln>
        </p:spPr>
      </p:pic>
      <p:pic>
        <p:nvPicPr>
          <p:cNvPr descr="http://static-numista.com/catalogue/photos/afrique_du_sud/g958.jpg" id="151" name="Shape 151"/>
          <p:cNvPicPr preferRelativeResize="0"/>
          <p:nvPr/>
        </p:nvPicPr>
        <p:blipFill rotWithShape="1">
          <a:blip r:embed="rId3">
            <a:alphaModFix/>
          </a:blip>
          <a:srcRect b="0" l="0" r="0" t="0"/>
          <a:stretch/>
        </p:blipFill>
        <p:spPr>
          <a:xfrm>
            <a:off x="5951701" y="1199850"/>
            <a:ext cx="492506" cy="475292"/>
          </a:xfrm>
          <a:prstGeom prst="rect">
            <a:avLst/>
          </a:prstGeom>
          <a:noFill/>
          <a:ln>
            <a:noFill/>
          </a:ln>
        </p:spPr>
      </p:pic>
      <p:pic>
        <p:nvPicPr>
          <p:cNvPr descr="http://static-numista.com/catalogue/photos/afrique_du_sud/g958.jpg" id="152" name="Shape 152"/>
          <p:cNvPicPr preferRelativeResize="0"/>
          <p:nvPr/>
        </p:nvPicPr>
        <p:blipFill rotWithShape="1">
          <a:blip r:embed="rId3">
            <a:alphaModFix/>
          </a:blip>
          <a:srcRect b="0" l="0" r="0" t="0"/>
          <a:stretch/>
        </p:blipFill>
        <p:spPr>
          <a:xfrm>
            <a:off x="4211960" y="2204864"/>
            <a:ext cx="492506" cy="475292"/>
          </a:xfrm>
          <a:prstGeom prst="rect">
            <a:avLst/>
          </a:prstGeom>
          <a:noFill/>
          <a:ln>
            <a:noFill/>
          </a:ln>
        </p:spPr>
      </p:pic>
      <p:pic>
        <p:nvPicPr>
          <p:cNvPr descr="http://static-numista.com/catalogue/photos/afrique_du_sud/g958.jpg" id="153" name="Shape 153"/>
          <p:cNvPicPr preferRelativeResize="0"/>
          <p:nvPr/>
        </p:nvPicPr>
        <p:blipFill rotWithShape="1">
          <a:blip r:embed="rId3">
            <a:alphaModFix/>
          </a:blip>
          <a:srcRect b="0" l="0" r="0" t="0"/>
          <a:stretch/>
        </p:blipFill>
        <p:spPr>
          <a:xfrm>
            <a:off x="4223508" y="2636911"/>
            <a:ext cx="492506" cy="475292"/>
          </a:xfrm>
          <a:prstGeom prst="rect">
            <a:avLst/>
          </a:prstGeom>
          <a:noFill/>
          <a:ln>
            <a:noFill/>
          </a:ln>
        </p:spPr>
      </p:pic>
      <p:pic>
        <p:nvPicPr>
          <p:cNvPr descr="http://static-numista.com/catalogue/photos/afrique_du_sud/g958.jpg" id="154" name="Shape 154"/>
          <p:cNvPicPr preferRelativeResize="0"/>
          <p:nvPr/>
        </p:nvPicPr>
        <p:blipFill rotWithShape="1">
          <a:blip r:embed="rId3">
            <a:alphaModFix/>
          </a:blip>
          <a:srcRect b="0" l="0" r="0" t="0"/>
          <a:stretch/>
        </p:blipFill>
        <p:spPr>
          <a:xfrm>
            <a:off x="4799573" y="2636911"/>
            <a:ext cx="492506" cy="475292"/>
          </a:xfrm>
          <a:prstGeom prst="rect">
            <a:avLst/>
          </a:prstGeom>
          <a:noFill/>
          <a:ln>
            <a:noFill/>
          </a:ln>
        </p:spPr>
      </p:pic>
      <p:pic>
        <p:nvPicPr>
          <p:cNvPr descr="http://static-numista.com/catalogue/photos/afrique_du_sud/g958.jpg" id="155" name="Shape 155"/>
          <p:cNvPicPr preferRelativeResize="0"/>
          <p:nvPr/>
        </p:nvPicPr>
        <p:blipFill rotWithShape="1">
          <a:blip r:embed="rId3">
            <a:alphaModFix/>
          </a:blip>
          <a:srcRect b="0" l="0" r="0" t="0"/>
          <a:stretch/>
        </p:blipFill>
        <p:spPr>
          <a:xfrm>
            <a:off x="5393410" y="2247276"/>
            <a:ext cx="492506" cy="475292"/>
          </a:xfrm>
          <a:prstGeom prst="rect">
            <a:avLst/>
          </a:prstGeom>
          <a:noFill/>
          <a:ln>
            <a:noFill/>
          </a:ln>
        </p:spPr>
      </p:pic>
      <p:pic>
        <p:nvPicPr>
          <p:cNvPr descr="http://static-numista.com/catalogue/photos/afrique_du_sud/g958.jpg" id="156" name="Shape 156"/>
          <p:cNvPicPr preferRelativeResize="0"/>
          <p:nvPr/>
        </p:nvPicPr>
        <p:blipFill rotWithShape="1">
          <a:blip r:embed="rId3">
            <a:alphaModFix/>
          </a:blip>
          <a:srcRect b="0" l="0" r="0" t="0"/>
          <a:stretch/>
        </p:blipFill>
        <p:spPr>
          <a:xfrm>
            <a:off x="5508103" y="4494637"/>
            <a:ext cx="492506" cy="475292"/>
          </a:xfrm>
          <a:prstGeom prst="rect">
            <a:avLst/>
          </a:prstGeom>
          <a:noFill/>
          <a:ln>
            <a:noFill/>
          </a:ln>
        </p:spPr>
      </p:pic>
      <p:pic>
        <p:nvPicPr>
          <p:cNvPr descr="http://static-numista.com/catalogue/photos/afrique_du_sud/g958.jpg" id="157" name="Shape 157"/>
          <p:cNvPicPr preferRelativeResize="0"/>
          <p:nvPr/>
        </p:nvPicPr>
        <p:blipFill rotWithShape="1">
          <a:blip r:embed="rId3">
            <a:alphaModFix/>
          </a:blip>
          <a:srcRect b="0" l="0" r="0" t="0"/>
          <a:stretch/>
        </p:blipFill>
        <p:spPr>
          <a:xfrm>
            <a:off x="4295517" y="3573016"/>
            <a:ext cx="492506" cy="475292"/>
          </a:xfrm>
          <a:prstGeom prst="rect">
            <a:avLst/>
          </a:prstGeom>
          <a:noFill/>
          <a:ln>
            <a:noFill/>
          </a:ln>
        </p:spPr>
      </p:pic>
      <p:pic>
        <p:nvPicPr>
          <p:cNvPr descr="http://static-numista.com/catalogue/photos/afrique_du_sud/g958.jpg" id="158" name="Shape 158"/>
          <p:cNvPicPr preferRelativeResize="0"/>
          <p:nvPr/>
        </p:nvPicPr>
        <p:blipFill rotWithShape="1">
          <a:blip r:embed="rId4">
            <a:alphaModFix/>
          </a:blip>
          <a:srcRect b="0" l="0" r="0" t="0"/>
          <a:stretch/>
        </p:blipFill>
        <p:spPr>
          <a:xfrm>
            <a:off x="741979" y="1187716"/>
            <a:ext cx="517651" cy="499559"/>
          </a:xfrm>
          <a:prstGeom prst="rect">
            <a:avLst/>
          </a:prstGeom>
          <a:noFill/>
          <a:ln>
            <a:noFill/>
          </a:ln>
        </p:spPr>
      </p:pic>
      <p:pic>
        <p:nvPicPr>
          <p:cNvPr descr="http://static-numista.com/catalogue/photos/afrique_du_sud/g958.jpg" id="159" name="Shape 159"/>
          <p:cNvPicPr preferRelativeResize="0"/>
          <p:nvPr/>
        </p:nvPicPr>
        <p:blipFill rotWithShape="1">
          <a:blip r:embed="rId3">
            <a:alphaModFix/>
          </a:blip>
          <a:srcRect b="0" l="0" r="0" t="0"/>
          <a:stretch/>
        </p:blipFill>
        <p:spPr>
          <a:xfrm>
            <a:off x="5375637" y="1196751"/>
            <a:ext cx="492506" cy="475292"/>
          </a:xfrm>
          <a:prstGeom prst="rect">
            <a:avLst/>
          </a:prstGeom>
          <a:noFill/>
          <a:ln>
            <a:noFill/>
          </a:ln>
        </p:spPr>
      </p:pic>
      <p:pic>
        <p:nvPicPr>
          <p:cNvPr descr="http://static-numista.com/catalogue/photos/afrique_du_sud/g958.jpg" id="160" name="Shape 160"/>
          <p:cNvPicPr preferRelativeResize="0"/>
          <p:nvPr/>
        </p:nvPicPr>
        <p:blipFill rotWithShape="1">
          <a:blip r:embed="rId3">
            <a:alphaModFix/>
          </a:blip>
          <a:srcRect b="0" l="0" r="0" t="0"/>
          <a:stretch/>
        </p:blipFill>
        <p:spPr>
          <a:xfrm>
            <a:off x="755575" y="1657563"/>
            <a:ext cx="492506" cy="475292"/>
          </a:xfrm>
          <a:prstGeom prst="rect">
            <a:avLst/>
          </a:prstGeom>
          <a:noFill/>
          <a:ln>
            <a:noFill/>
          </a:ln>
        </p:spPr>
      </p:pic>
      <p:pic>
        <p:nvPicPr>
          <p:cNvPr descr="http://static-numista.com/catalogue/photos/afrique_du_sud/g958.jpg" id="161" name="Shape 161"/>
          <p:cNvPicPr preferRelativeResize="0"/>
          <p:nvPr/>
        </p:nvPicPr>
        <p:blipFill rotWithShape="1">
          <a:blip r:embed="rId3">
            <a:alphaModFix/>
          </a:blip>
          <a:srcRect b="0" l="0" r="0" t="0"/>
          <a:stretch/>
        </p:blipFill>
        <p:spPr>
          <a:xfrm>
            <a:off x="755575" y="2132856"/>
            <a:ext cx="492506" cy="475292"/>
          </a:xfrm>
          <a:prstGeom prst="rect">
            <a:avLst/>
          </a:prstGeom>
          <a:noFill/>
          <a:ln>
            <a:noFill/>
          </a:ln>
        </p:spPr>
      </p:pic>
      <p:pic>
        <p:nvPicPr>
          <p:cNvPr descr="http://static-numista.com/catalogue/photos/afrique_du_sud/g958.jpg" id="162" name="Shape 162"/>
          <p:cNvPicPr preferRelativeResize="0"/>
          <p:nvPr/>
        </p:nvPicPr>
        <p:blipFill rotWithShape="1">
          <a:blip r:embed="rId3">
            <a:alphaModFix/>
          </a:blip>
          <a:srcRect b="0" l="0" r="0" t="0"/>
          <a:stretch/>
        </p:blipFill>
        <p:spPr>
          <a:xfrm>
            <a:off x="4788023" y="3140967"/>
            <a:ext cx="492506" cy="475292"/>
          </a:xfrm>
          <a:prstGeom prst="rect">
            <a:avLst/>
          </a:prstGeom>
          <a:noFill/>
          <a:ln>
            <a:noFill/>
          </a:ln>
        </p:spPr>
      </p:pic>
      <p:pic>
        <p:nvPicPr>
          <p:cNvPr descr="http://static-numista.com/catalogue/photos/afrique_du_sud/g958.jpg" id="163" name="Shape 163"/>
          <p:cNvPicPr preferRelativeResize="0"/>
          <p:nvPr/>
        </p:nvPicPr>
        <p:blipFill rotWithShape="1">
          <a:blip r:embed="rId3">
            <a:alphaModFix/>
          </a:blip>
          <a:srcRect b="0" l="0" r="0" t="0"/>
          <a:stretch/>
        </p:blipFill>
        <p:spPr>
          <a:xfrm>
            <a:off x="5447644" y="3140967"/>
            <a:ext cx="492506" cy="475292"/>
          </a:xfrm>
          <a:prstGeom prst="rect">
            <a:avLst/>
          </a:prstGeom>
          <a:noFill/>
          <a:ln>
            <a:noFill/>
          </a:ln>
        </p:spPr>
      </p:pic>
      <p:pic>
        <p:nvPicPr>
          <p:cNvPr descr="http://static-numista.com/catalogue/photos/afrique_du_sud/g958.jpg" id="164" name="Shape 164"/>
          <p:cNvPicPr preferRelativeResize="0"/>
          <p:nvPr/>
        </p:nvPicPr>
        <p:blipFill rotWithShape="1">
          <a:blip r:embed="rId3">
            <a:alphaModFix/>
          </a:blip>
          <a:srcRect b="0" l="0" r="0" t="0"/>
          <a:stretch/>
        </p:blipFill>
        <p:spPr>
          <a:xfrm>
            <a:off x="4825389" y="4077071"/>
            <a:ext cx="492506" cy="475292"/>
          </a:xfrm>
          <a:prstGeom prst="rect">
            <a:avLst/>
          </a:prstGeom>
          <a:noFill/>
          <a:ln>
            <a:noFill/>
          </a:ln>
        </p:spPr>
      </p:pic>
      <p:pic>
        <p:nvPicPr>
          <p:cNvPr descr="http://static-numista.com/catalogue/photos/afrique_du_sud/g958.jpg" id="165" name="Shape 165"/>
          <p:cNvPicPr preferRelativeResize="0"/>
          <p:nvPr/>
        </p:nvPicPr>
        <p:blipFill rotWithShape="1">
          <a:blip r:embed="rId3">
            <a:alphaModFix/>
          </a:blip>
          <a:srcRect b="0" l="0" r="0" t="0"/>
          <a:stretch/>
        </p:blipFill>
        <p:spPr>
          <a:xfrm>
            <a:off x="767125" y="4509119"/>
            <a:ext cx="492506" cy="475292"/>
          </a:xfrm>
          <a:prstGeom prst="rect">
            <a:avLst/>
          </a:prstGeom>
          <a:noFill/>
          <a:ln>
            <a:noFill/>
          </a:ln>
        </p:spPr>
      </p:pic>
      <p:pic>
        <p:nvPicPr>
          <p:cNvPr descr="http://static-numista.com/catalogue/photos/afrique_du_sud/g958.jpg" id="166" name="Shape 166"/>
          <p:cNvPicPr preferRelativeResize="0"/>
          <p:nvPr/>
        </p:nvPicPr>
        <p:blipFill rotWithShape="1">
          <a:blip r:embed="rId3">
            <a:alphaModFix/>
          </a:blip>
          <a:srcRect b="0" l="0" r="0" t="0"/>
          <a:stretch/>
        </p:blipFill>
        <p:spPr>
          <a:xfrm>
            <a:off x="767125" y="4969930"/>
            <a:ext cx="492506" cy="475292"/>
          </a:xfrm>
          <a:prstGeom prst="rect">
            <a:avLst/>
          </a:prstGeom>
          <a:noFill/>
          <a:ln>
            <a:noFill/>
          </a:ln>
        </p:spPr>
      </p:pic>
      <p:pic>
        <p:nvPicPr>
          <p:cNvPr descr="http://static-numista.com/catalogue/photos/afrique_du_sud/g958.jpg" id="167" name="Shape 167"/>
          <p:cNvPicPr preferRelativeResize="0"/>
          <p:nvPr/>
        </p:nvPicPr>
        <p:blipFill rotWithShape="1">
          <a:blip r:embed="rId3">
            <a:alphaModFix/>
          </a:blip>
          <a:srcRect b="0" l="0" r="0" t="0"/>
          <a:stretch/>
        </p:blipFill>
        <p:spPr>
          <a:xfrm>
            <a:off x="3594657" y="1668188"/>
            <a:ext cx="492506" cy="475292"/>
          </a:xfrm>
          <a:prstGeom prst="rect">
            <a:avLst/>
          </a:prstGeom>
          <a:noFill/>
          <a:ln>
            <a:noFill/>
          </a:ln>
        </p:spPr>
      </p:pic>
      <p:pic>
        <p:nvPicPr>
          <p:cNvPr descr="http://static-numista.com/catalogue/photos/afrique_du_sud/g958.jpg" id="168" name="Shape 168"/>
          <p:cNvPicPr preferRelativeResize="0"/>
          <p:nvPr/>
        </p:nvPicPr>
        <p:blipFill rotWithShape="1">
          <a:blip r:embed="rId3">
            <a:alphaModFix/>
          </a:blip>
          <a:srcRect b="0" l="0" r="0" t="0"/>
          <a:stretch/>
        </p:blipFill>
        <p:spPr>
          <a:xfrm>
            <a:off x="1331640" y="3035408"/>
            <a:ext cx="492506" cy="475292"/>
          </a:xfrm>
          <a:prstGeom prst="rect">
            <a:avLst/>
          </a:prstGeom>
          <a:noFill/>
          <a:ln>
            <a:noFill/>
          </a:ln>
        </p:spPr>
      </p:pic>
      <p:pic>
        <p:nvPicPr>
          <p:cNvPr descr="http://static-numista.com/catalogue/photos/afrique_du_sud/g958.jpg" id="169" name="Shape 169"/>
          <p:cNvPicPr preferRelativeResize="0"/>
          <p:nvPr/>
        </p:nvPicPr>
        <p:blipFill rotWithShape="1">
          <a:blip r:embed="rId3">
            <a:alphaModFix/>
          </a:blip>
          <a:srcRect b="0" l="0" r="0" t="0"/>
          <a:stretch/>
        </p:blipFill>
        <p:spPr>
          <a:xfrm>
            <a:off x="5951701" y="2204864"/>
            <a:ext cx="492506" cy="475292"/>
          </a:xfrm>
          <a:prstGeom prst="rect">
            <a:avLst/>
          </a:prstGeom>
          <a:noFill/>
          <a:ln>
            <a:noFill/>
          </a:ln>
        </p:spPr>
      </p:pic>
      <p:pic>
        <p:nvPicPr>
          <p:cNvPr descr="http://static-numista.com/catalogue/photos/afrique_du_sud/g958.jpg" id="170" name="Shape 170"/>
          <p:cNvPicPr preferRelativeResize="0"/>
          <p:nvPr/>
        </p:nvPicPr>
        <p:blipFill rotWithShape="1">
          <a:blip r:embed="rId3">
            <a:alphaModFix/>
          </a:blip>
          <a:srcRect b="0" l="0" r="0" t="0"/>
          <a:stretch/>
        </p:blipFill>
        <p:spPr>
          <a:xfrm>
            <a:off x="5492351" y="4964207"/>
            <a:ext cx="492506" cy="475292"/>
          </a:xfrm>
          <a:prstGeom prst="rect">
            <a:avLst/>
          </a:prstGeom>
          <a:noFill/>
          <a:ln>
            <a:noFill/>
          </a:ln>
        </p:spPr>
      </p:pic>
      <p:pic>
        <p:nvPicPr>
          <p:cNvPr descr="http://static-numista.com/catalogue/photos/afrique_du_sud/g958.jpg" id="171" name="Shape 171"/>
          <p:cNvPicPr preferRelativeResize="0"/>
          <p:nvPr/>
        </p:nvPicPr>
        <p:blipFill rotWithShape="1">
          <a:blip r:embed="rId3">
            <a:alphaModFix/>
          </a:blip>
          <a:srcRect b="0" l="0" r="0" t="0"/>
          <a:stretch/>
        </p:blipFill>
        <p:spPr>
          <a:xfrm>
            <a:off x="5940151" y="1704203"/>
            <a:ext cx="492506" cy="475292"/>
          </a:xfrm>
          <a:prstGeom prst="rect">
            <a:avLst/>
          </a:prstGeom>
          <a:noFill/>
          <a:ln>
            <a:noFill/>
          </a:ln>
        </p:spPr>
      </p:pic>
      <p:pic>
        <p:nvPicPr>
          <p:cNvPr descr="http://static-numista.com/catalogue/photos/afrique_du_sud/g958.jpg" id="172" name="Shape 172"/>
          <p:cNvPicPr preferRelativeResize="0"/>
          <p:nvPr/>
        </p:nvPicPr>
        <p:blipFill rotWithShape="1">
          <a:blip r:embed="rId3">
            <a:alphaModFix/>
          </a:blip>
          <a:srcRect b="0" l="0" r="0" t="0"/>
          <a:stretch/>
        </p:blipFill>
        <p:spPr>
          <a:xfrm>
            <a:off x="4283967" y="4509119"/>
            <a:ext cx="492506" cy="475292"/>
          </a:xfrm>
          <a:prstGeom prst="rect">
            <a:avLst/>
          </a:prstGeom>
          <a:noFill/>
          <a:ln>
            <a:noFill/>
          </a:ln>
        </p:spPr>
      </p:pic>
      <p:pic>
        <p:nvPicPr>
          <p:cNvPr descr="http://static-numista.com/catalogue/photos/afrique_du_sud/g958.jpg" id="173" name="Shape 173"/>
          <p:cNvPicPr preferRelativeResize="0"/>
          <p:nvPr/>
        </p:nvPicPr>
        <p:blipFill rotWithShape="1">
          <a:blip r:embed="rId3">
            <a:alphaModFix/>
          </a:blip>
          <a:srcRect b="0" l="0" r="0" t="0"/>
          <a:stretch/>
        </p:blipFill>
        <p:spPr>
          <a:xfrm>
            <a:off x="767125" y="5445223"/>
            <a:ext cx="492506" cy="475292"/>
          </a:xfrm>
          <a:prstGeom prst="rect">
            <a:avLst/>
          </a:prstGeom>
          <a:noFill/>
          <a:ln>
            <a:noFill/>
          </a:ln>
        </p:spPr>
      </p:pic>
      <p:pic>
        <p:nvPicPr>
          <p:cNvPr descr="http://static-numista.com/catalogue/photos/afrique_du_sud/g958.jpg" id="174" name="Shape 174"/>
          <p:cNvPicPr preferRelativeResize="0"/>
          <p:nvPr/>
        </p:nvPicPr>
        <p:blipFill rotWithShape="1">
          <a:blip r:embed="rId3">
            <a:alphaModFix/>
          </a:blip>
          <a:srcRect b="0" l="0" r="0" t="0"/>
          <a:stretch/>
        </p:blipFill>
        <p:spPr>
          <a:xfrm rot="323209">
            <a:off x="5375637" y="2682558"/>
            <a:ext cx="492507" cy="475293"/>
          </a:xfrm>
          <a:prstGeom prst="rect">
            <a:avLst/>
          </a:prstGeom>
          <a:noFill/>
          <a:ln>
            <a:noFill/>
          </a:ln>
        </p:spPr>
      </p:pic>
      <p:pic>
        <p:nvPicPr>
          <p:cNvPr descr="http://static-numista.com/catalogue/photos/afrique_du_sud/g958.jpg" id="175" name="Shape 175"/>
          <p:cNvPicPr preferRelativeResize="0"/>
          <p:nvPr/>
        </p:nvPicPr>
        <p:blipFill rotWithShape="1">
          <a:blip r:embed="rId3">
            <a:alphaModFix/>
          </a:blip>
          <a:srcRect b="0" l="0" r="0" t="0"/>
          <a:stretch/>
        </p:blipFill>
        <p:spPr>
          <a:xfrm>
            <a:off x="4892185" y="4581128"/>
            <a:ext cx="492506" cy="475292"/>
          </a:xfrm>
          <a:prstGeom prst="rect">
            <a:avLst/>
          </a:prstGeom>
          <a:noFill/>
          <a:ln>
            <a:noFill/>
          </a:ln>
        </p:spPr>
      </p:pic>
      <p:pic>
        <p:nvPicPr>
          <p:cNvPr descr="http://static-numista.com/catalogue/photos/afrique_du_sud/g958.jpg" id="176" name="Shape 176"/>
          <p:cNvPicPr preferRelativeResize="0"/>
          <p:nvPr/>
        </p:nvPicPr>
        <p:blipFill rotWithShape="1">
          <a:blip r:embed="rId3">
            <a:alphaModFix/>
          </a:blip>
          <a:srcRect b="0" l="0" r="0" t="0"/>
          <a:stretch/>
        </p:blipFill>
        <p:spPr>
          <a:xfrm>
            <a:off x="5453775" y="3601778"/>
            <a:ext cx="492506" cy="475292"/>
          </a:xfrm>
          <a:prstGeom prst="rect">
            <a:avLst/>
          </a:prstGeom>
          <a:noFill/>
          <a:ln>
            <a:noFill/>
          </a:ln>
        </p:spPr>
      </p:pic>
      <p:pic>
        <p:nvPicPr>
          <p:cNvPr descr="http://static-numista.com/catalogue/photos/afrique_du_sud/g958.jpg" id="177" name="Shape 177"/>
          <p:cNvPicPr preferRelativeResize="0"/>
          <p:nvPr/>
        </p:nvPicPr>
        <p:blipFill rotWithShape="1">
          <a:blip r:embed="rId3">
            <a:alphaModFix/>
          </a:blip>
          <a:srcRect b="0" l="0" r="0" t="0"/>
          <a:stretch/>
        </p:blipFill>
        <p:spPr>
          <a:xfrm>
            <a:off x="5464385" y="4015535"/>
            <a:ext cx="492506" cy="475292"/>
          </a:xfrm>
          <a:prstGeom prst="rect">
            <a:avLst/>
          </a:prstGeom>
          <a:noFill/>
          <a:ln>
            <a:noFill/>
          </a:ln>
        </p:spPr>
      </p:pic>
      <p:pic>
        <p:nvPicPr>
          <p:cNvPr descr="http://static-numista.com/catalogue/photos/afrique_du_sud/g958.jpg" id="178" name="Shape 178"/>
          <p:cNvPicPr preferRelativeResize="0"/>
          <p:nvPr/>
        </p:nvPicPr>
        <p:blipFill rotWithShape="1">
          <a:blip r:embed="rId3">
            <a:alphaModFix/>
          </a:blip>
          <a:srcRect b="0" l="0" r="0" t="0"/>
          <a:stretch/>
        </p:blipFill>
        <p:spPr>
          <a:xfrm>
            <a:off x="4918964" y="5005132"/>
            <a:ext cx="492506" cy="475292"/>
          </a:xfrm>
          <a:prstGeom prst="rect">
            <a:avLst/>
          </a:prstGeom>
          <a:noFill/>
          <a:ln>
            <a:noFill/>
          </a:ln>
        </p:spPr>
      </p:pic>
      <p:pic>
        <p:nvPicPr>
          <p:cNvPr descr="http://static-numista.com/catalogue/photos/afrique_du_sud/g958.jpg" id="179" name="Shape 179"/>
          <p:cNvPicPr preferRelativeResize="0"/>
          <p:nvPr/>
        </p:nvPicPr>
        <p:blipFill rotWithShape="1">
          <a:blip r:embed="rId3">
            <a:alphaModFix/>
          </a:blip>
          <a:srcRect b="0" l="0" r="0" t="0"/>
          <a:stretch/>
        </p:blipFill>
        <p:spPr>
          <a:xfrm>
            <a:off x="3682450" y="2190934"/>
            <a:ext cx="492506" cy="475292"/>
          </a:xfrm>
          <a:prstGeom prst="rect">
            <a:avLst/>
          </a:prstGeom>
          <a:noFill/>
          <a:ln>
            <a:noFill/>
          </a:ln>
        </p:spPr>
      </p:pic>
      <p:pic>
        <p:nvPicPr>
          <p:cNvPr descr="http://static-numista.com/catalogue/photos/afrique_du_sud/g958.jpg" id="180" name="Shape 180"/>
          <p:cNvPicPr preferRelativeResize="0"/>
          <p:nvPr/>
        </p:nvPicPr>
        <p:blipFill rotWithShape="1">
          <a:blip r:embed="rId3">
            <a:alphaModFix/>
          </a:blip>
          <a:srcRect b="0" l="0" r="0" t="0"/>
          <a:stretch/>
        </p:blipFill>
        <p:spPr>
          <a:xfrm>
            <a:off x="3719453" y="2636911"/>
            <a:ext cx="492506" cy="475292"/>
          </a:xfrm>
          <a:prstGeom prst="rect">
            <a:avLst/>
          </a:prstGeom>
          <a:noFill/>
          <a:ln>
            <a:noFill/>
          </a:ln>
        </p:spPr>
      </p:pic>
      <p:pic>
        <p:nvPicPr>
          <p:cNvPr descr="http://static-numista.com/catalogue/photos/afrique_du_sud/g958.jpg" id="181" name="Shape 181"/>
          <p:cNvPicPr preferRelativeResize="0"/>
          <p:nvPr/>
        </p:nvPicPr>
        <p:blipFill rotWithShape="1">
          <a:blip r:embed="rId3">
            <a:alphaModFix/>
          </a:blip>
          <a:srcRect b="0" l="0" r="0" t="0"/>
          <a:stretch/>
        </p:blipFill>
        <p:spPr>
          <a:xfrm>
            <a:off x="4932039" y="5451744"/>
            <a:ext cx="492506" cy="475292"/>
          </a:xfrm>
          <a:prstGeom prst="rect">
            <a:avLst/>
          </a:prstGeom>
          <a:noFill/>
          <a:ln>
            <a:noFill/>
          </a:ln>
        </p:spPr>
      </p:pic>
      <p:pic>
        <p:nvPicPr>
          <p:cNvPr descr="http://static-numista.com/catalogue/photos/afrique_du_sud/g958.jpg" id="182" name="Shape 182"/>
          <p:cNvPicPr preferRelativeResize="0"/>
          <p:nvPr/>
        </p:nvPicPr>
        <p:blipFill rotWithShape="1">
          <a:blip r:embed="rId3">
            <a:alphaModFix/>
          </a:blip>
          <a:srcRect b="0" l="0" r="0" t="0"/>
          <a:stretch/>
        </p:blipFill>
        <p:spPr>
          <a:xfrm>
            <a:off x="3719453" y="4033826"/>
            <a:ext cx="492506" cy="475292"/>
          </a:xfrm>
          <a:prstGeom prst="rect">
            <a:avLst/>
          </a:prstGeom>
          <a:noFill/>
          <a:ln>
            <a:noFill/>
          </a:ln>
        </p:spPr>
      </p:pic>
      <p:pic>
        <p:nvPicPr>
          <p:cNvPr descr="http://static-numista.com/catalogue/photos/afrique_du_sud/g958.jpg" id="183" name="Shape 183"/>
          <p:cNvPicPr preferRelativeResize="0"/>
          <p:nvPr/>
        </p:nvPicPr>
        <p:blipFill rotWithShape="1">
          <a:blip r:embed="rId3">
            <a:alphaModFix/>
          </a:blip>
          <a:srcRect b="0" l="0" r="0" t="0"/>
          <a:stretch/>
        </p:blipFill>
        <p:spPr>
          <a:xfrm>
            <a:off x="3090819" y="3576114"/>
            <a:ext cx="492506" cy="475292"/>
          </a:xfrm>
          <a:prstGeom prst="rect">
            <a:avLst/>
          </a:prstGeom>
          <a:noFill/>
          <a:ln>
            <a:noFill/>
          </a:ln>
        </p:spPr>
      </p:pic>
      <p:pic>
        <p:nvPicPr>
          <p:cNvPr descr="http://static-numista.com/catalogue/photos/afrique_du_sud/g958.jpg" id="184" name="Shape 184"/>
          <p:cNvPicPr preferRelativeResize="0"/>
          <p:nvPr/>
        </p:nvPicPr>
        <p:blipFill rotWithShape="1">
          <a:blip r:embed="rId3">
            <a:alphaModFix/>
          </a:blip>
          <a:srcRect b="0" l="0" r="0" t="0"/>
          <a:stretch/>
        </p:blipFill>
        <p:spPr>
          <a:xfrm>
            <a:off x="3719453" y="3573016"/>
            <a:ext cx="492506" cy="475292"/>
          </a:xfrm>
          <a:prstGeom prst="rect">
            <a:avLst/>
          </a:prstGeom>
          <a:noFill/>
          <a:ln>
            <a:noFill/>
          </a:ln>
        </p:spPr>
      </p:pic>
      <p:pic>
        <p:nvPicPr>
          <p:cNvPr descr="http://static-numista.com/catalogue/photos/afrique_du_sud/g958.jpg" id="185" name="Shape 185"/>
          <p:cNvPicPr preferRelativeResize="0"/>
          <p:nvPr/>
        </p:nvPicPr>
        <p:blipFill rotWithShape="1">
          <a:blip r:embed="rId3">
            <a:alphaModFix/>
          </a:blip>
          <a:srcRect b="0" l="0" r="0" t="0"/>
          <a:stretch/>
        </p:blipFill>
        <p:spPr>
          <a:xfrm>
            <a:off x="3707903" y="4509119"/>
            <a:ext cx="492506" cy="475292"/>
          </a:xfrm>
          <a:prstGeom prst="rect">
            <a:avLst/>
          </a:prstGeom>
          <a:noFill/>
          <a:ln>
            <a:noFill/>
          </a:ln>
        </p:spPr>
      </p:pic>
      <p:pic>
        <p:nvPicPr>
          <p:cNvPr descr="http://static-numista.com/catalogue/photos/afrique_du_sud/g958.jpg" id="186" name="Shape 186"/>
          <p:cNvPicPr preferRelativeResize="0"/>
          <p:nvPr/>
        </p:nvPicPr>
        <p:blipFill rotWithShape="1">
          <a:blip r:embed="rId3">
            <a:alphaModFix/>
          </a:blip>
          <a:srcRect b="0" l="0" r="0" t="0"/>
          <a:stretch/>
        </p:blipFill>
        <p:spPr>
          <a:xfrm>
            <a:off x="3707903" y="4941167"/>
            <a:ext cx="492506" cy="475292"/>
          </a:xfrm>
          <a:prstGeom prst="rect">
            <a:avLst/>
          </a:prstGeom>
          <a:noFill/>
          <a:ln>
            <a:noFill/>
          </a:ln>
        </p:spPr>
      </p:pic>
      <p:pic>
        <p:nvPicPr>
          <p:cNvPr descr="http://static-numista.com/catalogue/photos/afrique_du_sud/g958.jpg" id="187" name="Shape 187"/>
          <p:cNvPicPr preferRelativeResize="0"/>
          <p:nvPr/>
        </p:nvPicPr>
        <p:blipFill rotWithShape="1">
          <a:blip r:embed="rId3">
            <a:alphaModFix/>
          </a:blip>
          <a:srcRect b="0" l="0" r="0" t="0"/>
          <a:stretch/>
        </p:blipFill>
        <p:spPr>
          <a:xfrm>
            <a:off x="755575" y="4033826"/>
            <a:ext cx="492506" cy="475292"/>
          </a:xfrm>
          <a:prstGeom prst="rect">
            <a:avLst/>
          </a:prstGeom>
          <a:noFill/>
          <a:ln>
            <a:noFill/>
          </a:ln>
        </p:spPr>
      </p:pic>
      <p:pic>
        <p:nvPicPr>
          <p:cNvPr descr="http://static-numista.com/catalogue/photos/afrique_du_sud/g958.jpg" id="188" name="Shape 188"/>
          <p:cNvPicPr preferRelativeResize="0"/>
          <p:nvPr/>
        </p:nvPicPr>
        <p:blipFill rotWithShape="1">
          <a:blip r:embed="rId4">
            <a:alphaModFix/>
          </a:blip>
          <a:srcRect b="0" l="0" r="0" t="0"/>
          <a:stretch/>
        </p:blipFill>
        <p:spPr>
          <a:xfrm>
            <a:off x="4200410" y="1219794"/>
            <a:ext cx="517651" cy="499559"/>
          </a:xfrm>
          <a:prstGeom prst="rect">
            <a:avLst/>
          </a:prstGeom>
          <a:noFill/>
          <a:ln>
            <a:noFill/>
          </a:ln>
        </p:spPr>
      </p:pic>
      <p:pic>
        <p:nvPicPr>
          <p:cNvPr descr="http://static-numista.com/catalogue/photos/afrique_du_sud/g958.jpg" id="189" name="Shape 189"/>
          <p:cNvPicPr preferRelativeResize="0"/>
          <p:nvPr/>
        </p:nvPicPr>
        <p:blipFill rotWithShape="1">
          <a:blip r:embed="rId3">
            <a:alphaModFix/>
          </a:blip>
          <a:srcRect b="0" l="0" r="0" t="0"/>
          <a:stretch/>
        </p:blipFill>
        <p:spPr>
          <a:xfrm>
            <a:off x="4788023" y="1219794"/>
            <a:ext cx="492506" cy="475292"/>
          </a:xfrm>
          <a:prstGeom prst="rect">
            <a:avLst/>
          </a:prstGeom>
          <a:noFill/>
          <a:ln>
            <a:noFill/>
          </a:ln>
        </p:spPr>
      </p:pic>
      <p:pic>
        <p:nvPicPr>
          <p:cNvPr descr="http://static-numista.com/catalogue/photos/afrique_du_sud/g958.jpg" id="190" name="Shape 190"/>
          <p:cNvPicPr preferRelativeResize="0"/>
          <p:nvPr/>
        </p:nvPicPr>
        <p:blipFill rotWithShape="1">
          <a:blip r:embed="rId3">
            <a:alphaModFix/>
          </a:blip>
          <a:srcRect b="0" l="0" r="0" t="0"/>
          <a:stretch/>
        </p:blipFill>
        <p:spPr>
          <a:xfrm>
            <a:off x="4788023" y="1747717"/>
            <a:ext cx="492506" cy="475292"/>
          </a:xfrm>
          <a:prstGeom prst="rect">
            <a:avLst/>
          </a:prstGeom>
          <a:noFill/>
          <a:ln>
            <a:noFill/>
          </a:ln>
        </p:spPr>
      </p:pic>
      <p:pic>
        <p:nvPicPr>
          <p:cNvPr descr="http://static-numista.com/catalogue/photos/afrique_du_sud/g958.jpg" id="191" name="Shape 191"/>
          <p:cNvPicPr preferRelativeResize="0"/>
          <p:nvPr/>
        </p:nvPicPr>
        <p:blipFill rotWithShape="1">
          <a:blip r:embed="rId3">
            <a:alphaModFix/>
          </a:blip>
          <a:srcRect b="0" l="0" r="0" t="0"/>
          <a:stretch/>
        </p:blipFill>
        <p:spPr>
          <a:xfrm>
            <a:off x="3583326" y="1178420"/>
            <a:ext cx="492506" cy="475292"/>
          </a:xfrm>
          <a:prstGeom prst="rect">
            <a:avLst/>
          </a:prstGeom>
          <a:noFill/>
          <a:ln>
            <a:noFill/>
          </a:ln>
        </p:spPr>
      </p:pic>
      <p:pic>
        <p:nvPicPr>
          <p:cNvPr descr="http://static-numista.com/catalogue/photos/afrique_du_sud/g958.jpg" id="192" name="Shape 192"/>
          <p:cNvPicPr preferRelativeResize="0"/>
          <p:nvPr/>
        </p:nvPicPr>
        <p:blipFill rotWithShape="1">
          <a:blip r:embed="rId3">
            <a:alphaModFix/>
          </a:blip>
          <a:srcRect b="0" l="0" r="0" t="0"/>
          <a:stretch/>
        </p:blipFill>
        <p:spPr>
          <a:xfrm>
            <a:off x="4283967" y="3140967"/>
            <a:ext cx="492506" cy="475292"/>
          </a:xfrm>
          <a:prstGeom prst="rect">
            <a:avLst/>
          </a:prstGeom>
          <a:noFill/>
          <a:ln>
            <a:noFill/>
          </a:ln>
        </p:spPr>
      </p:pic>
      <p:pic>
        <p:nvPicPr>
          <p:cNvPr descr="http://static-numista.com/catalogue/photos/afrique_du_sud/g958.jpg" id="193" name="Shape 193"/>
          <p:cNvPicPr preferRelativeResize="0"/>
          <p:nvPr/>
        </p:nvPicPr>
        <p:blipFill rotWithShape="1">
          <a:blip r:embed="rId3">
            <a:alphaModFix/>
          </a:blip>
          <a:srcRect b="0" l="0" r="0" t="0"/>
          <a:stretch/>
        </p:blipFill>
        <p:spPr>
          <a:xfrm>
            <a:off x="755575" y="3068959"/>
            <a:ext cx="492506" cy="475292"/>
          </a:xfrm>
          <a:prstGeom prst="rect">
            <a:avLst/>
          </a:prstGeom>
          <a:noFill/>
          <a:ln>
            <a:noFill/>
          </a:ln>
        </p:spPr>
      </p:pic>
      <p:pic>
        <p:nvPicPr>
          <p:cNvPr descr="http://static-numista.com/catalogue/photos/afrique_du_sud/g958.jpg" id="194" name="Shape 194"/>
          <p:cNvPicPr preferRelativeResize="0"/>
          <p:nvPr/>
        </p:nvPicPr>
        <p:blipFill rotWithShape="1">
          <a:blip r:embed="rId3">
            <a:alphaModFix/>
          </a:blip>
          <a:srcRect b="0" l="0" r="0" t="0"/>
          <a:stretch/>
        </p:blipFill>
        <p:spPr>
          <a:xfrm>
            <a:off x="4799573" y="3619360"/>
            <a:ext cx="492506" cy="475292"/>
          </a:xfrm>
          <a:prstGeom prst="rect">
            <a:avLst/>
          </a:prstGeom>
          <a:noFill/>
          <a:ln>
            <a:noFill/>
          </a:ln>
        </p:spPr>
      </p:pic>
      <p:pic>
        <p:nvPicPr>
          <p:cNvPr descr="http://static-numista.com/catalogue/photos/afrique_du_sud/g958.jpg" id="195" name="Shape 195"/>
          <p:cNvPicPr preferRelativeResize="0"/>
          <p:nvPr/>
        </p:nvPicPr>
        <p:blipFill rotWithShape="1">
          <a:blip r:embed="rId3">
            <a:alphaModFix/>
          </a:blip>
          <a:srcRect b="0" l="0" r="0" t="0"/>
          <a:stretch/>
        </p:blipFill>
        <p:spPr>
          <a:xfrm>
            <a:off x="6023708" y="3140967"/>
            <a:ext cx="492506" cy="475292"/>
          </a:xfrm>
          <a:prstGeom prst="rect">
            <a:avLst/>
          </a:prstGeom>
          <a:noFill/>
          <a:ln>
            <a:noFill/>
          </a:ln>
        </p:spPr>
      </p:pic>
      <p:pic>
        <p:nvPicPr>
          <p:cNvPr descr="http://static-numista.com/catalogue/photos/afrique_du_sud/g958.jpg" id="196" name="Shape 196"/>
          <p:cNvPicPr preferRelativeResize="0"/>
          <p:nvPr/>
        </p:nvPicPr>
        <p:blipFill rotWithShape="1">
          <a:blip r:embed="rId3">
            <a:alphaModFix/>
          </a:blip>
          <a:srcRect b="0" l="0" r="0" t="0"/>
          <a:stretch/>
        </p:blipFill>
        <p:spPr>
          <a:xfrm>
            <a:off x="5940151" y="2636911"/>
            <a:ext cx="492506" cy="475292"/>
          </a:xfrm>
          <a:prstGeom prst="rect">
            <a:avLst/>
          </a:prstGeom>
          <a:noFill/>
          <a:ln>
            <a:noFill/>
          </a:ln>
        </p:spPr>
      </p:pic>
      <p:pic>
        <p:nvPicPr>
          <p:cNvPr descr="http://static-numista.com/catalogue/photos/afrique_du_sud/g958.jpg" id="197" name="Shape 197"/>
          <p:cNvPicPr preferRelativeResize="0"/>
          <p:nvPr/>
        </p:nvPicPr>
        <p:blipFill rotWithShape="1">
          <a:blip r:embed="rId3">
            <a:alphaModFix/>
          </a:blip>
          <a:srcRect b="0" l="0" r="0" t="0"/>
          <a:stretch/>
        </p:blipFill>
        <p:spPr>
          <a:xfrm>
            <a:off x="6012160" y="3601778"/>
            <a:ext cx="492506" cy="475292"/>
          </a:xfrm>
          <a:prstGeom prst="rect">
            <a:avLst/>
          </a:prstGeom>
          <a:noFill/>
          <a:ln>
            <a:noFill/>
          </a:ln>
        </p:spPr>
      </p:pic>
      <p:pic>
        <p:nvPicPr>
          <p:cNvPr descr="http://static-numista.com/catalogue/photos/afrique_du_sud/g958.jpg" id="198" name="Shape 198"/>
          <p:cNvPicPr preferRelativeResize="0"/>
          <p:nvPr/>
        </p:nvPicPr>
        <p:blipFill rotWithShape="1">
          <a:blip r:embed="rId3">
            <a:alphaModFix/>
          </a:blip>
          <a:srcRect b="0" l="0" r="0" t="0"/>
          <a:stretch/>
        </p:blipFill>
        <p:spPr>
          <a:xfrm>
            <a:off x="6020746" y="4105835"/>
            <a:ext cx="492506" cy="475292"/>
          </a:xfrm>
          <a:prstGeom prst="rect">
            <a:avLst/>
          </a:prstGeom>
          <a:noFill/>
          <a:ln>
            <a:noFill/>
          </a:ln>
        </p:spPr>
      </p:pic>
      <p:pic>
        <p:nvPicPr>
          <p:cNvPr descr="http://static-numista.com/catalogue/photos/afrique_du_sud/g958.jpg" id="199" name="Shape 199"/>
          <p:cNvPicPr preferRelativeResize="0"/>
          <p:nvPr/>
        </p:nvPicPr>
        <p:blipFill rotWithShape="1">
          <a:blip r:embed="rId3">
            <a:alphaModFix/>
          </a:blip>
          <a:srcRect b="0" l="0" r="0" t="0"/>
          <a:stretch/>
        </p:blipFill>
        <p:spPr>
          <a:xfrm>
            <a:off x="6068794" y="4537882"/>
            <a:ext cx="492506" cy="475292"/>
          </a:xfrm>
          <a:prstGeom prst="rect">
            <a:avLst/>
          </a:prstGeom>
          <a:noFill/>
          <a:ln>
            <a:noFill/>
          </a:ln>
        </p:spPr>
      </p:pic>
      <p:pic>
        <p:nvPicPr>
          <p:cNvPr descr="http://static-numista.com/catalogue/photos/afrique_du_sud/g958.jpg" id="200" name="Shape 200"/>
          <p:cNvPicPr preferRelativeResize="0"/>
          <p:nvPr/>
        </p:nvPicPr>
        <p:blipFill rotWithShape="1">
          <a:blip r:embed="rId3">
            <a:alphaModFix/>
          </a:blip>
          <a:srcRect b="0" l="0" r="0" t="0"/>
          <a:stretch/>
        </p:blipFill>
        <p:spPr>
          <a:xfrm>
            <a:off x="6095717" y="4969930"/>
            <a:ext cx="492506" cy="475292"/>
          </a:xfrm>
          <a:prstGeom prst="rect">
            <a:avLst/>
          </a:prstGeom>
          <a:noFill/>
          <a:ln>
            <a:noFill/>
          </a:ln>
        </p:spPr>
      </p:pic>
      <p:pic>
        <p:nvPicPr>
          <p:cNvPr descr="http://static-numista.com/catalogue/photos/afrique_du_sud/g958.jpg" id="201" name="Shape 201"/>
          <p:cNvPicPr preferRelativeResize="0"/>
          <p:nvPr/>
        </p:nvPicPr>
        <p:blipFill rotWithShape="1">
          <a:blip r:embed="rId3">
            <a:alphaModFix/>
          </a:blip>
          <a:srcRect b="0" l="0" r="0" t="0"/>
          <a:stretch/>
        </p:blipFill>
        <p:spPr>
          <a:xfrm>
            <a:off x="6167725" y="5473987"/>
            <a:ext cx="492506" cy="475292"/>
          </a:xfrm>
          <a:prstGeom prst="rect">
            <a:avLst/>
          </a:prstGeom>
          <a:noFill/>
          <a:ln>
            <a:noFill/>
          </a:ln>
        </p:spPr>
      </p:pic>
      <p:sp>
        <p:nvSpPr>
          <p:cNvPr descr="data:image/jpeg;base64,/9j/4AAQSkZJRgABAQAAAQABAAD/2wCEAAkGBw8QEA8PDxANDQ8PDw8PDQ0PDw8PDQ0NFREWFhURFRUYHSggGBolGxUVITEhJSkrLi4uFx8zODUsNygtLisBCgoKDg0OFxAQGC4gHx0rKy0tLis3LS0tLSstKysrLS0rKy0rLSstLSstLi0tLS0tNSstLTcrKy0tLy0tNysrN//AABEIAOEA4QMBIgACEQEDEQH/xAAcAAACAgMBAQAAAAAAAAAAAAAAAQIDBAYHBQj/xABBEAACAQIBBwkFBQUJAAAAAAAAAQIDEQQFBhIhMVFxEyJBYYGRobHBBzJSwtEjJGJys1NjkqLwFEJDZIKjsuHx/8QAGQEBAAMBAQAAAAAAAAAAAAAAAAEDBAIF/8QAJBEBAAICAQIHAQEAAAAAAAAAAAECAxExMkEEEhMUISJhUXH/2gAMAwEAAhEDEQA/AO1AAAAAIBgIAGAgAYCABgK4XAYCuFwGAriuBICNx3AYCuADAQAMAEAwAAAAAAAAAAAAEAAAABzfPjE1o4ycY1q0I6FJqEak4xXN3J70cZL+SNu6V806dIsD1bdXE4nOtUe2pVfGpJ+bKnFdLvxKPcx/Fvofrtc8TTW2dNcZxRTPKeHW2vQXGrT+pxqNv6sWwcXs17x7j8PQ/XW5Zcwi24nD9lWD8mUzzkwS24il2aT8kcusiupsI9xP8T6Mf105534D9vfhSrP5SueemBX+JUfClP1RzKCVhMj3Fk+jV0epn3gl0YiXCnH1kjGn7Q8L0UcU+MaS+dnPpFM2R690+jV0OXtEo9GHrPjKC+pZkf2gYeviFh6kJYZzS5KpOalTnNv3G7LRb6OjwvzaUtR42Ld5vgkTGazmcdX0mBynI+duNpUaUeUjVUYRS5WGlK1umSs33ns0M/av9+hSnv0Jyh56RbHiKK5w2b6M1Ghn7Qfv0a8PyuE0vFGfRzwwEttZ03unTqLxSa8TuMtJ7uZx2js98DCwuVcNVaVOvQqN7IxqRcn2XuZp3E7caAxASGAAAAAAAAIAAAARzb2hq2Mi/ioU3/NNeh0k517S4feKEt9C3dOX1KfEdC3D1NWcytu4lEJGBsQqzsh5Nn7/AOb0Kak9a4rzPSpqK2JLgkjqPhzyHIrnfc32MyNIWmRtOmPovcw5OW7xRkaQAY/ISe7vIywb3rxMoQ2PFrztdPU1tRHJ2TVV0p1NKMb81KycuvX0HtVKMZW0oxdtjaJI68znSKoxSSV7JJLgNRRITOXR2W5dxG/UhkWB6+acHLG4dbpSk+EYSfodTOc5gUtLFuXwUZvtbjH1Z0ZG3w8fVlzT9gAAXqTAQwAAAAABAAhiATNC9psefhZb41l3OD9TfWaX7SoczDS3TqLvjF+hVn6JWYuuGhormy0rqHntjDrSPWTPIro9SlsXBHUlVoxJDISSJAkIIMjJjBoB9BEkyICuMQXAcmJiYAbn7N6XOxM9ypQT4uTfkjeDVvZ5Sthqk/jrPujCK82zaT0MMapDHlndpAABYrMAAAAAABDEACGAEWan7Ro/d6L3V0u+nP6G2ms+0GF8Gn8Nam/CS9SvL0S7x9UObMqqFjK5nntjErHpYdc2D/DHyPNrHpYT3IflRJC0YCISYARAYrjIgTYguIBBcGIAuCEDZI6lmZS0cFQ/FpzfbOVvCx7Zh5Go6GGw8OmNCkn+bQV/EzD0axqsQwWncyAADpBgAAAAAAAAAgAAEzX8+oXwNXqlSf8AuRXqbCeNnfC+BxPVBPunF+hzfpn/AB1Tqhya5XIm2VSZ5raorGfgX9nHt82efVM/Jr+zXGXmSiOWSxXGRIdGRJCAGIGAAMQwExMYiQiVGnpyjBbZyjFcW7epE9DNylp4vDR/fQl2Rel6ExG50iZ+NuuJW1LYtS4DEhnpMAAAAYAAAAAAAAAIAAAPMzkjfB4pf5eq+6LfoemYmVYaVCvHfRqrvgyLcSmOXFWyqbLL6iuSPMbmPUZnZLfMfVJ+hhVEZeSvdl+f0RPZEcs5CaJIRDpFgNkWAMAYgEO5EdyQxCAINnvZi0tLGwf7OFWf8uj8x4Btvs6pXrV5/DTjH+KV/kO8UbvDjJOqy39EiKJHoMYAAAYAAAAAAAAAIAAAKq8bxkt8Wu9FpXU2AcKhLUuAmwpvUuCFNHlt6qoZOS3qnxXkYlRl+S3rn/p9SeyI5emmArgHQZEbEAMTGKQQiJiYmwlJBciFwJXN79nVO1KvP4qsYfwwT+c0K50nMano4OD+OdSf82j8pdgj7qc0/VssSZCJM2soAAAYAAAAAAAAAIAABMqqMtZRUYHCab1LgiTZC1tW7UJzPMbkahZkz3pcF5lU3cnk589/lfmiTu9YLiuK5CUmRC4gGmJgKzAgyLLOTGo2CVdiUYEhoAUUdLzQf3Ohwn+pI5qdIzQf3Ohwn+pIv8P1T/ijN0tgiWIrgTRsZjABgAAAAAAAAAAIAACMjHqsvmYtZgcRxatUqLdOa7pMxpnp5ZwsqeIrxkrPlZtdcZSbT7mjz5UnvPNn4ltjhjtl2T39pxiyLpdZLBQtUj13/wCLB3euiMmWQgJpEOkUmSUBpjCQooGAmEExMciDCTQCC4QZ0jNB/c6HCf6kjmkpHS80VbCUOuMn3zky/wAP1SpzdLYIFiKoFqNjMaGJAAwAAAAAAAAAQMBMCubMSuZczFrIDS888m6cOXiufSVp/ipf9beDZpMkdYxML36U9q3o5vlzAchVcV7kudTf4d3Zs7jJ4imvtDRht2eTJFdJ2nB/iS73b1MiaMarq17tfcZ1z20xSC4EOggYguA7iuJsTkSg5FbkEpEGA3IVwIokSOpZtxthcMv3NN98U/U5W2dayRDRo0Y7qVNd0UaPD8yoz8Q9WmWopplyNTOYxDAAAAAAAAAAAQmMTAhIx6qMllNSIHnV4mvZxZN5ek0lz4XlTfX0x7fobPWgYFeBExExqUxOp25TJGNWRs2dOTuTqcrFcyo9e6NTp79vea5VR51qzWdS2RPmjb0cPK8IPfGL8CwxcFP7OPVdd0mi5yIdG5EdMi2RuBK42QRIlCFR7BIVUnTpSk1GEXOW6KuwkrhBOTUYpyk9kUm2+xHu4DNuTs60tBfBGzl2vYvE2XJ+TqdJWpwUb7Xtk+L2surgtPPwqtliOGuZMzVq1LOq+Rj8KtKo15L+tR0LDRskuhJJGLRpmdSiaaUivDPa825ZMC1FcCxHbkxiGAAAAAAAAAAACGJgRZCSLGRaAxasTCrQPSnExasAPByngo1YSpy2SW3pi+hnOcZh5QlKElaUW011nV69M1LOzJt1y8VrjaNTrj0S7Nn/AIUZ6bjcdluK2p01PBe61uk/R+pc2UUdTkuu/gWNmNqg5Mr0gky7CYGrWdqcHLfLZBcWTEb4OEEy/DYepUdqcZTfVsXF7EbBk7NqKs60uUfwxuoLt2vwPfoYWMUoxiopbFFJIvpgmeVNs0Rw1vBZtXs60r/gh6y+hsOFwUILRhFQW5Lbx3mbCiXwommtK14UWvNuWPCiZNOkXQpF8KZ05Qp0zKhEIQLIoCUUTQkhgAxDAAAAAAAAAAAAAAERaJABXJFM4GQ0QkgMCrTMHE4dSTTV00009jT6D2JwKJ0gOSZYwDw9acHezSlB74Xdvp2EsDkqvXs4QtH9pLmw7+nsOl4vJlKpKMqlOE5QvoOSva9r6uxEv7OZ/bxv8X+tOmqYDNilCzqXrS3PVTXZ09p7tLDJJJJJLYkrJIz1QLI0S6tYrwpm0zyxIUS+FEyY0i2NI6Qx4Ui6NIuUCxRAqjTLFEmokkgIqJNIYAAAMAAAAAAAAAAAAAAAAAAQAAhMAArkVyAAKpEGAACJxAALIliAAJIkgACSGAAAAADAAAAAAAAAAAAA/9k=" id="202" name="Shape 202"/>
          <p:cNvSpPr/>
          <p:nvPr/>
        </p:nvSpPr>
        <p:spPr>
          <a:xfrm>
            <a:off x="155575" y="-144463"/>
            <a:ext cx="304799" cy="304801"/>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sz="1800">
              <a:solidFill>
                <a:schemeClr val="dk1"/>
              </a:solidFill>
              <a:latin typeface="Calibri"/>
              <a:ea typeface="Calibri"/>
              <a:cs typeface="Calibri"/>
              <a:sym typeface="Calibri"/>
            </a:endParaRPr>
          </a:p>
        </p:txBody>
      </p:sp>
      <p:sp>
        <p:nvSpPr>
          <p:cNvPr descr="data:image/jpeg;base64,/9j/4AAQSkZJRgABAQAAAQABAAD/2wCEAAkGBw8QEA8PDxANDQ8PDw8PDQ0PDw8PDQ0NFREWFhURFRUYHSggGBolGxUVITEhJSkrLi4uFx8zODUsNygtLisBCgoKDg0OFxAQGC4gHx0rKy0tLis3LS0tLSstKysrLS0rKy0rLSstLSstLi0tLS0tNSstLTcrKy0tLy0tNysrN//AABEIAOEA4QMBIgACEQEDEQH/xAAcAAACAgMBAQAAAAAAAAAAAAAAAQIDBAYHBQj/xABBEAACAQIBBwkFBQUJAAAAAAAAAQIDEQQFBhIhMVFxEyJBYYGRobHBBzJSwtEjJGJys1NjkqLwFEJDZIKjsuHx/8QAGQEBAAMBAQAAAAAAAAAAAAAAAAEDBAIF/8QAJBEBAAICAQIHAQEAAAAAAAAAAAECAxExMkEEEhMUISJhUXH/2gAMAwEAAhEDEQA/AO1AAAAAIBgIAGAgAYCABgK4XAYCuFwGAriuBICNx3AYCuADAQAMAEAwAAAAAAAAAAAAEAAAABzfPjE1o4ycY1q0I6FJqEak4xXN3J70cZL+SNu6V806dIsD1bdXE4nOtUe2pVfGpJ+bKnFdLvxKPcx/Fvofrtc8TTW2dNcZxRTPKeHW2vQXGrT+pxqNv6sWwcXs17x7j8PQ/XW5Zcwi24nD9lWD8mUzzkwS24il2aT8kcusiupsI9xP8T6Mf105534D9vfhSrP5SueemBX+JUfClP1RzKCVhMj3Fk+jV0epn3gl0YiXCnH1kjGn7Q8L0UcU+MaS+dnPpFM2R690+jV0OXtEo9GHrPjKC+pZkf2gYeviFh6kJYZzS5KpOalTnNv3G7LRb6OjwvzaUtR42Ld5vgkTGazmcdX0mBynI+duNpUaUeUjVUYRS5WGlK1umSs33ns0M/av9+hSnv0Jyh56RbHiKK5w2b6M1Ghn7Qfv0a8PyuE0vFGfRzwwEttZ03unTqLxSa8TuMtJ7uZx2js98DCwuVcNVaVOvQqN7IxqRcn2XuZp3E7caAxASGAAAAAAAAIAAAARzb2hq2Mi/ioU3/NNeh0k517S4feKEt9C3dOX1KfEdC3D1NWcytu4lEJGBsQqzsh5Nn7/AOb0Kak9a4rzPSpqK2JLgkjqPhzyHIrnfc32MyNIWmRtOmPovcw5OW7xRkaQAY/ISe7vIywb3rxMoQ2PFrztdPU1tRHJ2TVV0p1NKMb81KycuvX0HtVKMZW0oxdtjaJI68znSKoxSSV7JJLgNRRITOXR2W5dxG/UhkWB6+acHLG4dbpSk+EYSfodTOc5gUtLFuXwUZvtbjH1Z0ZG3w8fVlzT9gAAXqTAQwAAAAABAAhiATNC9psefhZb41l3OD9TfWaX7SoczDS3TqLvjF+hVn6JWYuuGhormy0rqHntjDrSPWTPIro9SlsXBHUlVoxJDISSJAkIIMjJjBoB9BEkyICuMQXAcmJiYAbn7N6XOxM9ypQT4uTfkjeDVvZ5Sthqk/jrPujCK82zaT0MMapDHlndpAABYrMAAAAAABDEACGAEWan7Ro/d6L3V0u+nP6G2ms+0GF8Gn8Nam/CS9SvL0S7x9UObMqqFjK5nntjErHpYdc2D/DHyPNrHpYT3IflRJC0YCISYARAYrjIgTYguIBBcGIAuCEDZI6lmZS0cFQ/FpzfbOVvCx7Zh5Go6GGw8OmNCkn+bQV/EzD0axqsQwWncyAADpBgAAAAAAAAAgAAEzX8+oXwNXqlSf8AuRXqbCeNnfC+BxPVBPunF+hzfpn/AB1Tqhya5XIm2VSZ5raorGfgX9nHt82efVM/Jr+zXGXmSiOWSxXGRIdGRJCAGIGAAMQwExMYiQiVGnpyjBbZyjFcW7epE9DNylp4vDR/fQl2Rel6ExG50iZ+NuuJW1LYtS4DEhnpMAAAAYAAAAAAAAAIAAAPMzkjfB4pf5eq+6LfoemYmVYaVCvHfRqrvgyLcSmOXFWyqbLL6iuSPMbmPUZnZLfMfVJ+hhVEZeSvdl+f0RPZEcs5CaJIRDpFgNkWAMAYgEO5EdyQxCAINnvZi0tLGwf7OFWf8uj8x4Btvs6pXrV5/DTjH+KV/kO8UbvDjJOqy39EiKJHoMYAAAYAAAAAAAAAIAAAKq8bxkt8Wu9FpXU2AcKhLUuAmwpvUuCFNHlt6qoZOS3qnxXkYlRl+S3rn/p9SeyI5emmArgHQZEbEAMTGKQQiJiYmwlJBciFwJXN79nVO1KvP4qsYfwwT+c0K50nMano4OD+OdSf82j8pdgj7qc0/VssSZCJM2soAAAYAAAAAAAAAIAABMqqMtZRUYHCab1LgiTZC1tW7UJzPMbkahZkz3pcF5lU3cnk589/lfmiTu9YLiuK5CUmRC4gGmJgKzAgyLLOTGo2CVdiUYEhoAUUdLzQf3Ohwn+pI5qdIzQf3Ohwn+pIv8P1T/ijN0tgiWIrgTRsZjABgAAAAAAAAAAIAACMjHqsvmYtZgcRxatUqLdOa7pMxpnp5ZwsqeIrxkrPlZtdcZSbT7mjz5UnvPNn4ltjhjtl2T39pxiyLpdZLBQtUj13/wCLB3euiMmWQgJpEOkUmSUBpjCQooGAmEExMciDCTQCC4QZ0jNB/c6HCf6kjmkpHS80VbCUOuMn3zky/wAP1SpzdLYIFiKoFqNjMaGJAAwAAAAAAAAAQMBMCubMSuZczFrIDS888m6cOXiufSVp/ipf9beDZpMkdYxML36U9q3o5vlzAchVcV7kudTf4d3Zs7jJ4imvtDRht2eTJFdJ2nB/iS73b1MiaMarq17tfcZ1z20xSC4EOggYguA7iuJsTkSg5FbkEpEGA3IVwIokSOpZtxthcMv3NN98U/U5W2dayRDRo0Y7qVNd0UaPD8yoz8Q9WmWopplyNTOYxDAAAAAAAAAAAQmMTAhIx6qMllNSIHnV4mvZxZN5ek0lz4XlTfX0x7fobPWgYFeBExExqUxOp25TJGNWRs2dOTuTqcrFcyo9e6NTp79vea5VR51qzWdS2RPmjb0cPK8IPfGL8CwxcFP7OPVdd0mi5yIdG5EdMi2RuBK42QRIlCFR7BIVUnTpSk1GEXOW6KuwkrhBOTUYpyk9kUm2+xHu4DNuTs60tBfBGzl2vYvE2XJ+TqdJWpwUb7Xtk+L2surgtPPwqtliOGuZMzVq1LOq+Rj8KtKo15L+tR0LDRskuhJJGLRpmdSiaaUivDPa825ZMC1FcCxHbkxiGAAAAAAAAAAACGJgRZCSLGRaAxasTCrQPSnExasAPByngo1YSpy2SW3pi+hnOcZh5QlKElaUW011nV69M1LOzJt1y8VrjaNTrj0S7Nn/AIUZ6bjcdluK2p01PBe61uk/R+pc2UUdTkuu/gWNmNqg5Mr0gky7CYGrWdqcHLfLZBcWTEb4OEEy/DYepUdqcZTfVsXF7EbBk7NqKs60uUfwxuoLt2vwPfoYWMUoxiopbFFJIvpgmeVNs0Rw1vBZtXs60r/gh6y+hsOFwUILRhFQW5Lbx3mbCiXwommtK14UWvNuWPCiZNOkXQpF8KZ05Qp0zKhEIQLIoCUUTQkhgAxDAAAAAAAAAAAAAAERaJABXJFM4GQ0QkgMCrTMHE4dSTTV00009jT6D2JwKJ0gOSZYwDw9acHezSlB74Xdvp2EsDkqvXs4QtH9pLmw7+nsOl4vJlKpKMqlOE5QvoOSva9r6uxEv7OZ/bxv8X+tOmqYDNilCzqXrS3PVTXZ09p7tLDJJJJJLYkrJIz1QLI0S6tYrwpm0zyxIUS+FEyY0i2NI6Qx4Ui6NIuUCxRAqjTLFEmokkgIqJNIYAAAMAAAAAAAAAAAAAAAAAAQAAhMAArkVyAAKpEGAACJxAALIliAAJIkgACSGAAAAADAAAAAAAAAAAAA/9k=" id="203" name="Shape 203"/>
          <p:cNvSpPr/>
          <p:nvPr/>
        </p:nvSpPr>
        <p:spPr>
          <a:xfrm>
            <a:off x="307975" y="7937"/>
            <a:ext cx="304799" cy="304801"/>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sz="1800">
              <a:solidFill>
                <a:schemeClr val="dk1"/>
              </a:solidFill>
              <a:latin typeface="Calibri"/>
              <a:ea typeface="Calibri"/>
              <a:cs typeface="Calibri"/>
              <a:sym typeface="Calibri"/>
            </a:endParaRPr>
          </a:p>
        </p:txBody>
      </p:sp>
      <p:pic>
        <p:nvPicPr>
          <p:cNvPr descr="http://preview.turbosquid.com/Preview/2014/07/08__00_16_06/thumbnail.pngf4d069f5-712f-4ac3-bed6-45d6e81950f1Original.jpg" id="204" name="Shape 204"/>
          <p:cNvPicPr preferRelativeResize="0"/>
          <p:nvPr/>
        </p:nvPicPr>
        <p:blipFill rotWithShape="1">
          <a:blip r:embed="rId5">
            <a:alphaModFix/>
          </a:blip>
          <a:srcRect b="0" l="0" r="0" t="0"/>
          <a:stretch/>
        </p:blipFill>
        <p:spPr>
          <a:xfrm>
            <a:off x="6660232" y="1876996"/>
            <a:ext cx="2289420" cy="22894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8" name="Shape 208"/>
        <p:cNvGrpSpPr/>
        <p:nvPr/>
      </p:nvGrpSpPr>
      <p:grpSpPr>
        <a:xfrm>
          <a:off x="0" y="0"/>
          <a:ext cx="0" cy="0"/>
          <a:chOff x="0" y="0"/>
          <a:chExt cx="0" cy="0"/>
        </a:xfrm>
      </p:grpSpPr>
      <p:pic>
        <p:nvPicPr>
          <p:cNvPr descr="http://preview.turbosquid.com/Preview/2014/07/08__00_16_06/thumbnail.pngf4d069f5-712f-4ac3-bed6-45d6e81950f1Original.jpg" id="209" name="Shape 209"/>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
        <p:nvSpPr>
          <p:cNvPr id="210" name="Shape 210"/>
          <p:cNvSpPr txBox="1"/>
          <p:nvPr/>
        </p:nvSpPr>
        <p:spPr>
          <a:xfrm>
            <a:off x="1331640" y="692695"/>
            <a:ext cx="6192687" cy="923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5400">
                <a:solidFill>
                  <a:schemeClr val="dk1"/>
                </a:solidFill>
                <a:latin typeface="Calibri"/>
                <a:ea typeface="Calibri"/>
                <a:cs typeface="Calibri"/>
                <a:sym typeface="Calibri"/>
              </a:rPr>
              <a:t>Bag them one by one</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4" name="Shape 214"/>
        <p:cNvGrpSpPr/>
        <p:nvPr/>
      </p:nvGrpSpPr>
      <p:grpSpPr>
        <a:xfrm>
          <a:off x="0" y="0"/>
          <a:ext cx="0" cy="0"/>
          <a:chOff x="0" y="0"/>
          <a:chExt cx="0" cy="0"/>
        </a:xfrm>
      </p:grpSpPr>
      <p:sp>
        <p:nvSpPr>
          <p:cNvPr id="215" name="Shape 21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Mark allocations</a:t>
            </a:r>
          </a:p>
        </p:txBody>
      </p:sp>
      <p:sp>
        <p:nvSpPr>
          <p:cNvPr id="216" name="Shape 216"/>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In Tutorial Letter 101 (Pages 67 &amp; 68) the mark allocation is provided in detail</a:t>
            </a:r>
          </a:p>
          <a:p>
            <a:pPr indent="-342900" lvl="0" marL="342900" marR="0" rtl="0" algn="l">
              <a:spcBef>
                <a:spcPts val="64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For each activity instructions are provided – on how to answer the question – and what we expect (linked to the mark allocation)</a:t>
            </a:r>
          </a:p>
          <a:p>
            <a:pPr indent="-342900" lvl="0" marL="342900" marR="0" rtl="0" algn="l">
              <a:spcBef>
                <a:spcPts val="640"/>
              </a:spcBef>
              <a:buClr>
                <a:schemeClr val="dk1"/>
              </a:buClr>
              <a:buSzPct val="100000"/>
              <a:buFont typeface="Arial"/>
              <a:buChar char="•"/>
            </a:pPr>
            <a:r>
              <a:rPr b="0" i="0" lang="en-ZA" sz="3200" u="sng" cap="none" strike="noStrike">
                <a:solidFill>
                  <a:schemeClr val="dk1"/>
                </a:solidFill>
                <a:latin typeface="Calibri"/>
                <a:ea typeface="Calibri"/>
                <a:cs typeface="Calibri"/>
                <a:sym typeface="Calibri"/>
              </a:rPr>
              <a:t>The secret</a:t>
            </a:r>
            <a:r>
              <a:rPr b="0" i="0" lang="en-ZA" sz="3200" u="none" cap="none" strike="noStrike">
                <a:solidFill>
                  <a:schemeClr val="dk1"/>
                </a:solidFill>
                <a:latin typeface="Calibri"/>
                <a:ea typeface="Calibri"/>
                <a:cs typeface="Calibri"/>
                <a:sym typeface="Calibri"/>
              </a:rPr>
              <a:t>: Take each aspect and in a systematically and calculated manner “bag” the marks.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 name="Shape 220"/>
        <p:cNvGrpSpPr/>
        <p:nvPr/>
      </p:nvGrpSpPr>
      <p:grpSpPr>
        <a:xfrm>
          <a:off x="0" y="0"/>
          <a:ext cx="0" cy="0"/>
          <a:chOff x="0" y="0"/>
          <a:chExt cx="0" cy="0"/>
        </a:xfrm>
      </p:grpSpPr>
      <p:sp>
        <p:nvSpPr>
          <p:cNvPr id="221" name="Shape 221"/>
          <p:cNvSpPr txBox="1"/>
          <p:nvPr>
            <p:ph type="title"/>
          </p:nvPr>
        </p:nvSpPr>
        <p:spPr>
          <a:xfrm>
            <a:off x="467543" y="116631"/>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3959" u="none" cap="none" strike="noStrike">
                <a:solidFill>
                  <a:schemeClr val="dk1"/>
                </a:solidFill>
                <a:latin typeface="Calibri"/>
                <a:ea typeface="Calibri"/>
                <a:cs typeface="Calibri"/>
                <a:sym typeface="Calibri"/>
              </a:rPr>
              <a:t>Sale time: we are giving marks away for free!!</a:t>
            </a:r>
          </a:p>
        </p:txBody>
      </p:sp>
      <p:graphicFrame>
        <p:nvGraphicFramePr>
          <p:cNvPr id="222" name="Shape 222"/>
          <p:cNvGraphicFramePr/>
          <p:nvPr/>
        </p:nvGraphicFramePr>
        <p:xfrm>
          <a:off x="611560" y="1268759"/>
          <a:ext cx="3000000" cy="3000000"/>
        </p:xfrm>
        <a:graphic>
          <a:graphicData uri="http://schemas.openxmlformats.org/drawingml/2006/table">
            <a:tbl>
              <a:tblPr bandCol="1" bandRow="1" firstCol="1" firstRow="1" lastCol="1" lastRow="1">
                <a:noFill/>
                <a:tableStyleId>{6508D65C-4390-4F4E-8B69-0B95ACC72772}</a:tableStyleId>
              </a:tblPr>
              <a:tblGrid>
                <a:gridCol w="7031475"/>
                <a:gridCol w="1105425"/>
              </a:tblGrid>
              <a:tr h="469000">
                <a:tc>
                  <a:txBody>
                    <a:bodyPr>
                      <a:noAutofit/>
                    </a:bodyPr>
                    <a:lstStyle/>
                    <a:p>
                      <a:pPr indent="-1269" lvl="0" marL="64770" marR="0" rtl="0" algn="l">
                        <a:lnSpc>
                          <a:spcPct val="84375"/>
                        </a:lnSpc>
                        <a:spcBef>
                          <a:spcPts val="0"/>
                        </a:spcBef>
                        <a:spcAft>
                          <a:spcPts val="0"/>
                        </a:spcAft>
                        <a:buSzPct val="25000"/>
                        <a:buNone/>
                      </a:pPr>
                      <a:r>
                        <a:t/>
                      </a:r>
                      <a:endParaRPr sz="1600" u="none" cap="none" strike="noStrike"/>
                    </a:p>
                    <a:p>
                      <a:pPr indent="-1269" lvl="0" marL="64770" marR="0" rtl="0" algn="l">
                        <a:lnSpc>
                          <a:spcPct val="84375"/>
                        </a:lnSpc>
                        <a:spcBef>
                          <a:spcPts val="0"/>
                        </a:spcBef>
                        <a:spcAft>
                          <a:spcPts val="0"/>
                        </a:spcAft>
                        <a:buSzPct val="25000"/>
                        <a:buNone/>
                      </a:pPr>
                      <a:r>
                        <a:rPr lang="en-ZA" sz="1600" u="none" cap="none" strike="noStrike"/>
                        <a:t>Minimum criteria for technical and academic presentation of your work</a:t>
                      </a:r>
                    </a:p>
                  </a:txBody>
                  <a:tcPr marT="0" marB="0" marR="0" marL="0">
                    <a:solidFill>
                      <a:schemeClr val="dk1"/>
                    </a:solidFill>
                  </a:tcPr>
                </a:tc>
                <a:tc>
                  <a:txBody>
                    <a:bodyPr>
                      <a:noAutofit/>
                    </a:bodyPr>
                    <a:lstStyle/>
                    <a:p>
                      <a:pPr indent="0" lvl="0" marL="63500" marR="0" rtl="0" algn="l">
                        <a:lnSpc>
                          <a:spcPct val="84375"/>
                        </a:lnSpc>
                        <a:spcBef>
                          <a:spcPts val="0"/>
                        </a:spcBef>
                        <a:spcAft>
                          <a:spcPts val="0"/>
                        </a:spcAft>
                        <a:buSzPct val="25000"/>
                        <a:buNone/>
                      </a:pPr>
                      <a:r>
                        <a:t/>
                      </a:r>
                      <a:endParaRPr sz="1600" u="none" cap="none" strike="noStrike"/>
                    </a:p>
                    <a:p>
                      <a:pPr indent="0" lvl="0" marL="63500" marR="0" rtl="0" algn="l">
                        <a:lnSpc>
                          <a:spcPct val="84375"/>
                        </a:lnSpc>
                        <a:spcBef>
                          <a:spcPts val="0"/>
                        </a:spcBef>
                        <a:spcAft>
                          <a:spcPts val="0"/>
                        </a:spcAft>
                        <a:buSzPct val="25000"/>
                        <a:buNone/>
                      </a:pPr>
                      <a:r>
                        <a:rPr lang="en-ZA" sz="1600" u="none" cap="none" strike="noStrike"/>
                        <a:t>Evaluation</a:t>
                      </a:r>
                    </a:p>
                  </a:txBody>
                  <a:tcPr marT="0" marB="0" marR="0" marL="0">
                    <a:solidFill>
                      <a:schemeClr val="dk1"/>
                    </a:solidFill>
                  </a:tcPr>
                </a:tc>
              </a:tr>
              <a:tr h="4571550">
                <a:tc>
                  <a:txBody>
                    <a:bodyPr>
                      <a:noAutofit/>
                    </a:bodyPr>
                    <a:lstStyle/>
                    <a:p>
                      <a:pPr indent="-1269" lvl="0" marL="64770" marR="0" rtl="0" algn="l">
                        <a:lnSpc>
                          <a:spcPct val="84687"/>
                        </a:lnSpc>
                        <a:spcBef>
                          <a:spcPts val="0"/>
                        </a:spcBef>
                        <a:spcAft>
                          <a:spcPts val="0"/>
                        </a:spcAft>
                        <a:buSzPct val="25000"/>
                        <a:buNone/>
                      </a:pPr>
                      <a:r>
                        <a:t/>
                      </a:r>
                      <a:endParaRPr sz="1600" u="none" cap="none" strike="noStrike"/>
                    </a:p>
                    <a:p>
                      <a:pPr indent="-1269" lvl="0" marL="64770" marR="0" rtl="0" algn="l">
                        <a:lnSpc>
                          <a:spcPct val="84687"/>
                        </a:lnSpc>
                        <a:spcBef>
                          <a:spcPts val="0"/>
                        </a:spcBef>
                        <a:spcAft>
                          <a:spcPts val="0"/>
                        </a:spcAft>
                        <a:buSzPct val="25000"/>
                        <a:buNone/>
                      </a:pPr>
                      <a:r>
                        <a:rPr lang="en-ZA" sz="1600" u="none" cap="none" strike="noStrike"/>
                        <a:t>1.  The portfolio contains a personal declaration that it is your own work (see</a:t>
                      </a:r>
                    </a:p>
                    <a:p>
                      <a:pPr indent="-1270" lvl="0" marL="293370" marR="0" rtl="0" algn="l">
                        <a:lnSpc>
                          <a:spcPct val="85625"/>
                        </a:lnSpc>
                        <a:spcBef>
                          <a:spcPts val="0"/>
                        </a:spcBef>
                        <a:spcAft>
                          <a:spcPts val="0"/>
                        </a:spcAft>
                        <a:buSzPct val="25000"/>
                        <a:buNone/>
                      </a:pPr>
                      <a:r>
                        <a:rPr lang="en-ZA" sz="1600" u="none" cap="none" strike="noStrike"/>
                        <a:t>Tutorial Letter CMNALLE/301).</a:t>
                      </a:r>
                    </a:p>
                    <a:p>
                      <a:pPr indent="-1270" lvl="0" marL="293370" marR="0" rtl="0" algn="l">
                        <a:lnSpc>
                          <a:spcPct val="85625"/>
                        </a:lnSpc>
                        <a:spcBef>
                          <a:spcPts val="0"/>
                        </a:spcBef>
                        <a:spcAft>
                          <a:spcPts val="0"/>
                        </a:spcAft>
                        <a:buSzPct val="25000"/>
                        <a:buNone/>
                      </a:pPr>
                      <a:r>
                        <a:t/>
                      </a:r>
                      <a:endParaRPr sz="1600" u="none" cap="none" strike="noStrike"/>
                    </a:p>
                    <a:p>
                      <a:pPr indent="-229870" lvl="0" marL="293370" marR="25400" rtl="0" algn="just">
                        <a:lnSpc>
                          <a:spcPct val="115000"/>
                        </a:lnSpc>
                        <a:spcBef>
                          <a:spcPts val="10"/>
                        </a:spcBef>
                        <a:spcAft>
                          <a:spcPts val="0"/>
                        </a:spcAft>
                        <a:buSzPct val="25000"/>
                        <a:buNone/>
                      </a:pPr>
                      <a:r>
                        <a:rPr lang="en-ZA" sz="1600" u="none" cap="none" strike="noStrike"/>
                        <a:t>2. The Table of Contents corresponds with the numbering, headings and subheadings in the portfolio. The correct numbering system is used, not the alphabet, nor I, II, III, IV, nor (i), (ii), (iii).</a:t>
                      </a:r>
                    </a:p>
                    <a:p>
                      <a:pPr indent="-229870" lvl="0" marL="293370" marR="25400" rtl="0" algn="just">
                        <a:lnSpc>
                          <a:spcPct val="115000"/>
                        </a:lnSpc>
                        <a:spcBef>
                          <a:spcPts val="10"/>
                        </a:spcBef>
                        <a:spcAft>
                          <a:spcPts val="0"/>
                        </a:spcAft>
                        <a:buSzPct val="25000"/>
                        <a:buNone/>
                      </a:pPr>
                      <a:r>
                        <a:t/>
                      </a:r>
                      <a:endParaRPr sz="1600" u="none" cap="none" strike="noStrike"/>
                    </a:p>
                    <a:p>
                      <a:pPr indent="-229870" lvl="0" marL="293370" marR="26035" rtl="0" algn="just">
                        <a:lnSpc>
                          <a:spcPct val="115000"/>
                        </a:lnSpc>
                        <a:spcBef>
                          <a:spcPts val="0"/>
                        </a:spcBef>
                        <a:spcAft>
                          <a:spcPts val="0"/>
                        </a:spcAft>
                        <a:buSzPct val="25000"/>
                        <a:buNone/>
                      </a:pPr>
                      <a:r>
                        <a:rPr lang="en-ZA" sz="1600" u="none" cap="none" strike="noStrike"/>
                        <a:t>3. All sources consulted are cited in the list of sources consulted, including newspapers, magazines, policy documents, tutorial letters, study guides, prescribed books, other study material and people you consulted.</a:t>
                      </a:r>
                    </a:p>
                    <a:p>
                      <a:pPr indent="-229870" lvl="0" marL="293370" marR="26035" rtl="0" algn="just">
                        <a:lnSpc>
                          <a:spcPct val="115000"/>
                        </a:lnSpc>
                        <a:spcBef>
                          <a:spcPts val="0"/>
                        </a:spcBef>
                        <a:spcAft>
                          <a:spcPts val="0"/>
                        </a:spcAft>
                        <a:buSzPct val="25000"/>
                        <a:buNone/>
                      </a:pPr>
                      <a:r>
                        <a:t/>
                      </a:r>
                      <a:endParaRPr sz="1600" u="none" cap="none" strike="noStrike"/>
                    </a:p>
                    <a:p>
                      <a:pPr indent="-229870" lvl="0" marL="293370" marR="25400" rtl="0" algn="just">
                        <a:lnSpc>
                          <a:spcPct val="99000"/>
                        </a:lnSpc>
                        <a:spcBef>
                          <a:spcPts val="0"/>
                        </a:spcBef>
                        <a:spcAft>
                          <a:spcPts val="0"/>
                        </a:spcAft>
                        <a:buSzPct val="25000"/>
                        <a:buNone/>
                      </a:pPr>
                      <a:r>
                        <a:rPr lang="en-ZA" sz="1600" u="none" cap="none" strike="noStrike"/>
                        <a:t>4. The correct reference techniques are used in the portfolio and in the list of sources consulted and they are not numbered, (Consult Tutorial Letter CMNALLE/301 for the correct reference techniques.)</a:t>
                      </a:r>
                    </a:p>
                    <a:p>
                      <a:pPr indent="-229870" lvl="0" marL="293370" marR="25400" rtl="0" algn="just">
                        <a:lnSpc>
                          <a:spcPct val="99000"/>
                        </a:lnSpc>
                        <a:spcBef>
                          <a:spcPts val="0"/>
                        </a:spcBef>
                        <a:spcAft>
                          <a:spcPts val="0"/>
                        </a:spcAft>
                        <a:buSzPct val="25000"/>
                        <a:buNone/>
                      </a:pPr>
                      <a:r>
                        <a:t/>
                      </a:r>
                      <a:endParaRPr sz="1600" u="none" cap="none" strike="noStrike"/>
                    </a:p>
                    <a:p>
                      <a:pPr indent="-229870" lvl="0" marL="293370" marR="26035" rtl="0" algn="just">
                        <a:lnSpc>
                          <a:spcPct val="115000"/>
                        </a:lnSpc>
                        <a:spcBef>
                          <a:spcPts val="10"/>
                        </a:spcBef>
                        <a:spcAft>
                          <a:spcPts val="0"/>
                        </a:spcAft>
                        <a:buSzPct val="25000"/>
                        <a:buNone/>
                      </a:pPr>
                      <a:r>
                        <a:rPr lang="en-ZA" sz="1600" u="none" cap="none" strike="noStrike"/>
                        <a:t>5.  Any other aspects related to the technical and academic presentation of your assignment or portfolio, such as appropriate subject terminology, are used and your presentation does not contain language, spelling or typing errors; nor does your presentation contain personal types of address).</a:t>
                      </a:r>
                    </a:p>
                  </a:txBody>
                  <a:tcPr marT="0" marB="0" marR="0" marL="0">
                    <a:solidFill>
                      <a:schemeClr val="dk1"/>
                    </a:solidFill>
                  </a:tcPr>
                </a:tc>
                <a:tc>
                  <a:txBody>
                    <a:bodyPr>
                      <a:noAutofit/>
                    </a:bodyPr>
                    <a:lstStyle/>
                    <a:p>
                      <a:pPr indent="0" lvl="0" marL="63500" marR="0" rtl="0" algn="l">
                        <a:lnSpc>
                          <a:spcPct val="84687"/>
                        </a:lnSpc>
                        <a:spcBef>
                          <a:spcPts val="0"/>
                        </a:spcBef>
                        <a:spcAft>
                          <a:spcPts val="0"/>
                        </a:spcAft>
                        <a:buSzPct val="25000"/>
                        <a:buNone/>
                      </a:pPr>
                      <a:r>
                        <a:t/>
                      </a:r>
                      <a:endParaRPr sz="1600" u="none" cap="none" strike="noStrike"/>
                    </a:p>
                    <a:p>
                      <a:pPr indent="0" lvl="0" marL="63500" marR="0" rtl="0" algn="l">
                        <a:lnSpc>
                          <a:spcPct val="56458"/>
                        </a:lnSpc>
                        <a:spcBef>
                          <a:spcPts val="0"/>
                        </a:spcBef>
                        <a:spcAft>
                          <a:spcPts val="0"/>
                        </a:spcAft>
                        <a:buSzPct val="25000"/>
                        <a:buNone/>
                      </a:pPr>
                      <a:r>
                        <a:t/>
                      </a:r>
                      <a:endParaRPr sz="2400" u="none" cap="none" strike="noStrike"/>
                    </a:p>
                    <a:p>
                      <a:pPr indent="0" lvl="0" marL="63500" marR="0" rtl="0" algn="l">
                        <a:lnSpc>
                          <a:spcPct val="56458"/>
                        </a:lnSpc>
                        <a:spcBef>
                          <a:spcPts val="0"/>
                        </a:spcBef>
                        <a:spcAft>
                          <a:spcPts val="0"/>
                        </a:spcAft>
                        <a:buSzPct val="25000"/>
                        <a:buNone/>
                      </a:pPr>
                      <a:r>
                        <a:rPr lang="en-ZA" sz="2400" u="none" cap="none" strike="noStrike"/>
                        <a:t>   2</a:t>
                      </a:r>
                    </a:p>
                    <a:p>
                      <a:pPr indent="0" lvl="0" marL="0" marR="0" rtl="0" algn="l">
                        <a:lnSpc>
                          <a:spcPct val="54166"/>
                        </a:lnSpc>
                        <a:spcBef>
                          <a:spcPts val="80"/>
                        </a:spcBef>
                        <a:spcAft>
                          <a:spcPts val="0"/>
                        </a:spcAft>
                        <a:buSzPct val="25000"/>
                        <a:buNone/>
                      </a:pPr>
                      <a:r>
                        <a:rPr lang="en-ZA" sz="2400" u="none" cap="none" strike="noStrike"/>
                        <a:t> </a:t>
                      </a:r>
                    </a:p>
                    <a:p>
                      <a:pPr indent="0" lvl="0" marL="63500" marR="0" rtl="0" algn="l">
                        <a:lnSpc>
                          <a:spcPct val="115000"/>
                        </a:lnSpc>
                        <a:spcBef>
                          <a:spcPts val="0"/>
                        </a:spcBef>
                        <a:spcAft>
                          <a:spcPts val="0"/>
                        </a:spcAft>
                        <a:buSzPct val="25000"/>
                        <a:buNone/>
                      </a:pPr>
                      <a:r>
                        <a:rPr lang="en-ZA" sz="2400" u="none" cap="none" strike="noStrike"/>
                        <a:t>   2</a:t>
                      </a:r>
                    </a:p>
                    <a:p>
                      <a:pPr indent="0" lvl="0" marL="0" marR="0" rtl="0" algn="l">
                        <a:lnSpc>
                          <a:spcPct val="31250"/>
                        </a:lnSpc>
                        <a:spcBef>
                          <a:spcPts val="10"/>
                        </a:spcBef>
                        <a:spcAft>
                          <a:spcPts val="0"/>
                        </a:spcAft>
                        <a:buSzPct val="25000"/>
                        <a:buNone/>
                      </a:pPr>
                      <a:r>
                        <a:rPr lang="en-ZA" sz="2400" u="none" cap="none" strike="noStrike"/>
                        <a:t> </a:t>
                      </a:r>
                    </a:p>
                    <a:p>
                      <a:pPr indent="0" lvl="0" marL="0" marR="0" rtl="0" algn="l">
                        <a:lnSpc>
                          <a:spcPct val="41666"/>
                        </a:lnSpc>
                        <a:spcBef>
                          <a:spcPts val="0"/>
                        </a:spcBef>
                        <a:spcAft>
                          <a:spcPts val="0"/>
                        </a:spcAft>
                        <a:buSzPct val="25000"/>
                        <a:buNone/>
                      </a:pPr>
                      <a:r>
                        <a:rPr lang="en-ZA" sz="2400" u="none" cap="none" strike="noStrike"/>
                        <a:t> </a:t>
                      </a:r>
                    </a:p>
                    <a:p>
                      <a:pPr indent="0" lvl="0" marL="0" marR="0" rtl="0" algn="l">
                        <a:lnSpc>
                          <a:spcPct val="41666"/>
                        </a:lnSpc>
                        <a:spcBef>
                          <a:spcPts val="0"/>
                        </a:spcBef>
                        <a:spcAft>
                          <a:spcPts val="0"/>
                        </a:spcAft>
                        <a:buSzPct val="25000"/>
                        <a:buNone/>
                      </a:pPr>
                      <a:r>
                        <a:rPr lang="en-ZA" sz="2400" u="none" cap="none" strike="noStrike"/>
                        <a:t> </a:t>
                      </a:r>
                    </a:p>
                    <a:p>
                      <a:pPr indent="0" lvl="0" marL="63500" marR="0" rtl="0" algn="l">
                        <a:lnSpc>
                          <a:spcPct val="115000"/>
                        </a:lnSpc>
                        <a:spcBef>
                          <a:spcPts val="0"/>
                        </a:spcBef>
                        <a:spcAft>
                          <a:spcPts val="0"/>
                        </a:spcAft>
                        <a:buSzPct val="25000"/>
                        <a:buNone/>
                      </a:pPr>
                      <a:r>
                        <a:rPr lang="en-ZA" sz="2400" u="none" cap="none" strike="noStrike"/>
                        <a:t>   </a:t>
                      </a:r>
                    </a:p>
                    <a:p>
                      <a:pPr indent="0" lvl="0" marL="63500" marR="0" rtl="0" algn="l">
                        <a:lnSpc>
                          <a:spcPct val="115000"/>
                        </a:lnSpc>
                        <a:spcBef>
                          <a:spcPts val="0"/>
                        </a:spcBef>
                        <a:spcAft>
                          <a:spcPts val="0"/>
                        </a:spcAft>
                        <a:buSzPct val="25000"/>
                        <a:buNone/>
                      </a:pPr>
                      <a:r>
                        <a:rPr lang="en-ZA" sz="2400" u="none" cap="none" strike="noStrike"/>
                        <a:t>    2</a:t>
                      </a:r>
                    </a:p>
                    <a:p>
                      <a:pPr indent="0" lvl="0" marL="0" marR="0" rtl="0" algn="l">
                        <a:lnSpc>
                          <a:spcPct val="31250"/>
                        </a:lnSpc>
                        <a:spcBef>
                          <a:spcPts val="10"/>
                        </a:spcBef>
                        <a:spcAft>
                          <a:spcPts val="0"/>
                        </a:spcAft>
                        <a:buSzPct val="25000"/>
                        <a:buNone/>
                      </a:pPr>
                      <a:r>
                        <a:rPr lang="en-ZA" sz="2400" u="none" cap="none" strike="noStrike"/>
                        <a:t> </a:t>
                      </a:r>
                    </a:p>
                    <a:p>
                      <a:pPr indent="0" lvl="0" marL="0" marR="0" rtl="0" algn="l">
                        <a:lnSpc>
                          <a:spcPct val="41666"/>
                        </a:lnSpc>
                        <a:spcBef>
                          <a:spcPts val="0"/>
                        </a:spcBef>
                        <a:spcAft>
                          <a:spcPts val="0"/>
                        </a:spcAft>
                        <a:buSzPct val="25000"/>
                        <a:buNone/>
                      </a:pPr>
                      <a:r>
                        <a:rPr lang="en-ZA" sz="2400" u="none" cap="none" strike="noStrike"/>
                        <a:t> </a:t>
                      </a:r>
                    </a:p>
                    <a:p>
                      <a:pPr indent="0" lvl="0" marL="0" marR="0" rtl="0" algn="l">
                        <a:lnSpc>
                          <a:spcPct val="41666"/>
                        </a:lnSpc>
                        <a:spcBef>
                          <a:spcPts val="0"/>
                        </a:spcBef>
                        <a:spcAft>
                          <a:spcPts val="0"/>
                        </a:spcAft>
                        <a:buSzPct val="25000"/>
                        <a:buNone/>
                      </a:pPr>
                      <a:r>
                        <a:rPr lang="en-ZA" sz="2400" u="none" cap="none" strike="noStrike"/>
                        <a:t> </a:t>
                      </a:r>
                    </a:p>
                    <a:p>
                      <a:pPr indent="0" lvl="0" marL="63500" marR="0" rtl="0" algn="l">
                        <a:lnSpc>
                          <a:spcPct val="115000"/>
                        </a:lnSpc>
                        <a:spcBef>
                          <a:spcPts val="0"/>
                        </a:spcBef>
                        <a:spcAft>
                          <a:spcPts val="0"/>
                        </a:spcAft>
                        <a:buSzPct val="25000"/>
                        <a:buNone/>
                      </a:pPr>
                      <a:r>
                        <a:rPr lang="en-ZA" sz="2400" u="none" cap="none" strike="noStrike"/>
                        <a:t>   </a:t>
                      </a:r>
                    </a:p>
                    <a:p>
                      <a:pPr indent="0" lvl="0" marL="63500" marR="0" rtl="0" algn="l">
                        <a:lnSpc>
                          <a:spcPct val="115000"/>
                        </a:lnSpc>
                        <a:spcBef>
                          <a:spcPts val="0"/>
                        </a:spcBef>
                        <a:spcAft>
                          <a:spcPts val="0"/>
                        </a:spcAft>
                        <a:buSzPct val="25000"/>
                        <a:buNone/>
                      </a:pPr>
                      <a:r>
                        <a:rPr lang="en-ZA" sz="2400" u="none" cap="none" strike="noStrike"/>
                        <a:t>    2</a:t>
                      </a:r>
                    </a:p>
                    <a:p>
                      <a:pPr indent="0" lvl="0" marL="0" marR="0" rtl="0" algn="l">
                        <a:lnSpc>
                          <a:spcPct val="31250"/>
                        </a:lnSpc>
                        <a:spcBef>
                          <a:spcPts val="15"/>
                        </a:spcBef>
                        <a:spcAft>
                          <a:spcPts val="0"/>
                        </a:spcAft>
                        <a:buSzPct val="25000"/>
                        <a:buNone/>
                      </a:pPr>
                      <a:r>
                        <a:rPr lang="en-ZA" sz="2400" u="none" cap="none" strike="noStrike"/>
                        <a:t> </a:t>
                      </a:r>
                    </a:p>
                    <a:p>
                      <a:pPr indent="0" lvl="0" marL="0" marR="0" rtl="0" algn="l">
                        <a:lnSpc>
                          <a:spcPct val="41666"/>
                        </a:lnSpc>
                        <a:spcBef>
                          <a:spcPts val="0"/>
                        </a:spcBef>
                        <a:spcAft>
                          <a:spcPts val="0"/>
                        </a:spcAft>
                        <a:buSzPct val="25000"/>
                        <a:buNone/>
                      </a:pPr>
                      <a:r>
                        <a:rPr lang="en-ZA" sz="2400" u="none" cap="none" strike="noStrike"/>
                        <a:t> </a:t>
                      </a:r>
                    </a:p>
                    <a:p>
                      <a:pPr indent="0" lvl="0" marL="0" marR="0" rtl="0" algn="l">
                        <a:lnSpc>
                          <a:spcPct val="41666"/>
                        </a:lnSpc>
                        <a:spcBef>
                          <a:spcPts val="0"/>
                        </a:spcBef>
                        <a:spcAft>
                          <a:spcPts val="0"/>
                        </a:spcAft>
                        <a:buSzPct val="25000"/>
                        <a:buNone/>
                      </a:pPr>
                      <a:r>
                        <a:rPr lang="en-ZA" sz="2400" u="none" cap="none" strike="noStrike"/>
                        <a:t> </a:t>
                      </a:r>
                    </a:p>
                    <a:p>
                      <a:pPr indent="0" lvl="0" marL="63500" marR="0" rtl="0" algn="l">
                        <a:lnSpc>
                          <a:spcPct val="115000"/>
                        </a:lnSpc>
                        <a:spcBef>
                          <a:spcPts val="0"/>
                        </a:spcBef>
                        <a:spcAft>
                          <a:spcPts val="0"/>
                        </a:spcAft>
                        <a:buSzPct val="25000"/>
                        <a:buNone/>
                      </a:pPr>
                      <a:r>
                        <a:rPr lang="en-ZA" sz="2400" u="none" cap="none" strike="noStrike"/>
                        <a:t>    2</a:t>
                      </a:r>
                    </a:p>
                  </a:txBody>
                  <a:tcPr marT="0" marB="0" marR="0" marL="0">
                    <a:solidFill>
                      <a:schemeClr val="dk1"/>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6480" u="none" cap="none" strike="noStrike">
                <a:solidFill>
                  <a:schemeClr val="dk1"/>
                </a:solidFill>
                <a:latin typeface="Calibri"/>
                <a:ea typeface="Calibri"/>
                <a:cs typeface="Calibri"/>
                <a:sym typeface="Calibri"/>
              </a:rPr>
              <a:t>10 coins in the bag! </a:t>
            </a:r>
            <a:r>
              <a:rPr b="0" i="0" lang="en-ZA" sz="3959" u="none" cap="none" strike="noStrike">
                <a:solidFill>
                  <a:schemeClr val="dk1"/>
                </a:solidFill>
                <a:latin typeface="Calibri"/>
                <a:ea typeface="Calibri"/>
                <a:cs typeface="Calibri"/>
                <a:sym typeface="Calibri"/>
              </a:rPr>
              <a:t> </a:t>
            </a:r>
          </a:p>
        </p:txBody>
      </p:sp>
      <p:sp>
        <p:nvSpPr>
          <p:cNvPr id="228" name="Shape 228"/>
          <p:cNvSpPr txBox="1"/>
          <p:nvPr/>
        </p:nvSpPr>
        <p:spPr>
          <a:xfrm>
            <a:off x="899591" y="2797689"/>
            <a:ext cx="7488831" cy="15696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4800">
                <a:solidFill>
                  <a:schemeClr val="dk1"/>
                </a:solidFill>
                <a:latin typeface="Calibri"/>
                <a:ea typeface="Calibri"/>
                <a:cs typeface="Calibri"/>
                <a:sym typeface="Calibri"/>
              </a:rPr>
              <a:t>Absolutely free!!! </a:t>
            </a:r>
          </a:p>
          <a:p>
            <a:pPr indent="0" lvl="0" marL="0" marR="0" rtl="0" algn="l">
              <a:spcBef>
                <a:spcPts val="0"/>
              </a:spcBef>
              <a:buSzPct val="25000"/>
              <a:buNone/>
            </a:pPr>
            <a:r>
              <a:rPr lang="en-ZA" sz="4800">
                <a:solidFill>
                  <a:schemeClr val="dk1"/>
                </a:solidFill>
                <a:latin typeface="Calibri"/>
                <a:ea typeface="Calibri"/>
                <a:cs typeface="Calibri"/>
                <a:sym typeface="Calibri"/>
              </a:rPr>
              <a:t>…. 90 coins to go</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3" name="Shape 233"/>
        <p:cNvGrpSpPr/>
        <p:nvPr/>
      </p:nvGrpSpPr>
      <p:grpSpPr>
        <a:xfrm>
          <a:off x="0" y="0"/>
          <a:ext cx="0" cy="0"/>
          <a:chOff x="0" y="0"/>
          <a:chExt cx="0" cy="0"/>
        </a:xfrm>
      </p:grpSpPr>
      <p:sp>
        <p:nvSpPr>
          <p:cNvPr id="234" name="Shape 23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Phase 1: Assess </a:t>
            </a:r>
          </a:p>
        </p:txBody>
      </p:sp>
      <p:graphicFrame>
        <p:nvGraphicFramePr>
          <p:cNvPr id="235" name="Shape 235"/>
          <p:cNvGraphicFramePr/>
          <p:nvPr/>
        </p:nvGraphicFramePr>
        <p:xfrm>
          <a:off x="457200" y="1600200"/>
          <a:ext cx="3000000" cy="3000000"/>
        </p:xfrm>
        <a:graphic>
          <a:graphicData uri="http://schemas.openxmlformats.org/drawingml/2006/table">
            <a:tbl>
              <a:tblPr bandRow="1" firstRow="1">
                <a:noFill/>
                <a:tableStyleId>{6508D65C-4390-4F4E-8B69-0B95ACC72772}</a:tableStyleId>
              </a:tblPr>
              <a:tblGrid>
                <a:gridCol w="2026575"/>
                <a:gridCol w="5112575"/>
                <a:gridCol w="1090475"/>
              </a:tblGrid>
              <a:tr h="370850">
                <a:tc>
                  <a:txBody>
                    <a:bodyPr>
                      <a:noAutofit/>
                    </a:bodyPr>
                    <a:lstStyle/>
                    <a:p>
                      <a:pPr indent="0" lvl="0" marL="0" marR="0" rtl="0" algn="l">
                        <a:spcBef>
                          <a:spcPts val="0"/>
                        </a:spcBef>
                        <a:buSzPct val="25000"/>
                        <a:buNone/>
                      </a:pPr>
                      <a:r>
                        <a:rPr b="1" lang="en-ZA" sz="1800" u="none" cap="none" strike="noStrike">
                          <a:latin typeface="Arial"/>
                          <a:ea typeface="Arial"/>
                          <a:cs typeface="Arial"/>
                          <a:sym typeface="Arial"/>
                        </a:rPr>
                        <a:t>Activity</a:t>
                      </a:r>
                    </a:p>
                  </a:txBody>
                  <a:tcPr marT="45725" marB="45725" marR="91450" marL="91450"/>
                </a:tc>
                <a:tc>
                  <a:txBody>
                    <a:bodyPr>
                      <a:noAutofit/>
                    </a:bodyPr>
                    <a:lstStyle/>
                    <a:p>
                      <a:pPr indent="0" lvl="0" marL="0" marR="0" rtl="0" algn="l">
                        <a:spcBef>
                          <a:spcPts val="0"/>
                        </a:spcBef>
                        <a:buSzPct val="25000"/>
                        <a:buNone/>
                      </a:pPr>
                      <a:r>
                        <a:rPr b="1" lang="en-ZA" sz="1800">
                          <a:latin typeface="Arial"/>
                          <a:ea typeface="Arial"/>
                          <a:cs typeface="Arial"/>
                          <a:sym typeface="Arial"/>
                        </a:rPr>
                        <a:t>Sub-activity</a:t>
                      </a:r>
                    </a:p>
                  </a:txBody>
                  <a:tcPr marT="45725" marB="45725" marR="91450" marL="91450"/>
                </a:tc>
                <a:tc>
                  <a:txBody>
                    <a:bodyPr>
                      <a:noAutofit/>
                    </a:bodyPr>
                    <a:lstStyle/>
                    <a:p>
                      <a:pPr indent="0" lvl="0" marL="0" marR="0" rtl="0" algn="l">
                        <a:spcBef>
                          <a:spcPts val="0"/>
                        </a:spcBef>
                        <a:buSzPct val="25000"/>
                        <a:buNone/>
                      </a:pPr>
                      <a:r>
                        <a:rPr b="1" lang="en-ZA" sz="1800">
                          <a:latin typeface="Arial"/>
                          <a:ea typeface="Arial"/>
                          <a:cs typeface="Arial"/>
                          <a:sym typeface="Arial"/>
                        </a:rPr>
                        <a:t>Marks</a:t>
                      </a:r>
                    </a:p>
                  </a:txBody>
                  <a:tcPr marT="45725" marB="45725" marR="91450" marL="91450"/>
                </a:tc>
              </a:tr>
              <a:tr h="370850">
                <a:tc>
                  <a:txBody>
                    <a:bodyPr>
                      <a:noAutofit/>
                    </a:bodyPr>
                    <a:lstStyle/>
                    <a:p>
                      <a:pPr indent="-1269" lvl="0" marL="64770" marR="0" rtl="0" algn="l">
                        <a:lnSpc>
                          <a:spcPct val="75277"/>
                        </a:lnSpc>
                        <a:spcBef>
                          <a:spcPts val="0"/>
                        </a:spcBef>
                        <a:spcAft>
                          <a:spcPts val="0"/>
                        </a:spcAft>
                        <a:buSzPct val="25000"/>
                        <a:buNone/>
                      </a:pPr>
                      <a:r>
                        <a:rPr lang="en-ZA" sz="1800">
                          <a:latin typeface="Arial"/>
                          <a:ea typeface="Arial"/>
                          <a:cs typeface="Arial"/>
                          <a:sym typeface="Arial"/>
                        </a:rPr>
                        <a:t>1.1</a:t>
                      </a:r>
                    </a:p>
                    <a:p>
                      <a:pPr indent="0" lvl="0" marL="0" marR="0" rtl="0" algn="l">
                        <a:spcBef>
                          <a:spcPts val="0"/>
                        </a:spcBef>
                        <a:buSzPct val="25000"/>
                        <a:buNone/>
                      </a:pPr>
                      <a:r>
                        <a:rPr lang="en-ZA" sz="1800">
                          <a:latin typeface="Arial"/>
                          <a:ea typeface="Arial"/>
                          <a:cs typeface="Arial"/>
                          <a:sym typeface="Arial"/>
                        </a:rPr>
                        <a:t>Identify the communicator</a:t>
                      </a:r>
                    </a:p>
                  </a:txBody>
                  <a:tcPr marT="45725" marB="45725" marR="91450" marL="91450"/>
                </a:tc>
                <a:tc>
                  <a:txBody>
                    <a:bodyPr>
                      <a:noAutofit/>
                    </a:bodyPr>
                    <a:lstStyle/>
                    <a:p>
                      <a:pPr indent="-1269" lvl="0" marL="64770" marR="0" rtl="0" algn="l">
                        <a:lnSpc>
                          <a:spcPct val="75277"/>
                        </a:lnSpc>
                        <a:spcBef>
                          <a:spcPts val="0"/>
                        </a:spcBef>
                        <a:spcAft>
                          <a:spcPts val="0"/>
                        </a:spcAft>
                        <a:buSzPct val="25000"/>
                        <a:buNone/>
                      </a:pPr>
                      <a:r>
                        <a:rPr lang="en-ZA" sz="1800">
                          <a:latin typeface="Arial"/>
                          <a:ea typeface="Arial"/>
                          <a:cs typeface="Arial"/>
                          <a:sym typeface="Arial"/>
                        </a:rPr>
                        <a:t>1.1.1	  Identify an organisation(s).</a:t>
                      </a:r>
                    </a:p>
                    <a:p>
                      <a:pPr indent="-1269" lvl="0" marL="64770" marR="0" rtl="0" algn="l">
                        <a:lnSpc>
                          <a:spcPct val="115000"/>
                        </a:lnSpc>
                        <a:spcBef>
                          <a:spcPts val="0"/>
                        </a:spcBef>
                        <a:spcAft>
                          <a:spcPts val="0"/>
                        </a:spcAft>
                        <a:buSzPct val="25000"/>
                        <a:buNone/>
                      </a:pPr>
                      <a:r>
                        <a:rPr lang="en-ZA" sz="1800">
                          <a:latin typeface="Arial"/>
                          <a:ea typeface="Arial"/>
                          <a:cs typeface="Arial"/>
                          <a:sym typeface="Arial"/>
                        </a:rPr>
                        <a:t>1.1.2	  Write a letter to the organisation(s).</a:t>
                      </a:r>
                    </a:p>
                    <a:p>
                      <a:pPr indent="0" lvl="0" marL="0" marR="0" rtl="0" algn="l">
                        <a:spcBef>
                          <a:spcPts val="0"/>
                        </a:spcBef>
                        <a:buSzPct val="25000"/>
                        <a:buNone/>
                      </a:pPr>
                      <a:r>
                        <a:rPr lang="en-ZA" sz="1800">
                          <a:latin typeface="Arial"/>
                          <a:ea typeface="Arial"/>
                          <a:cs typeface="Arial"/>
                          <a:sym typeface="Arial"/>
                        </a:rPr>
                        <a:t> 1.1.3</a:t>
                      </a:r>
                      <a:r>
                        <a:rPr lang="en-ZA" sz="1800">
                          <a:latin typeface="Arial"/>
                          <a:ea typeface="Arial"/>
                          <a:cs typeface="Arial"/>
                          <a:sym typeface="Arial"/>
                        </a:rPr>
                        <a:t>   </a:t>
                      </a:r>
                      <a:r>
                        <a:rPr lang="en-ZA" sz="1800">
                          <a:latin typeface="Arial"/>
                          <a:ea typeface="Arial"/>
                          <a:cs typeface="Arial"/>
                          <a:sym typeface="Arial"/>
                        </a:rPr>
                        <a:t>Write a report.</a:t>
                      </a:r>
                    </a:p>
                  </a:txBody>
                  <a:tcPr marT="45725" marB="45725" marR="91450" marL="91450"/>
                </a:tc>
                <a:tc>
                  <a:txBody>
                    <a:bodyPr>
                      <a:noAutofit/>
                    </a:bodyPr>
                    <a:lstStyle/>
                    <a:p>
                      <a:pPr indent="0" lvl="0" marL="0" marR="0" rtl="0" algn="l">
                        <a:spcBef>
                          <a:spcPts val="0"/>
                        </a:spcBef>
                        <a:buSzPct val="25000"/>
                        <a:buNone/>
                      </a:pPr>
                      <a:r>
                        <a:rPr lang="en-ZA" sz="1800"/>
                        <a:t>1</a:t>
                      </a:r>
                    </a:p>
                    <a:p>
                      <a:pPr indent="0" lvl="0" marL="0" marR="0" rtl="0" algn="l">
                        <a:spcBef>
                          <a:spcPts val="0"/>
                        </a:spcBef>
                        <a:buSzPct val="25000"/>
                        <a:buNone/>
                      </a:pPr>
                      <a:r>
                        <a:rPr lang="en-ZA" sz="1800"/>
                        <a:t>2</a:t>
                      </a:r>
                    </a:p>
                    <a:p>
                      <a:pPr indent="0" lvl="0" marL="0" marR="0" rtl="0" algn="l">
                        <a:spcBef>
                          <a:spcPts val="0"/>
                        </a:spcBef>
                        <a:buSzPct val="25000"/>
                        <a:buNone/>
                      </a:pPr>
                      <a:r>
                        <a:rPr lang="en-ZA" sz="1800"/>
                        <a:t>2</a:t>
                      </a:r>
                    </a:p>
                  </a:txBody>
                  <a:tcPr marT="45725" marB="45725" marR="91450" marL="91450"/>
                </a:tc>
              </a:tr>
              <a:tr h="370850">
                <a:tc>
                  <a:txBody>
                    <a:bodyPr>
                      <a:noAutofit/>
                    </a:bodyPr>
                    <a:lstStyle/>
                    <a:p>
                      <a:pPr indent="0" lvl="0" marL="0" marR="0" rtl="0" algn="l">
                        <a:spcBef>
                          <a:spcPts val="0"/>
                        </a:spcBef>
                        <a:buSzPct val="25000"/>
                        <a:buNone/>
                      </a:pPr>
                      <a:r>
                        <a:t/>
                      </a:r>
                      <a:endParaRPr sz="1800"/>
                    </a:p>
                  </a:txBody>
                  <a:tcPr marT="45725" marB="45725" marR="91450" marL="91450"/>
                </a:tc>
                <a:tc>
                  <a:txBody>
                    <a:bodyPr>
                      <a:noAutofit/>
                    </a:bodyPr>
                    <a:lstStyle/>
                    <a:p>
                      <a:pPr indent="0" lvl="0" marL="0" marR="0" rtl="0" algn="l">
                        <a:spcBef>
                          <a:spcPts val="0"/>
                        </a:spcBef>
                        <a:buSzPct val="25000"/>
                        <a:buNone/>
                      </a:pPr>
                      <a:r>
                        <a:t/>
                      </a:r>
                      <a:endParaRPr sz="1800"/>
                    </a:p>
                  </a:txBody>
                  <a:tcPr marT="45725" marB="45725" marR="91450" marL="91450"/>
                </a:tc>
                <a:tc>
                  <a:txBody>
                    <a:bodyPr>
                      <a:noAutofit/>
                    </a:bodyPr>
                    <a:lstStyle/>
                    <a:p>
                      <a:pPr indent="0" lvl="0" marL="0" marR="0" rtl="0" algn="l">
                        <a:spcBef>
                          <a:spcPts val="0"/>
                        </a:spcBef>
                        <a:buSzPct val="25000"/>
                        <a:buNone/>
                      </a:pPr>
                      <a:r>
                        <a:t/>
                      </a:r>
                      <a:endParaRPr sz="1800"/>
                    </a:p>
                  </a:txBody>
                  <a:tcPr marT="45725" marB="45725" marR="91450" marL="91450"/>
                </a:tc>
              </a:tr>
            </a:tbl>
          </a:graphicData>
        </a:graphic>
      </p:graphicFrame>
      <p:sp>
        <p:nvSpPr>
          <p:cNvPr id="236" name="Shape 236"/>
          <p:cNvSpPr txBox="1"/>
          <p:nvPr/>
        </p:nvSpPr>
        <p:spPr>
          <a:xfrm>
            <a:off x="539552" y="3645023"/>
            <a:ext cx="8064896" cy="307776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2400">
                <a:solidFill>
                  <a:schemeClr val="dk1"/>
                </a:solidFill>
                <a:latin typeface="Calibri"/>
                <a:ea typeface="Calibri"/>
                <a:cs typeface="Calibri"/>
                <a:sym typeface="Calibri"/>
              </a:rPr>
              <a:t>Instruction 1.1.1:  Identify an organisation or organisations that you will approach with the proposal to plan a communication campaign. Write down the name of the organisation(s) and its (their) contact details:</a:t>
            </a:r>
          </a:p>
          <a:p>
            <a:pPr indent="0" lvl="0" marL="0" marR="0" rtl="0" algn="ctr">
              <a:spcBef>
                <a:spcPts val="0"/>
              </a:spcBef>
              <a:buSzPct val="25000"/>
              <a:buNone/>
            </a:pPr>
            <a:r>
              <a:rPr lang="en-ZA" sz="1800">
                <a:solidFill>
                  <a:schemeClr val="dk1"/>
                </a:solidFill>
                <a:latin typeface="Calibri"/>
                <a:ea typeface="Calibri"/>
                <a:cs typeface="Calibri"/>
                <a:sym typeface="Calibri"/>
              </a:rPr>
              <a:t> </a:t>
            </a:r>
            <a:r>
              <a:rPr lang="en-ZA" sz="4000">
                <a:solidFill>
                  <a:schemeClr val="dk1"/>
                </a:solidFill>
                <a:latin typeface="Calibri"/>
                <a:ea typeface="Calibri"/>
                <a:cs typeface="Calibri"/>
                <a:sym typeface="Calibri"/>
              </a:rPr>
              <a:t>…. Another coin in the bag – only 89 to go</a:t>
            </a:r>
          </a:p>
          <a:p>
            <a:pPr indent="0" lvl="0" marL="0" marR="0" rtl="0" algn="ctr">
              <a:spcBef>
                <a:spcPts val="0"/>
              </a:spcBef>
              <a:buNone/>
            </a:pPr>
            <a:r>
              <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500"/>
                                        <p:tgtEl>
                                          <p:spTgt spid="2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500"/>
                                        <p:tgtEl>
                                          <p:spTgt spid="2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6">
                                            <p:txEl>
                                              <p:pRg end="0" st="0"/>
                                            </p:txEl>
                                          </p:spTgt>
                                        </p:tgtEl>
                                        <p:attrNameLst>
                                          <p:attrName>style.visibility</p:attrName>
                                        </p:attrNameLst>
                                      </p:cBhvr>
                                      <p:to>
                                        <p:strVal val="visible"/>
                                      </p:to>
                                    </p:set>
                                    <p:anim calcmode="lin" valueType="num">
                                      <p:cBhvr additive="base">
                                        <p:cTn dur="500"/>
                                        <p:tgtEl>
                                          <p:spTgt spid="23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6">
                                            <p:txEl>
                                              <p:pRg end="1" st="1"/>
                                            </p:txEl>
                                          </p:spTgt>
                                        </p:tgtEl>
                                        <p:attrNameLst>
                                          <p:attrName>style.visibility</p:attrName>
                                        </p:attrNameLst>
                                      </p:cBhvr>
                                      <p:to>
                                        <p:strVal val="visible"/>
                                      </p:to>
                                    </p:set>
                                    <p:anim calcmode="lin" valueType="num">
                                      <p:cBhvr additive="base">
                                        <p:cTn dur="500"/>
                                        <p:tgtEl>
                                          <p:spTgt spid="23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6">
                                            <p:txEl>
                                              <p:pRg end="2" st="2"/>
                                            </p:txEl>
                                          </p:spTgt>
                                        </p:tgtEl>
                                        <p:attrNameLst>
                                          <p:attrName>style.visibility</p:attrName>
                                        </p:attrNameLst>
                                      </p:cBhvr>
                                      <p:to>
                                        <p:strVal val="visible"/>
                                      </p:to>
                                    </p:set>
                                    <p:anim calcmode="lin" valueType="num">
                                      <p:cBhvr additive="base">
                                        <p:cTn dur="500"/>
                                        <p:tgtEl>
                                          <p:spTgt spid="23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0" name="Shape 240"/>
        <p:cNvGrpSpPr/>
        <p:nvPr/>
      </p:nvGrpSpPr>
      <p:grpSpPr>
        <a:xfrm>
          <a:off x="0" y="0"/>
          <a:ext cx="0" cy="0"/>
          <a:chOff x="0" y="0"/>
          <a:chExt cx="0" cy="0"/>
        </a:xfrm>
      </p:grpSpPr>
      <p:sp>
        <p:nvSpPr>
          <p:cNvPr id="241" name="Shape 241"/>
          <p:cNvSpPr txBox="1"/>
          <p:nvPr/>
        </p:nvSpPr>
        <p:spPr>
          <a:xfrm>
            <a:off x="755575" y="836712"/>
            <a:ext cx="7992887" cy="461664"/>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sz="2400">
              <a:solidFill>
                <a:schemeClr val="dk1"/>
              </a:solidFill>
              <a:latin typeface="Calibri"/>
              <a:ea typeface="Calibri"/>
              <a:cs typeface="Calibri"/>
              <a:sym typeface="Calibri"/>
            </a:endParaRPr>
          </a:p>
        </p:txBody>
      </p:sp>
      <p:sp>
        <p:nvSpPr>
          <p:cNvPr id="242" name="Shape 242"/>
          <p:cNvSpPr/>
          <p:nvPr/>
        </p:nvSpPr>
        <p:spPr>
          <a:xfrm>
            <a:off x="0" y="0"/>
            <a:ext cx="9144000" cy="457200"/>
          </a:xfrm>
          <a:prstGeom prst="rect">
            <a:avLst/>
          </a:prstGeom>
          <a:noFill/>
          <a:ln>
            <a:noFill/>
          </a:ln>
        </p:spPr>
        <p:txBody>
          <a:bodyPr anchorCtr="0" anchor="ctr" bIns="45700" lIns="91425" rIns="91425" tIns="45700">
            <a:noAutofit/>
          </a:bodyPr>
          <a:lstStyle/>
          <a:p>
            <a:pPr indent="0" lvl="0" marL="0" marR="0" rtl="0" algn="l">
              <a:spcBef>
                <a:spcPts val="0"/>
              </a:spcBef>
              <a:buNone/>
            </a:pPr>
            <a:r>
              <a:t/>
            </a:r>
            <a:endParaRPr sz="1800">
              <a:solidFill>
                <a:schemeClr val="dk1"/>
              </a:solidFill>
              <a:latin typeface="Calibri"/>
              <a:ea typeface="Calibri"/>
              <a:cs typeface="Calibri"/>
              <a:sym typeface="Calibri"/>
            </a:endParaRPr>
          </a:p>
        </p:txBody>
      </p:sp>
      <p:sp>
        <p:nvSpPr>
          <p:cNvPr id="243" name="Shape 243"/>
          <p:cNvSpPr txBox="1"/>
          <p:nvPr/>
        </p:nvSpPr>
        <p:spPr>
          <a:xfrm>
            <a:off x="539552" y="865165"/>
            <a:ext cx="7920880" cy="526297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2400" u="sng">
                <a:solidFill>
                  <a:schemeClr val="dk1"/>
                </a:solidFill>
                <a:latin typeface="Calibri"/>
                <a:ea typeface="Calibri"/>
                <a:cs typeface="Calibri"/>
                <a:sym typeface="Calibri"/>
              </a:rPr>
              <a:t>Instruction </a:t>
            </a:r>
            <a:r>
              <a:rPr lang="en-ZA" sz="2400">
                <a:solidFill>
                  <a:schemeClr val="dk1"/>
                </a:solidFill>
                <a:latin typeface="Calibri"/>
                <a:ea typeface="Calibri"/>
                <a:cs typeface="Calibri"/>
                <a:sym typeface="Calibri"/>
              </a:rPr>
              <a:t>1.1.2:   </a:t>
            </a:r>
          </a:p>
          <a:p>
            <a:pPr indent="0" lvl="0" marL="0" marR="0" rtl="0" algn="l">
              <a:spcBef>
                <a:spcPts val="0"/>
              </a:spcBef>
              <a:buSzPct val="25000"/>
              <a:buNone/>
            </a:pPr>
            <a:r>
              <a:rPr lang="en-ZA" sz="2600">
                <a:solidFill>
                  <a:schemeClr val="dk1"/>
                </a:solidFill>
                <a:latin typeface="Calibri"/>
                <a:ea typeface="Calibri"/>
                <a:cs typeface="Calibri"/>
                <a:sym typeface="Calibri"/>
              </a:rPr>
              <a:t>Write a letter to the owner/manager/organiser of the organisation in which you explain that you would like to meet him/her to propose the planning of a communication campaign – also explain what the campaign will entail. Explain that persons concerned will be under no obligation to implement the campaign and what the planning process will require. Remember, this first act of approaching the organisation is also an act of communication – convincing the organisation and its management that you can add value to the organisation (selling yourself and your expertise). Attach the letter as an appendix. Write a report covering the following:</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 name="Shape 248"/>
        <p:cNvGrpSpPr/>
        <p:nvPr/>
      </p:nvGrpSpPr>
      <p:grpSpPr>
        <a:xfrm>
          <a:off x="0" y="0"/>
          <a:ext cx="0" cy="0"/>
          <a:chOff x="0" y="0"/>
          <a:chExt cx="0" cy="0"/>
        </a:xfrm>
      </p:grpSpPr>
      <p:sp>
        <p:nvSpPr>
          <p:cNvPr id="249" name="Shape 24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6600" u="none" cap="none" strike="noStrike">
                <a:solidFill>
                  <a:schemeClr val="dk1"/>
                </a:solidFill>
                <a:latin typeface="Calibri"/>
                <a:ea typeface="Calibri"/>
                <a:cs typeface="Calibri"/>
                <a:sym typeface="Calibri"/>
              </a:rPr>
            </a:br>
            <a:br>
              <a:rPr b="0" i="0" lang="en-ZA" sz="6600" u="none" cap="none" strike="noStrike">
                <a:solidFill>
                  <a:schemeClr val="dk1"/>
                </a:solidFill>
                <a:latin typeface="Calibri"/>
                <a:ea typeface="Calibri"/>
                <a:cs typeface="Calibri"/>
                <a:sym typeface="Calibri"/>
              </a:rPr>
            </a:br>
            <a:br>
              <a:rPr b="0" i="0" lang="en-ZA" sz="6600" u="none" cap="none" strike="noStrike">
                <a:solidFill>
                  <a:schemeClr val="dk1"/>
                </a:solidFill>
                <a:latin typeface="Calibri"/>
                <a:ea typeface="Calibri"/>
                <a:cs typeface="Calibri"/>
                <a:sym typeface="Calibri"/>
              </a:rPr>
            </a:br>
            <a:br>
              <a:rPr b="0" i="0" lang="en-ZA" sz="6600" u="none" cap="none" strike="noStrike">
                <a:solidFill>
                  <a:schemeClr val="dk1"/>
                </a:solidFill>
                <a:latin typeface="Calibri"/>
                <a:ea typeface="Calibri"/>
                <a:cs typeface="Calibri"/>
                <a:sym typeface="Calibri"/>
              </a:rPr>
            </a:br>
            <a:br>
              <a:rPr b="0" i="0" lang="en-ZA" sz="6600" u="none" cap="none" strike="noStrike">
                <a:solidFill>
                  <a:schemeClr val="dk1"/>
                </a:solidFill>
                <a:latin typeface="Calibri"/>
                <a:ea typeface="Calibri"/>
                <a:cs typeface="Calibri"/>
                <a:sym typeface="Calibri"/>
              </a:rPr>
            </a:br>
            <a:r>
              <a:rPr b="0" i="0" lang="en-ZA" sz="6600" u="none" cap="none" strike="noStrike">
                <a:solidFill>
                  <a:schemeClr val="dk1"/>
                </a:solidFill>
                <a:latin typeface="Calibri"/>
                <a:ea typeface="Calibri"/>
                <a:cs typeface="Calibri"/>
                <a:sym typeface="Calibri"/>
              </a:rPr>
              <a:t>You have bagged two coins by following the instruction!!!</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4" name="Shape 254"/>
        <p:cNvGrpSpPr/>
        <p:nvPr/>
      </p:nvGrpSpPr>
      <p:grpSpPr>
        <a:xfrm>
          <a:off x="0" y="0"/>
          <a:ext cx="0" cy="0"/>
          <a:chOff x="0" y="0"/>
          <a:chExt cx="0" cy="0"/>
        </a:xfrm>
      </p:grpSpPr>
      <p:sp>
        <p:nvSpPr>
          <p:cNvPr id="255" name="Shape 25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3959" u="none" cap="none" strike="noStrike">
                <a:solidFill>
                  <a:schemeClr val="dk1"/>
                </a:solidFill>
                <a:latin typeface="Calibri"/>
                <a:ea typeface="Calibri"/>
                <a:cs typeface="Calibri"/>
                <a:sym typeface="Calibri"/>
              </a:rPr>
              <a:t>You have now bagged 13 coins already!</a:t>
            </a:r>
          </a:p>
        </p:txBody>
      </p:sp>
      <p:pic>
        <p:nvPicPr>
          <p:cNvPr descr="http://preview.turbosquid.com/Preview/2014/07/08__00_16_06/thumbnail.pngf4d069f5-712f-4ac3-bed6-45d6e81950f1Original.jpg" id="256" name="Shape 256"/>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0" name="Shape 260"/>
        <p:cNvGrpSpPr/>
        <p:nvPr/>
      </p:nvGrpSpPr>
      <p:grpSpPr>
        <a:xfrm>
          <a:off x="0" y="0"/>
          <a:ext cx="0" cy="0"/>
          <a:chOff x="0" y="0"/>
          <a:chExt cx="0" cy="0"/>
        </a:xfrm>
      </p:grpSpPr>
      <p:sp>
        <p:nvSpPr>
          <p:cNvPr id="261" name="Shape 26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Last two coins for Activity 1.1</a:t>
            </a:r>
          </a:p>
        </p:txBody>
      </p:sp>
      <p:sp>
        <p:nvSpPr>
          <p:cNvPr id="262" name="Shape 262"/>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Write a report:</a:t>
            </a:r>
          </a:p>
          <a:p>
            <a:pPr indent="-342900" lvl="0" marL="342900" marR="0" rtl="0" algn="l">
              <a:spcBef>
                <a:spcPts val="400"/>
              </a:spcBef>
              <a:spcAft>
                <a:spcPts val="0"/>
              </a:spcAft>
              <a:buClr>
                <a:schemeClr val="dk1"/>
              </a:buClr>
              <a:buSzPct val="100000"/>
              <a:buFont typeface="Arial"/>
              <a:buChar char="•"/>
            </a:pPr>
            <a:r>
              <a:rPr b="0" i="0" lang="en-ZA" sz="2000" u="none" cap="none" strike="noStrike">
                <a:solidFill>
                  <a:schemeClr val="dk1"/>
                </a:solidFill>
                <a:latin typeface="Calibri"/>
                <a:ea typeface="Calibri"/>
                <a:cs typeface="Calibri"/>
                <a:sym typeface="Calibri"/>
              </a:rPr>
              <a:t>What was your experience in approaching the organisation – did you experience it as positive or negative?</a:t>
            </a:r>
          </a:p>
          <a:p>
            <a:pPr indent="-342900" lvl="0" marL="342900" marR="0" rtl="0" algn="l">
              <a:spcBef>
                <a:spcPts val="400"/>
              </a:spcBef>
              <a:spcAft>
                <a:spcPts val="0"/>
              </a:spcAft>
              <a:buClr>
                <a:schemeClr val="dk1"/>
              </a:buClr>
              <a:buSzPct val="100000"/>
              <a:buFont typeface="Arial"/>
              <a:buChar char="•"/>
            </a:pPr>
            <a:r>
              <a:rPr b="0" i="0" lang="en-ZA" sz="2000" u="none" cap="none" strike="noStrike">
                <a:solidFill>
                  <a:schemeClr val="dk1"/>
                </a:solidFill>
                <a:latin typeface="Calibri"/>
                <a:ea typeface="Calibri"/>
                <a:cs typeface="Calibri"/>
                <a:sym typeface="Calibri"/>
              </a:rPr>
              <a:t>How did the organisation respond to your request?</a:t>
            </a:r>
          </a:p>
          <a:p>
            <a:pPr indent="-342900" lvl="0" marL="342900" marR="0" rtl="0" algn="l">
              <a:spcBef>
                <a:spcPts val="400"/>
              </a:spcBef>
              <a:spcAft>
                <a:spcPts val="0"/>
              </a:spcAft>
              <a:buClr>
                <a:schemeClr val="dk1"/>
              </a:buClr>
              <a:buSzPct val="100000"/>
              <a:buFont typeface="Arial"/>
              <a:buChar char="•"/>
            </a:pPr>
            <a:r>
              <a:rPr b="0" i="0" lang="en-ZA" sz="2000" u="none" cap="none" strike="noStrike">
                <a:solidFill>
                  <a:schemeClr val="dk1"/>
                </a:solidFill>
                <a:latin typeface="Calibri"/>
                <a:ea typeface="Calibri"/>
                <a:cs typeface="Calibri"/>
                <a:sym typeface="Calibri"/>
              </a:rPr>
              <a:t>You have to establish a working relationship with the organisation – what arrangements would you make? To whom would you report and who would be your contact person at the organisation? How often would you report back to the organisation? Write a brief report on how you established a working relationship with the organisation.</a:t>
            </a:r>
          </a:p>
          <a:p>
            <a:pPr indent="-342900" lvl="0" marL="342900" marR="0" rtl="0" algn="l">
              <a:spcBef>
                <a:spcPts val="400"/>
              </a:spcBef>
              <a:spcAft>
                <a:spcPts val="0"/>
              </a:spcAft>
              <a:buClr>
                <a:schemeClr val="dk1"/>
              </a:buClr>
              <a:buSzPct val="100000"/>
              <a:buFont typeface="Arial"/>
              <a:buChar char="•"/>
            </a:pPr>
            <a:r>
              <a:rPr b="0" i="0" lang="en-ZA" sz="2000" u="none" cap="none" strike="noStrike">
                <a:solidFill>
                  <a:schemeClr val="dk1"/>
                </a:solidFill>
                <a:latin typeface="Calibri"/>
                <a:ea typeface="Calibri"/>
                <a:cs typeface="Calibri"/>
                <a:sym typeface="Calibri"/>
              </a:rPr>
              <a:t>Identify who the communicator for the campaign would be. Would it be the organisation as a whole, a section of the organisation, etc? Substantiate your choice by explaining why the communicator has been designated as such.</a:t>
            </a:r>
          </a:p>
          <a:p>
            <a:pPr indent="-342900" lvl="0" marL="342900" marR="0" rtl="0" algn="l">
              <a:spcBef>
                <a:spcPts val="400"/>
              </a:spcBef>
              <a:buClr>
                <a:schemeClr val="dk1"/>
              </a:buClr>
              <a:buSzPct val="100000"/>
              <a:buFont typeface="Arial"/>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7" name="Shape 267"/>
        <p:cNvGrpSpPr/>
        <p:nvPr/>
      </p:nvGrpSpPr>
      <p:grpSpPr>
        <a:xfrm>
          <a:off x="0" y="0"/>
          <a:ext cx="0" cy="0"/>
          <a:chOff x="0" y="0"/>
          <a:chExt cx="0" cy="0"/>
        </a:xfrm>
      </p:grpSpPr>
      <p:sp>
        <p:nvSpPr>
          <p:cNvPr id="268" name="Shape 268"/>
          <p:cNvSpPr txBox="1"/>
          <p:nvPr>
            <p:ph type="title"/>
          </p:nvPr>
        </p:nvSpPr>
        <p:spPr>
          <a:xfrm>
            <a:off x="521789" y="332656"/>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2 coins and bagged </a:t>
            </a:r>
            <a:r>
              <a:rPr b="0" i="0" lang="en-ZA" sz="7200" u="none" cap="none" strike="noStrike">
                <a:solidFill>
                  <a:schemeClr val="dk1"/>
                </a:solidFill>
                <a:latin typeface="Calibri"/>
                <a:ea typeface="Calibri"/>
                <a:cs typeface="Calibri"/>
                <a:sym typeface="Calibri"/>
              </a:rPr>
              <a:t>15</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85</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269" name="Shape 269"/>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 name="Shape 273"/>
        <p:cNvGrpSpPr/>
        <p:nvPr/>
      </p:nvGrpSpPr>
      <p:grpSpPr>
        <a:xfrm>
          <a:off x="0" y="0"/>
          <a:ext cx="0" cy="0"/>
          <a:chOff x="0" y="0"/>
          <a:chExt cx="0" cy="0"/>
        </a:xfrm>
      </p:grpSpPr>
      <p:sp>
        <p:nvSpPr>
          <p:cNvPr id="274" name="Shape 27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1.2  Identify the target audience</a:t>
            </a:r>
          </a:p>
        </p:txBody>
      </p:sp>
      <p:graphicFrame>
        <p:nvGraphicFramePr>
          <p:cNvPr id="275" name="Shape 275"/>
          <p:cNvGraphicFramePr/>
          <p:nvPr/>
        </p:nvGraphicFramePr>
        <p:xfrm>
          <a:off x="467543" y="1268759"/>
          <a:ext cx="3000000" cy="3000000"/>
        </p:xfrm>
        <a:graphic>
          <a:graphicData uri="http://schemas.openxmlformats.org/drawingml/2006/table">
            <a:tbl>
              <a:tblPr>
                <a:noFill/>
                <a:tableStyleId>{DA66FACA-91E8-49C4-A192-6EEFA48CE4B7}</a:tableStyleId>
              </a:tblPr>
              <a:tblGrid>
                <a:gridCol w="1872200"/>
                <a:gridCol w="6048675"/>
                <a:gridCol w="504050"/>
              </a:tblGrid>
              <a:tr h="5328600">
                <a:tc>
                  <a:txBody>
                    <a:bodyPr>
                      <a:noAutofit/>
                    </a:bodyPr>
                    <a:lstStyle/>
                    <a:p>
                      <a:pPr indent="-1269" lvl="0" marL="64770" marR="0" rtl="0" algn="l">
                        <a:lnSpc>
                          <a:spcPct val="56875"/>
                        </a:lnSpc>
                        <a:spcBef>
                          <a:spcPts val="0"/>
                        </a:spcBef>
                        <a:spcAft>
                          <a:spcPts val="0"/>
                        </a:spcAft>
                        <a:buSzPct val="25000"/>
                        <a:buNone/>
                      </a:pPr>
                      <a:r>
                        <a:t/>
                      </a:r>
                      <a:endParaRPr sz="2400">
                        <a:latin typeface="Arial"/>
                        <a:ea typeface="Arial"/>
                        <a:cs typeface="Arial"/>
                        <a:sym typeface="Arial"/>
                      </a:endParaRPr>
                    </a:p>
                    <a:p>
                      <a:pPr indent="-1269" lvl="0" marL="64770" marR="0" rtl="0" algn="l">
                        <a:lnSpc>
                          <a:spcPct val="56875"/>
                        </a:lnSpc>
                        <a:spcBef>
                          <a:spcPts val="0"/>
                        </a:spcBef>
                        <a:spcAft>
                          <a:spcPts val="0"/>
                        </a:spcAft>
                        <a:buSzPct val="25000"/>
                        <a:buNone/>
                      </a:pPr>
                      <a:r>
                        <a:t/>
                      </a:r>
                      <a:endParaRPr sz="2400">
                        <a:latin typeface="Arial"/>
                        <a:ea typeface="Arial"/>
                        <a:cs typeface="Arial"/>
                        <a:sym typeface="Arial"/>
                      </a:endParaRPr>
                    </a:p>
                    <a:p>
                      <a:pPr indent="-1269" lvl="0" marL="64770" marR="0" rtl="0" algn="l">
                        <a:lnSpc>
                          <a:spcPct val="56875"/>
                        </a:lnSpc>
                        <a:spcBef>
                          <a:spcPts val="0"/>
                        </a:spcBef>
                        <a:spcAft>
                          <a:spcPts val="0"/>
                        </a:spcAft>
                        <a:buSzPct val="25000"/>
                        <a:buNone/>
                      </a:pPr>
                      <a:r>
                        <a:rPr lang="en-ZA" sz="2400">
                          <a:latin typeface="Arial"/>
                          <a:ea typeface="Arial"/>
                          <a:cs typeface="Arial"/>
                          <a:sym typeface="Arial"/>
                        </a:rPr>
                        <a:t>1.2</a:t>
                      </a:r>
                    </a:p>
                    <a:p>
                      <a:pPr indent="-1269" lvl="0" marL="64770" marR="375285" rtl="0" algn="l">
                        <a:lnSpc>
                          <a:spcPct val="115000"/>
                        </a:lnSpc>
                        <a:spcBef>
                          <a:spcPts val="0"/>
                        </a:spcBef>
                        <a:spcAft>
                          <a:spcPts val="0"/>
                        </a:spcAft>
                        <a:buSzPct val="25000"/>
                        <a:buNone/>
                      </a:pPr>
                      <a:r>
                        <a:rPr lang="en-ZA" sz="2400">
                          <a:latin typeface="Arial"/>
                          <a:ea typeface="Arial"/>
                          <a:cs typeface="Arial"/>
                          <a:sym typeface="Arial"/>
                        </a:rPr>
                        <a:t>Identify the target audience</a:t>
                      </a:r>
                    </a:p>
                  </a:txBody>
                  <a:tcPr marT="0" marB="0" marR="0" marL="0">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1269" lvl="0" marL="64770" marR="0" rtl="0" algn="l">
                        <a:lnSpc>
                          <a:spcPct val="56875"/>
                        </a:lnSpc>
                        <a:spcBef>
                          <a:spcPts val="0"/>
                        </a:spcBef>
                        <a:spcAft>
                          <a:spcPts val="0"/>
                        </a:spcAft>
                        <a:buSzPct val="25000"/>
                        <a:buNone/>
                      </a:pPr>
                      <a:r>
                        <a:t/>
                      </a:r>
                      <a:endParaRPr sz="2400">
                        <a:latin typeface="Arial"/>
                        <a:ea typeface="Arial"/>
                        <a:cs typeface="Arial"/>
                        <a:sym typeface="Arial"/>
                      </a:endParaRPr>
                    </a:p>
                    <a:p>
                      <a:pPr indent="-1269" lvl="0" marL="64770" marR="0" rtl="0" algn="l">
                        <a:lnSpc>
                          <a:spcPct val="100000"/>
                        </a:lnSpc>
                        <a:spcBef>
                          <a:spcPts val="0"/>
                        </a:spcBef>
                        <a:spcAft>
                          <a:spcPts val="0"/>
                        </a:spcAft>
                        <a:buSzPct val="25000"/>
                        <a:buNone/>
                      </a:pPr>
                      <a:r>
                        <a:t/>
                      </a:r>
                      <a:endParaRPr sz="2400">
                        <a:latin typeface="Arial"/>
                        <a:ea typeface="Arial"/>
                        <a:cs typeface="Arial"/>
                        <a:sym typeface="Arial"/>
                      </a:endParaRP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1.2.1	Problem statement</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1.2.2	Sub-problems</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1.2.3	Research questions</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1.2.4	Unit of analysis</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1.2.5	Population(s)</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1.2.6	Sampling procedures</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1.2.7	Methodology and measuring instrument</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1.2.8	Results</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1.2.9	Audience segmentation</a:t>
                      </a:r>
                    </a:p>
                    <a:p>
                      <a:pPr indent="-1269" lvl="0" marL="64770" marR="0" rtl="0" algn="l">
                        <a:lnSpc>
                          <a:spcPct val="100000"/>
                        </a:lnSpc>
                        <a:spcBef>
                          <a:spcPts val="0"/>
                        </a:spcBef>
                        <a:spcAft>
                          <a:spcPts val="0"/>
                        </a:spcAft>
                        <a:buSzPct val="25000"/>
                        <a:buNone/>
                      </a:pPr>
                      <a:r>
                        <a:rPr lang="en-ZA" sz="2400">
                          <a:latin typeface="Arial"/>
                          <a:ea typeface="Arial"/>
                          <a:cs typeface="Arial"/>
                          <a:sym typeface="Arial"/>
                        </a:rPr>
                        <a:t>1.2.10	 Self-reflection</a:t>
                      </a:r>
                    </a:p>
                    <a:p>
                      <a:pPr indent="-1269" lvl="0" marL="64770" marR="0" rtl="0" algn="l">
                        <a:lnSpc>
                          <a:spcPct val="115000"/>
                        </a:lnSpc>
                        <a:spcBef>
                          <a:spcPts val="0"/>
                        </a:spcBef>
                        <a:spcAft>
                          <a:spcPts val="0"/>
                        </a:spcAft>
                        <a:buSzPct val="25000"/>
                        <a:buNone/>
                      </a:pPr>
                      <a:r>
                        <a:t/>
                      </a:r>
                      <a:endParaRPr sz="2400">
                        <a:latin typeface="Calibri"/>
                        <a:ea typeface="Calibri"/>
                        <a:cs typeface="Calibri"/>
                        <a:sym typeface="Calibri"/>
                      </a:endParaRPr>
                    </a:p>
                  </a:txBody>
                  <a:tcPr marT="0" marB="0" marR="0" marL="0">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63500" marR="0" rtl="0" algn="l">
                        <a:lnSpc>
                          <a:spcPct val="56875"/>
                        </a:lnSpc>
                        <a:spcBef>
                          <a:spcPts val="0"/>
                        </a:spcBef>
                        <a:spcAft>
                          <a:spcPts val="0"/>
                        </a:spcAft>
                        <a:buSzPct val="25000"/>
                        <a:buNone/>
                      </a:pPr>
                      <a:r>
                        <a:t/>
                      </a:r>
                      <a:endParaRPr sz="2400">
                        <a:latin typeface="Arial"/>
                        <a:ea typeface="Arial"/>
                        <a:cs typeface="Arial"/>
                        <a:sym typeface="Arial"/>
                      </a:endParaRPr>
                    </a:p>
                    <a:p>
                      <a:pPr indent="0" lvl="0" marL="63500" marR="0" rtl="0" algn="l">
                        <a:lnSpc>
                          <a:spcPct val="56875"/>
                        </a:lnSpc>
                        <a:spcBef>
                          <a:spcPts val="0"/>
                        </a:spcBef>
                        <a:spcAft>
                          <a:spcPts val="0"/>
                        </a:spcAft>
                        <a:buSzPct val="25000"/>
                        <a:buNone/>
                      </a:pPr>
                      <a:r>
                        <a:t/>
                      </a:r>
                      <a:endParaRPr sz="2400">
                        <a:latin typeface="Arial"/>
                        <a:ea typeface="Arial"/>
                        <a:cs typeface="Arial"/>
                        <a:sym typeface="Arial"/>
                      </a:endParaRP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2</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3</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3</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1</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1</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2</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4</a:t>
                      </a:r>
                    </a:p>
                    <a:p>
                      <a:pPr indent="0" lvl="0" marL="63500" marR="0" rtl="0" algn="l">
                        <a:lnSpc>
                          <a:spcPct val="100000"/>
                        </a:lnSpc>
                        <a:spcBef>
                          <a:spcPts val="0"/>
                        </a:spcBef>
                        <a:spcAft>
                          <a:spcPts val="0"/>
                        </a:spcAft>
                        <a:buSzPct val="25000"/>
                        <a:buNone/>
                      </a:pPr>
                      <a:r>
                        <a:t/>
                      </a:r>
                      <a:endParaRPr sz="2400">
                        <a:latin typeface="Arial"/>
                        <a:ea typeface="Arial"/>
                        <a:cs typeface="Arial"/>
                        <a:sym typeface="Arial"/>
                      </a:endParaRP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2</a:t>
                      </a:r>
                    </a:p>
                    <a:p>
                      <a:pPr indent="0" lvl="0" marL="63500" marR="0" rtl="0" algn="l">
                        <a:lnSpc>
                          <a:spcPct val="100000"/>
                        </a:lnSpc>
                        <a:spcBef>
                          <a:spcPts val="0"/>
                        </a:spcBef>
                        <a:spcAft>
                          <a:spcPts val="0"/>
                        </a:spcAft>
                        <a:buSzPct val="25000"/>
                        <a:buNone/>
                      </a:pPr>
                      <a:r>
                        <a:t/>
                      </a:r>
                      <a:endParaRPr sz="2400">
                        <a:latin typeface="Arial"/>
                        <a:ea typeface="Arial"/>
                        <a:cs typeface="Arial"/>
                        <a:sym typeface="Arial"/>
                      </a:endParaRP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1</a:t>
                      </a:r>
                    </a:p>
                    <a:p>
                      <a:pPr indent="0" lvl="0" marL="63500" marR="0" rtl="0" algn="l">
                        <a:lnSpc>
                          <a:spcPct val="100000"/>
                        </a:lnSpc>
                        <a:spcBef>
                          <a:spcPts val="0"/>
                        </a:spcBef>
                        <a:spcAft>
                          <a:spcPts val="0"/>
                        </a:spcAft>
                        <a:buSzPct val="25000"/>
                        <a:buNone/>
                      </a:pPr>
                      <a:r>
                        <a:rPr lang="en-ZA" sz="2400">
                          <a:latin typeface="Arial"/>
                          <a:ea typeface="Arial"/>
                          <a:cs typeface="Arial"/>
                          <a:sym typeface="Arial"/>
                        </a:rPr>
                        <a:t>1</a:t>
                      </a:r>
                    </a:p>
                  </a:txBody>
                  <a:tcPr marT="0" marB="0" marR="0" marL="0">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9" name="Shape 279"/>
        <p:cNvGrpSpPr/>
        <p:nvPr/>
      </p:nvGrpSpPr>
      <p:grpSpPr>
        <a:xfrm>
          <a:off x="0" y="0"/>
          <a:ext cx="0" cy="0"/>
          <a:chOff x="0" y="0"/>
          <a:chExt cx="0" cy="0"/>
        </a:xfrm>
      </p:grpSpPr>
      <p:sp>
        <p:nvSpPr>
          <p:cNvPr id="280" name="Shape 280"/>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sng" cap="none" strike="noStrike">
                <a:solidFill>
                  <a:schemeClr val="dk1"/>
                </a:solidFill>
                <a:latin typeface="Calibri"/>
                <a:ea typeface="Calibri"/>
                <a:cs typeface="Calibri"/>
                <a:sym typeface="Calibri"/>
              </a:rPr>
              <a:t>Why do we do research?</a:t>
            </a:r>
          </a:p>
        </p:txBody>
      </p:sp>
      <p:pic>
        <p:nvPicPr>
          <p:cNvPr descr="http://smalltowntravels.com/wp-content/uploads/2010/11/fossil017.jpg" id="281" name="Shape 281"/>
          <p:cNvPicPr preferRelativeResize="0"/>
          <p:nvPr/>
        </p:nvPicPr>
        <p:blipFill rotWithShape="1">
          <a:blip r:embed="rId3">
            <a:alphaModFix/>
          </a:blip>
          <a:srcRect b="0" l="0" r="0" t="0"/>
          <a:stretch/>
        </p:blipFill>
        <p:spPr>
          <a:xfrm>
            <a:off x="949026" y="1268759"/>
            <a:ext cx="7551886" cy="5021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5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5" name="Shape 285"/>
        <p:cNvGrpSpPr/>
        <p:nvPr/>
      </p:nvGrpSpPr>
      <p:grpSpPr>
        <a:xfrm>
          <a:off x="0" y="0"/>
          <a:ext cx="0" cy="0"/>
          <a:chOff x="0" y="0"/>
          <a:chExt cx="0" cy="0"/>
        </a:xfrm>
      </p:grpSpPr>
      <p:sp>
        <p:nvSpPr>
          <p:cNvPr id="286" name="Shape 286"/>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1.2.1 Instructions?</a:t>
            </a:r>
          </a:p>
        </p:txBody>
      </p:sp>
      <p:sp>
        <p:nvSpPr>
          <p:cNvPr id="287" name="Shape 287"/>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dk1"/>
              </a:buClr>
              <a:buSzPct val="98666"/>
              <a:buFont typeface="Arial"/>
              <a:buChar char="•"/>
            </a:pPr>
            <a:r>
              <a:rPr b="0" i="0" lang="en-ZA" sz="2960" u="none" cap="none" strike="noStrike">
                <a:solidFill>
                  <a:schemeClr val="dk1"/>
                </a:solidFill>
                <a:latin typeface="Calibri"/>
                <a:ea typeface="Calibri"/>
                <a:cs typeface="Calibri"/>
                <a:sym typeface="Calibri"/>
              </a:rPr>
              <a:t>Formulate a brief </a:t>
            </a:r>
            <a:r>
              <a:rPr b="1" i="0" lang="en-ZA" sz="2960" u="sng" cap="none" strike="noStrike">
                <a:solidFill>
                  <a:schemeClr val="dk1"/>
                </a:solidFill>
                <a:latin typeface="Calibri"/>
                <a:ea typeface="Calibri"/>
                <a:cs typeface="Calibri"/>
                <a:sym typeface="Calibri"/>
              </a:rPr>
              <a:t>problem statement </a:t>
            </a:r>
            <a:r>
              <a:rPr b="0" i="0" lang="en-ZA" sz="2960" u="none" cap="none" strike="noStrike">
                <a:solidFill>
                  <a:schemeClr val="dk1"/>
                </a:solidFill>
                <a:latin typeface="Calibri"/>
                <a:ea typeface="Calibri"/>
                <a:cs typeface="Calibri"/>
                <a:sym typeface="Calibri"/>
              </a:rPr>
              <a:t>for the research (remember that this should be a research problem statement – trying to collect the information to identify the real communication opportunities or problems).</a:t>
            </a:r>
          </a:p>
          <a:p>
            <a:pPr indent="-342900" lvl="0" marL="342900" marR="0" rtl="0" algn="l">
              <a:lnSpc>
                <a:spcPct val="80000"/>
              </a:lnSpc>
              <a:spcBef>
                <a:spcPts val="592"/>
              </a:spcBef>
              <a:spcAft>
                <a:spcPts val="0"/>
              </a:spcAft>
              <a:buClr>
                <a:schemeClr val="dk1"/>
              </a:buClr>
              <a:buSzPct val="98666"/>
              <a:buFont typeface="Arial"/>
              <a:buNone/>
            </a:pPr>
            <a:r>
              <a:t/>
            </a:r>
            <a:endParaRPr b="0" i="0" sz="2960" u="none" cap="none" strike="noStrike">
              <a:solidFill>
                <a:schemeClr val="dk1"/>
              </a:solidFill>
              <a:latin typeface="Calibri"/>
              <a:ea typeface="Calibri"/>
              <a:cs typeface="Calibri"/>
              <a:sym typeface="Calibri"/>
            </a:endParaRPr>
          </a:p>
          <a:p>
            <a:pPr indent="-342900" lvl="0" marL="342900" marR="0" rtl="0" algn="l">
              <a:lnSpc>
                <a:spcPct val="80000"/>
              </a:lnSpc>
              <a:spcBef>
                <a:spcPts val="592"/>
              </a:spcBef>
              <a:spcAft>
                <a:spcPts val="0"/>
              </a:spcAft>
              <a:buClr>
                <a:schemeClr val="dk1"/>
              </a:buClr>
              <a:buSzPct val="98666"/>
              <a:buFont typeface="Arial"/>
              <a:buChar char="•"/>
            </a:pPr>
            <a:r>
              <a:rPr b="0" i="0" lang="en-ZA" sz="2960" u="none" cap="none" strike="noStrike">
                <a:solidFill>
                  <a:schemeClr val="dk1"/>
                </a:solidFill>
                <a:latin typeface="Calibri"/>
                <a:ea typeface="Calibri"/>
                <a:cs typeface="Calibri"/>
                <a:sym typeface="Calibri"/>
              </a:rPr>
              <a:t>On page 53 of Tutorial Letter 101 there is an extensive discussion with an example of how such a problem statement should be formulated (almost a template of what should be there or not)</a:t>
            </a:r>
          </a:p>
          <a:p>
            <a:pPr indent="-342900" lvl="0" marL="342900" marR="0" rtl="0" algn="l">
              <a:lnSpc>
                <a:spcPct val="80000"/>
              </a:lnSpc>
              <a:spcBef>
                <a:spcPts val="592"/>
              </a:spcBef>
              <a:buClr>
                <a:schemeClr val="dk1"/>
              </a:buClr>
              <a:buSzPct val="98666"/>
              <a:buFont typeface="Arial"/>
              <a:buNone/>
            </a:pPr>
            <a:r>
              <a:t/>
            </a:r>
            <a:endParaRPr b="0" i="0" sz="296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 name="Shape 291"/>
        <p:cNvGrpSpPr/>
        <p:nvPr/>
      </p:nvGrpSpPr>
      <p:grpSpPr>
        <a:xfrm>
          <a:off x="0" y="0"/>
          <a:ext cx="0" cy="0"/>
          <a:chOff x="0" y="0"/>
          <a:chExt cx="0" cy="0"/>
        </a:xfrm>
      </p:grpSpPr>
      <p:sp>
        <p:nvSpPr>
          <p:cNvPr id="292" name="Shape 292"/>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4400" u="none" cap="none" strike="noStrike">
                <a:solidFill>
                  <a:schemeClr val="dk1"/>
                </a:solidFill>
                <a:latin typeface="Calibri"/>
                <a:ea typeface="Calibri"/>
                <a:cs typeface="Calibri"/>
                <a:sym typeface="Calibri"/>
              </a:rPr>
              <a:t>How can you earn the two coins?</a:t>
            </a:r>
          </a:p>
        </p:txBody>
      </p:sp>
      <p:sp>
        <p:nvSpPr>
          <p:cNvPr id="293" name="Shape 293"/>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By following the instructions and come up with something like:</a:t>
            </a:r>
          </a:p>
          <a:p>
            <a:pPr indent="-342900" lvl="0" marL="342900" marR="0" rtl="0" algn="l">
              <a:spcBef>
                <a:spcPts val="800"/>
              </a:spcBef>
              <a:buClr>
                <a:schemeClr val="dk1"/>
              </a:buClr>
              <a:buSzPct val="100000"/>
              <a:buFont typeface="Arial"/>
              <a:buChar char="•"/>
            </a:pPr>
            <a:r>
              <a:rPr b="1" i="0" lang="en-ZA" sz="4000" u="none" cap="none" strike="noStrike">
                <a:solidFill>
                  <a:schemeClr val="dk1"/>
                </a:solidFill>
                <a:latin typeface="Calibri"/>
                <a:ea typeface="Calibri"/>
                <a:cs typeface="Calibri"/>
                <a:sym typeface="Calibri"/>
              </a:rPr>
              <a:t>A quantitative evaluation of potential </a:t>
            </a:r>
            <a:r>
              <a:rPr b="1" i="0" lang="en-ZA" sz="4000" u="sng" cap="none" strike="noStrike">
                <a:solidFill>
                  <a:schemeClr val="dk1"/>
                </a:solidFill>
                <a:latin typeface="Calibri"/>
                <a:ea typeface="Calibri"/>
                <a:cs typeface="Calibri"/>
                <a:sym typeface="Calibri"/>
              </a:rPr>
              <a:t>supporters’ levels of, and perceptions and attitudes towards the </a:t>
            </a:r>
            <a:r>
              <a:rPr b="1" i="1" lang="en-ZA" sz="4000" u="sng" cap="none" strike="noStrike">
                <a:solidFill>
                  <a:schemeClr val="dk1"/>
                </a:solidFill>
                <a:latin typeface="Calibri"/>
                <a:ea typeface="Calibri"/>
                <a:cs typeface="Calibri"/>
                <a:sym typeface="Calibri"/>
              </a:rPr>
              <a:t>Hospice</a:t>
            </a:r>
            <a:r>
              <a:rPr b="1" i="0" lang="en-ZA" sz="4000" u="sng" cap="none" strike="noStrike">
                <a:solidFill>
                  <a:schemeClr val="dk1"/>
                </a:solidFill>
                <a:latin typeface="Calibri"/>
                <a:ea typeface="Calibri"/>
                <a:cs typeface="Calibri"/>
                <a:sym typeface="Calibri"/>
              </a:rPr>
              <a:t> and its palliative care</a:t>
            </a:r>
            <a:r>
              <a:rPr b="1" i="0" lang="en-ZA" sz="4000" u="none" cap="none" strike="noStrike">
                <a:solidFill>
                  <a:schemeClr val="dk1"/>
                </a:solidFill>
                <a:latin typeface="Calibri"/>
                <a:ea typeface="Calibri"/>
                <a:cs typeface="Calibri"/>
                <a:sym typeface="Calibri"/>
              </a:rPr>
              <a:t>: a cross-sectional survey</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8" name="Shape 298"/>
        <p:cNvGrpSpPr/>
        <p:nvPr/>
      </p:nvGrpSpPr>
      <p:grpSpPr>
        <a:xfrm>
          <a:off x="0" y="0"/>
          <a:ext cx="0" cy="0"/>
          <a:chOff x="0" y="0"/>
          <a:chExt cx="0" cy="0"/>
        </a:xfrm>
      </p:grpSpPr>
      <p:sp>
        <p:nvSpPr>
          <p:cNvPr id="299" name="Shape 299"/>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2 coins and bagged </a:t>
            </a:r>
            <a:r>
              <a:rPr b="0" i="0" lang="en-ZA" sz="7200" u="none" cap="none" strike="noStrike">
                <a:solidFill>
                  <a:schemeClr val="dk1"/>
                </a:solidFill>
                <a:latin typeface="Calibri"/>
                <a:ea typeface="Calibri"/>
                <a:cs typeface="Calibri"/>
                <a:sym typeface="Calibri"/>
              </a:rPr>
              <a:t>17</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83</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00" name="Shape 300"/>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4" name="Shape 304"/>
        <p:cNvGrpSpPr/>
        <p:nvPr/>
      </p:nvGrpSpPr>
      <p:grpSpPr>
        <a:xfrm>
          <a:off x="0" y="0"/>
          <a:ext cx="0" cy="0"/>
          <a:chOff x="0" y="0"/>
          <a:chExt cx="0" cy="0"/>
        </a:xfrm>
      </p:grpSpPr>
      <p:sp>
        <p:nvSpPr>
          <p:cNvPr id="305" name="Shape 30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1.2.2 Formulate at least three subproblems (3 marks)</a:t>
            </a:r>
          </a:p>
        </p:txBody>
      </p:sp>
      <p:sp>
        <p:nvSpPr>
          <p:cNvPr id="306" name="Shape 306"/>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Subproblems must divide the main research problem  into smaller researchable units.  Taking one of the issues that come out of the main research problem.  For example:</a:t>
            </a:r>
          </a:p>
          <a:p>
            <a:pPr indent="-342900" lvl="0" marL="342900" marR="0" rtl="0" algn="l">
              <a:spcBef>
                <a:spcPts val="960"/>
              </a:spcBef>
              <a:buClr>
                <a:schemeClr val="dk1"/>
              </a:buClr>
              <a:buSzPct val="100000"/>
              <a:buFont typeface="Arial"/>
              <a:buChar char="•"/>
            </a:pPr>
            <a:r>
              <a:rPr b="1" i="0" lang="en-ZA" sz="4800" u="none" cap="none" strike="noStrike">
                <a:solidFill>
                  <a:schemeClr val="dk1"/>
                </a:solidFill>
                <a:latin typeface="Calibri"/>
                <a:ea typeface="Calibri"/>
                <a:cs typeface="Calibri"/>
                <a:sym typeface="Calibri"/>
              </a:rPr>
              <a:t>To establish current levels of awareness of the </a:t>
            </a:r>
            <a:r>
              <a:rPr b="1" i="1" lang="en-ZA" sz="4800" u="none" cap="none" strike="noStrike">
                <a:solidFill>
                  <a:schemeClr val="dk1"/>
                </a:solidFill>
                <a:latin typeface="Calibri"/>
                <a:ea typeface="Calibri"/>
                <a:cs typeface="Calibri"/>
                <a:sym typeface="Calibri"/>
              </a:rPr>
              <a:t>hospice</a:t>
            </a:r>
            <a:r>
              <a:rPr b="1" i="0" lang="en-ZA" sz="4800" u="none" cap="none" strike="noStrike">
                <a:solidFill>
                  <a:schemeClr val="dk1"/>
                </a:solidFill>
                <a:latin typeface="Calibri"/>
                <a:ea typeface="Calibri"/>
                <a:cs typeface="Calibri"/>
                <a:sym typeface="Calibri"/>
              </a:rPr>
              <a:t> amongst potential donors.</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0" name="Shape 310"/>
        <p:cNvGrpSpPr/>
        <p:nvPr/>
      </p:nvGrpSpPr>
      <p:grpSpPr>
        <a:xfrm>
          <a:off x="0" y="0"/>
          <a:ext cx="0" cy="0"/>
          <a:chOff x="0" y="0"/>
          <a:chExt cx="0" cy="0"/>
        </a:xfrm>
      </p:grpSpPr>
      <p:sp>
        <p:nvSpPr>
          <p:cNvPr id="311" name="Shape 31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Second subproblem (taken from a student’s submission) </a:t>
            </a:r>
          </a:p>
        </p:txBody>
      </p:sp>
      <p:sp>
        <p:nvSpPr>
          <p:cNvPr id="312" name="Shape 312"/>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100000"/>
              <a:buFont typeface="Arial"/>
              <a:buChar char="•"/>
            </a:pPr>
            <a:r>
              <a:rPr b="0" i="0" lang="en-ZA" sz="4800" u="none" cap="none" strike="noStrike">
                <a:solidFill>
                  <a:schemeClr val="dk1"/>
                </a:solidFill>
                <a:latin typeface="Calibri"/>
                <a:ea typeface="Calibri"/>
                <a:cs typeface="Calibri"/>
                <a:sym typeface="Calibri"/>
              </a:rPr>
              <a:t>Explain the importance of funding and donations in terms of the functioning of the Hospice</a:t>
            </a:r>
          </a:p>
          <a:p>
            <a:pPr indent="-342900" lvl="0" marL="342900" marR="0" rtl="0" algn="l">
              <a:lnSpc>
                <a:spcPct val="90000"/>
              </a:lnSpc>
              <a:spcBef>
                <a:spcPts val="960"/>
              </a:spcBef>
              <a:spcAft>
                <a:spcPts val="0"/>
              </a:spcAft>
              <a:buClr>
                <a:schemeClr val="dk1"/>
              </a:buClr>
              <a:buSzPct val="100000"/>
              <a:buFont typeface="Arial"/>
              <a:buNone/>
            </a:pPr>
            <a:r>
              <a:t/>
            </a:r>
            <a:endParaRPr b="0" i="0" sz="4800" u="none" cap="none" strike="noStrike">
              <a:solidFill>
                <a:schemeClr val="dk1"/>
              </a:solidFill>
              <a:latin typeface="Calibri"/>
              <a:ea typeface="Calibri"/>
              <a:cs typeface="Calibri"/>
              <a:sym typeface="Calibri"/>
            </a:endParaRPr>
          </a:p>
          <a:p>
            <a:pPr indent="0" lvl="0" marL="0" marR="0" rtl="0" algn="ctr">
              <a:lnSpc>
                <a:spcPct val="90000"/>
              </a:lnSpc>
              <a:spcBef>
                <a:spcPts val="800"/>
              </a:spcBef>
              <a:spcAft>
                <a:spcPts val="0"/>
              </a:spcAft>
              <a:buClr>
                <a:schemeClr val="dk1"/>
              </a:buClr>
              <a:buSzPct val="25000"/>
              <a:buFont typeface="Arial"/>
              <a:buNone/>
            </a:pPr>
            <a:r>
              <a:rPr b="0" i="0" lang="en-ZA" sz="4000" u="sng" cap="none" strike="noStrike">
                <a:solidFill>
                  <a:schemeClr val="dk1"/>
                </a:solidFill>
                <a:latin typeface="Calibri"/>
                <a:ea typeface="Calibri"/>
                <a:cs typeface="Calibri"/>
                <a:sym typeface="Calibri"/>
              </a:rPr>
              <a:t>Anything wrong with this???</a:t>
            </a:r>
          </a:p>
          <a:p>
            <a:pPr indent="-342900" lvl="0" marL="342900" marR="0" rtl="0" algn="l">
              <a:lnSpc>
                <a:spcPct val="90000"/>
              </a:lnSpc>
              <a:spcBef>
                <a:spcPts val="960"/>
              </a:spcBef>
              <a:buClr>
                <a:schemeClr val="dk1"/>
              </a:buClr>
              <a:buSzPct val="100000"/>
              <a:buFont typeface="Arial"/>
              <a:buNone/>
            </a:pPr>
            <a:r>
              <a:t/>
            </a:r>
            <a:endParaRPr b="0" i="0" sz="4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500"/>
                                        <p:tgtEl>
                                          <p:spTgt spid="31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2">
                                            <p:txEl>
                                              <p:pRg end="0" st="0"/>
                                            </p:txEl>
                                          </p:spTgt>
                                        </p:tgtEl>
                                        <p:attrNameLst>
                                          <p:attrName>style.visibility</p:attrName>
                                        </p:attrNameLst>
                                      </p:cBhvr>
                                      <p:to>
                                        <p:strVal val="visible"/>
                                      </p:to>
                                    </p:set>
                                    <p:anim calcmode="lin" valueType="num">
                                      <p:cBhvr additive="base">
                                        <p:cTn dur="500"/>
                                        <p:tgtEl>
                                          <p:spTgt spid="31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2">
                                            <p:txEl>
                                              <p:pRg end="1" st="1"/>
                                            </p:txEl>
                                          </p:spTgt>
                                        </p:tgtEl>
                                        <p:attrNameLst>
                                          <p:attrName>style.visibility</p:attrName>
                                        </p:attrNameLst>
                                      </p:cBhvr>
                                      <p:to>
                                        <p:strVal val="visible"/>
                                      </p:to>
                                    </p:set>
                                    <p:anim calcmode="lin" valueType="num">
                                      <p:cBhvr additive="base">
                                        <p:cTn dur="500"/>
                                        <p:tgtEl>
                                          <p:spTgt spid="31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2">
                                            <p:txEl>
                                              <p:pRg end="2" st="2"/>
                                            </p:txEl>
                                          </p:spTgt>
                                        </p:tgtEl>
                                        <p:attrNameLst>
                                          <p:attrName>style.visibility</p:attrName>
                                        </p:attrNameLst>
                                      </p:cBhvr>
                                      <p:to>
                                        <p:strVal val="visible"/>
                                      </p:to>
                                    </p:set>
                                    <p:anim calcmode="lin" valueType="num">
                                      <p:cBhvr additive="base">
                                        <p:cTn dur="500"/>
                                        <p:tgtEl>
                                          <p:spTgt spid="31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2">
                                            <p:txEl>
                                              <p:pRg end="3" st="3"/>
                                            </p:txEl>
                                          </p:spTgt>
                                        </p:tgtEl>
                                        <p:attrNameLst>
                                          <p:attrName>style.visibility</p:attrName>
                                        </p:attrNameLst>
                                      </p:cBhvr>
                                      <p:to>
                                        <p:strVal val="visible"/>
                                      </p:to>
                                    </p:set>
                                    <p:anim calcmode="lin" valueType="num">
                                      <p:cBhvr additive="base">
                                        <p:cTn dur="500"/>
                                        <p:tgtEl>
                                          <p:spTgt spid="31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7" name="Shape 317"/>
        <p:cNvGrpSpPr/>
        <p:nvPr/>
      </p:nvGrpSpPr>
      <p:grpSpPr>
        <a:xfrm>
          <a:off x="0" y="0"/>
          <a:ext cx="0" cy="0"/>
          <a:chOff x="0" y="0"/>
          <a:chExt cx="0" cy="0"/>
        </a:xfrm>
      </p:grpSpPr>
      <p:sp>
        <p:nvSpPr>
          <p:cNvPr id="318" name="Shape 318"/>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3 coins and bagged </a:t>
            </a:r>
            <a:r>
              <a:rPr b="0" i="0" lang="en-ZA" sz="7200" u="none" cap="none" strike="noStrike">
                <a:solidFill>
                  <a:schemeClr val="dk1"/>
                </a:solidFill>
                <a:latin typeface="Calibri"/>
                <a:ea typeface="Calibri"/>
                <a:cs typeface="Calibri"/>
                <a:sym typeface="Calibri"/>
              </a:rPr>
              <a:t>20</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80</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19" name="Shape 319"/>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 name="Shape 323"/>
        <p:cNvGrpSpPr/>
        <p:nvPr/>
      </p:nvGrpSpPr>
      <p:grpSpPr>
        <a:xfrm>
          <a:off x="0" y="0"/>
          <a:ext cx="0" cy="0"/>
          <a:chOff x="0" y="0"/>
          <a:chExt cx="0" cy="0"/>
        </a:xfrm>
      </p:grpSpPr>
      <p:sp>
        <p:nvSpPr>
          <p:cNvPr id="324" name="Shape 32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3959" u="none" cap="none" strike="noStrike">
                <a:solidFill>
                  <a:schemeClr val="dk1"/>
                </a:solidFill>
                <a:latin typeface="Calibri"/>
                <a:ea typeface="Calibri"/>
                <a:cs typeface="Calibri"/>
                <a:sym typeface="Calibri"/>
              </a:rPr>
              <a:t>1.2.3 Formulate one research question for each subproblem</a:t>
            </a:r>
          </a:p>
        </p:txBody>
      </p:sp>
      <p:sp>
        <p:nvSpPr>
          <p:cNvPr id="325" name="Shape 325"/>
          <p:cNvSpPr txBox="1"/>
          <p:nvPr/>
        </p:nvSpPr>
        <p:spPr>
          <a:xfrm>
            <a:off x="323528" y="1556791"/>
            <a:ext cx="8568951" cy="526297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2800">
                <a:solidFill>
                  <a:schemeClr val="dk1"/>
                </a:solidFill>
                <a:latin typeface="Calibri"/>
                <a:ea typeface="Calibri"/>
                <a:cs typeface="Calibri"/>
                <a:sym typeface="Calibri"/>
              </a:rPr>
              <a:t>Purpose of the research question is to operationalise the subproblem.  The example is given:</a:t>
            </a:r>
          </a:p>
          <a:p>
            <a:pPr indent="0" lvl="0" marL="0" marR="0" rtl="0" algn="l">
              <a:spcBef>
                <a:spcPts val="0"/>
              </a:spcBef>
              <a:buNone/>
            </a:pPr>
            <a:r>
              <a:t/>
            </a:r>
            <a:endParaRPr sz="2800">
              <a:solidFill>
                <a:schemeClr val="dk1"/>
              </a:solidFill>
              <a:latin typeface="Calibri"/>
              <a:ea typeface="Calibri"/>
              <a:cs typeface="Calibri"/>
              <a:sym typeface="Calibri"/>
            </a:endParaRPr>
          </a:p>
          <a:p>
            <a:pPr indent="0" lvl="0" marL="0" marR="0" rtl="0" algn="l">
              <a:spcBef>
                <a:spcPts val="0"/>
              </a:spcBef>
              <a:buSzPct val="25000"/>
              <a:buNone/>
            </a:pPr>
            <a:r>
              <a:rPr lang="en-ZA" sz="2800">
                <a:solidFill>
                  <a:schemeClr val="dk1"/>
                </a:solidFill>
                <a:latin typeface="Calibri"/>
                <a:ea typeface="Calibri"/>
                <a:cs typeface="Calibri"/>
                <a:sym typeface="Calibri"/>
              </a:rPr>
              <a:t>If the subproblem is: </a:t>
            </a:r>
            <a:r>
              <a:rPr b="1" lang="en-ZA" sz="2800">
                <a:solidFill>
                  <a:schemeClr val="dk1"/>
                </a:solidFill>
                <a:latin typeface="Calibri"/>
                <a:ea typeface="Calibri"/>
                <a:cs typeface="Calibri"/>
                <a:sym typeface="Calibri"/>
              </a:rPr>
              <a:t>To establish current levels of awareness of the </a:t>
            </a:r>
            <a:r>
              <a:rPr b="1" i="1" lang="en-ZA" sz="2800">
                <a:solidFill>
                  <a:schemeClr val="dk1"/>
                </a:solidFill>
                <a:latin typeface="Calibri"/>
                <a:ea typeface="Calibri"/>
                <a:cs typeface="Calibri"/>
                <a:sym typeface="Calibri"/>
              </a:rPr>
              <a:t>hospice</a:t>
            </a:r>
            <a:r>
              <a:rPr b="1" lang="en-ZA" sz="2800">
                <a:solidFill>
                  <a:schemeClr val="dk1"/>
                </a:solidFill>
                <a:latin typeface="Calibri"/>
                <a:ea typeface="Calibri"/>
                <a:cs typeface="Calibri"/>
                <a:sym typeface="Calibri"/>
              </a:rPr>
              <a:t> amongst potential donors</a:t>
            </a:r>
          </a:p>
          <a:p>
            <a:pPr indent="0" lvl="0" marL="0" marR="0" rtl="0" algn="l">
              <a:spcBef>
                <a:spcPts val="0"/>
              </a:spcBef>
              <a:buNone/>
            </a:pPr>
            <a:r>
              <a:t/>
            </a:r>
            <a:endParaRPr b="1" sz="2800">
              <a:solidFill>
                <a:schemeClr val="dk1"/>
              </a:solidFill>
              <a:latin typeface="Calibri"/>
              <a:ea typeface="Calibri"/>
              <a:cs typeface="Calibri"/>
              <a:sym typeface="Calibri"/>
            </a:endParaRPr>
          </a:p>
          <a:p>
            <a:pPr indent="0" lvl="0" marL="0" marR="0" rtl="0" algn="ctr">
              <a:spcBef>
                <a:spcPts val="0"/>
              </a:spcBef>
              <a:buSzPct val="25000"/>
              <a:buNone/>
            </a:pPr>
            <a:r>
              <a:rPr lang="en-ZA" sz="2800">
                <a:solidFill>
                  <a:schemeClr val="dk1"/>
                </a:solidFill>
                <a:latin typeface="Calibri"/>
                <a:ea typeface="Calibri"/>
                <a:cs typeface="Calibri"/>
                <a:sym typeface="Calibri"/>
              </a:rPr>
              <a:t>Then the research question will be:  </a:t>
            </a:r>
          </a:p>
          <a:p>
            <a:pPr indent="0" lvl="0" marL="0" marR="0" rtl="0" algn="l">
              <a:spcBef>
                <a:spcPts val="0"/>
              </a:spcBef>
              <a:buSzPct val="25000"/>
              <a:buNone/>
            </a:pPr>
            <a:r>
              <a:rPr b="1" lang="en-ZA" sz="2800">
                <a:solidFill>
                  <a:schemeClr val="dk1"/>
                </a:solidFill>
                <a:latin typeface="Calibri"/>
                <a:ea typeface="Calibri"/>
                <a:cs typeface="Calibri"/>
                <a:sym typeface="Calibri"/>
              </a:rPr>
              <a:t>What are the current levels of awareness amongst the potential donors of the </a:t>
            </a:r>
            <a:r>
              <a:rPr b="1" i="1" lang="en-ZA" sz="2800">
                <a:solidFill>
                  <a:schemeClr val="dk1"/>
                </a:solidFill>
                <a:latin typeface="Calibri"/>
                <a:ea typeface="Calibri"/>
                <a:cs typeface="Calibri"/>
                <a:sym typeface="Calibri"/>
              </a:rPr>
              <a:t>hospice?</a:t>
            </a:r>
          </a:p>
          <a:p>
            <a:pPr indent="0" lvl="0" marL="0" marR="0" rtl="0" algn="l">
              <a:spcBef>
                <a:spcPts val="0"/>
              </a:spcBef>
              <a:buNone/>
            </a:pPr>
            <a:r>
              <a:t/>
            </a:r>
            <a:endParaRPr b="1" i="1" sz="2800">
              <a:solidFill>
                <a:schemeClr val="dk1"/>
              </a:solidFill>
              <a:latin typeface="Calibri"/>
              <a:ea typeface="Calibri"/>
              <a:cs typeface="Calibri"/>
              <a:sym typeface="Calibri"/>
            </a:endParaRPr>
          </a:p>
          <a:p>
            <a:pPr indent="0" lvl="0" marL="0" marR="0" rtl="0" algn="l">
              <a:spcBef>
                <a:spcPts val="0"/>
              </a:spcBef>
              <a:buSzPct val="25000"/>
              <a:buNone/>
            </a:pPr>
            <a:r>
              <a:rPr lang="en-ZA" sz="2800">
                <a:solidFill>
                  <a:schemeClr val="dk1"/>
                </a:solidFill>
                <a:latin typeface="Calibri"/>
                <a:ea typeface="Calibri"/>
                <a:cs typeface="Calibri"/>
                <a:sym typeface="Calibri"/>
              </a:rPr>
              <a:t>Explain how this information will assist you to solve the main problem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500"/>
                                        <p:tgtEl>
                                          <p:spTgt spid="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0" st="0"/>
                                            </p:txEl>
                                          </p:spTgt>
                                        </p:tgtEl>
                                        <p:attrNameLst>
                                          <p:attrName>style.visibility</p:attrName>
                                        </p:attrNameLst>
                                      </p:cBhvr>
                                      <p:to>
                                        <p:strVal val="visible"/>
                                      </p:to>
                                    </p:set>
                                    <p:animEffect filter="fade" transition="in">
                                      <p:cBhvr>
                                        <p:cTn dur="500"/>
                                        <p:tgtEl>
                                          <p:spTgt spid="3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1" st="1"/>
                                            </p:txEl>
                                          </p:spTgt>
                                        </p:tgtEl>
                                        <p:attrNameLst>
                                          <p:attrName>style.visibility</p:attrName>
                                        </p:attrNameLst>
                                      </p:cBhvr>
                                      <p:to>
                                        <p:strVal val="visible"/>
                                      </p:to>
                                    </p:set>
                                    <p:animEffect filter="fade" transition="in">
                                      <p:cBhvr>
                                        <p:cTn dur="500"/>
                                        <p:tgtEl>
                                          <p:spTgt spid="3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2" st="2"/>
                                            </p:txEl>
                                          </p:spTgt>
                                        </p:tgtEl>
                                        <p:attrNameLst>
                                          <p:attrName>style.visibility</p:attrName>
                                        </p:attrNameLst>
                                      </p:cBhvr>
                                      <p:to>
                                        <p:strVal val="visible"/>
                                      </p:to>
                                    </p:set>
                                    <p:animEffect filter="fade" transition="in">
                                      <p:cBhvr>
                                        <p:cTn dur="500"/>
                                        <p:tgtEl>
                                          <p:spTgt spid="32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3" st="3"/>
                                            </p:txEl>
                                          </p:spTgt>
                                        </p:tgtEl>
                                        <p:attrNameLst>
                                          <p:attrName>style.visibility</p:attrName>
                                        </p:attrNameLst>
                                      </p:cBhvr>
                                      <p:to>
                                        <p:strVal val="visible"/>
                                      </p:to>
                                    </p:set>
                                    <p:animEffect filter="fade" transition="in">
                                      <p:cBhvr>
                                        <p:cTn dur="500"/>
                                        <p:tgtEl>
                                          <p:spTgt spid="32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4" st="4"/>
                                            </p:txEl>
                                          </p:spTgt>
                                        </p:tgtEl>
                                        <p:attrNameLst>
                                          <p:attrName>style.visibility</p:attrName>
                                        </p:attrNameLst>
                                      </p:cBhvr>
                                      <p:to>
                                        <p:strVal val="visible"/>
                                      </p:to>
                                    </p:set>
                                    <p:animEffect filter="fade" transition="in">
                                      <p:cBhvr>
                                        <p:cTn dur="500"/>
                                        <p:tgtEl>
                                          <p:spTgt spid="32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5" st="5"/>
                                            </p:txEl>
                                          </p:spTgt>
                                        </p:tgtEl>
                                        <p:attrNameLst>
                                          <p:attrName>style.visibility</p:attrName>
                                        </p:attrNameLst>
                                      </p:cBhvr>
                                      <p:to>
                                        <p:strVal val="visible"/>
                                      </p:to>
                                    </p:set>
                                    <p:animEffect filter="fade" transition="in">
                                      <p:cBhvr>
                                        <p:cTn dur="500"/>
                                        <p:tgtEl>
                                          <p:spTgt spid="32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6" st="6"/>
                                            </p:txEl>
                                          </p:spTgt>
                                        </p:tgtEl>
                                        <p:attrNameLst>
                                          <p:attrName>style.visibility</p:attrName>
                                        </p:attrNameLst>
                                      </p:cBhvr>
                                      <p:to>
                                        <p:strVal val="visible"/>
                                      </p:to>
                                    </p:set>
                                    <p:animEffect filter="fade" transition="in">
                                      <p:cBhvr>
                                        <p:cTn dur="500"/>
                                        <p:tgtEl>
                                          <p:spTgt spid="32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xEl>
                                              <p:pRg end="7" st="7"/>
                                            </p:txEl>
                                          </p:spTgt>
                                        </p:tgtEl>
                                        <p:attrNameLst>
                                          <p:attrName>style.visibility</p:attrName>
                                        </p:attrNameLst>
                                      </p:cBhvr>
                                      <p:to>
                                        <p:strVal val="visible"/>
                                      </p:to>
                                    </p:set>
                                    <p:animEffect filter="fade" transition="in">
                                      <p:cBhvr>
                                        <p:cTn dur="500"/>
                                        <p:tgtEl>
                                          <p:spTgt spid="325">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0" name="Shape 330"/>
        <p:cNvGrpSpPr/>
        <p:nvPr/>
      </p:nvGrpSpPr>
      <p:grpSpPr>
        <a:xfrm>
          <a:off x="0" y="0"/>
          <a:ext cx="0" cy="0"/>
          <a:chOff x="0" y="0"/>
          <a:chExt cx="0" cy="0"/>
        </a:xfrm>
      </p:grpSpPr>
      <p:sp>
        <p:nvSpPr>
          <p:cNvPr id="331" name="Shape 331"/>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3 coins and bagged </a:t>
            </a:r>
            <a:r>
              <a:rPr b="0" i="0" lang="en-ZA" sz="7200" u="none" cap="none" strike="noStrike">
                <a:solidFill>
                  <a:schemeClr val="dk1"/>
                </a:solidFill>
                <a:latin typeface="Calibri"/>
                <a:ea typeface="Calibri"/>
                <a:cs typeface="Calibri"/>
                <a:sym typeface="Calibri"/>
              </a:rPr>
              <a:t>23</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77</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32" name="Shape 332"/>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 name="Shape 336"/>
        <p:cNvGrpSpPr/>
        <p:nvPr/>
      </p:nvGrpSpPr>
      <p:grpSpPr>
        <a:xfrm>
          <a:off x="0" y="0"/>
          <a:ext cx="0" cy="0"/>
          <a:chOff x="0" y="0"/>
          <a:chExt cx="0" cy="0"/>
        </a:xfrm>
      </p:grpSpPr>
      <p:sp>
        <p:nvSpPr>
          <p:cNvPr id="337" name="Shape 33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1.2.4 Identify the unit of analysis</a:t>
            </a:r>
            <a:br>
              <a:rPr b="1" i="0" lang="en-ZA" sz="3959" u="none" cap="none" strike="noStrike">
                <a:solidFill>
                  <a:schemeClr val="dk1"/>
                </a:solidFill>
                <a:latin typeface="Calibri"/>
                <a:ea typeface="Calibri"/>
                <a:cs typeface="Calibri"/>
                <a:sym typeface="Calibri"/>
              </a:rPr>
            </a:br>
          </a:p>
        </p:txBody>
      </p:sp>
      <p:sp>
        <p:nvSpPr>
          <p:cNvPr id="338" name="Shape 338"/>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The answer to this is effectively given in the instructions for answering this section on page 54 of Tutorial letter 101.  </a:t>
            </a:r>
          </a:p>
          <a:p>
            <a:pPr indent="-342900" lvl="0" marL="342900" marR="0" rtl="0" algn="l">
              <a:spcBef>
                <a:spcPts val="64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It says after explaining what the unit of analysis is that:</a:t>
            </a:r>
          </a:p>
          <a:p>
            <a:pPr indent="-342900" lvl="0" marL="342900" marR="0" rtl="0" algn="l">
              <a:spcBef>
                <a:spcPts val="720"/>
              </a:spcBef>
              <a:buClr>
                <a:schemeClr val="dk1"/>
              </a:buClr>
              <a:buSzPct val="100000"/>
              <a:buFont typeface="Arial"/>
              <a:buChar char="•"/>
            </a:pPr>
            <a:r>
              <a:rPr b="1" i="0" lang="en-ZA" sz="3600" u="none" cap="none" strike="noStrike">
                <a:solidFill>
                  <a:schemeClr val="dk1"/>
                </a:solidFill>
                <a:latin typeface="Calibri"/>
                <a:ea typeface="Calibri"/>
                <a:cs typeface="Calibri"/>
                <a:sym typeface="Calibri"/>
              </a:rPr>
              <a:t>For example, if you are doing a survey or interviews, </a:t>
            </a:r>
            <a:r>
              <a:rPr b="1" i="0" lang="en-ZA" sz="3600" u="sng" cap="none" strike="noStrike">
                <a:solidFill>
                  <a:schemeClr val="dk1"/>
                </a:solidFill>
                <a:latin typeface="Calibri"/>
                <a:ea typeface="Calibri"/>
                <a:cs typeface="Calibri"/>
                <a:sym typeface="Calibri"/>
              </a:rPr>
              <a:t>individuals</a:t>
            </a:r>
            <a:r>
              <a:rPr b="1" i="0" lang="en-ZA" sz="3600" u="none" cap="none" strike="noStrike">
                <a:solidFill>
                  <a:schemeClr val="dk1"/>
                </a:solidFill>
                <a:latin typeface="Calibri"/>
                <a:ea typeface="Calibri"/>
                <a:cs typeface="Calibri"/>
                <a:sym typeface="Calibri"/>
              </a:rPr>
              <a:t> will be your unit of analysis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3" name="Shape 343"/>
        <p:cNvGrpSpPr/>
        <p:nvPr/>
      </p:nvGrpSpPr>
      <p:grpSpPr>
        <a:xfrm>
          <a:off x="0" y="0"/>
          <a:ext cx="0" cy="0"/>
          <a:chOff x="0" y="0"/>
          <a:chExt cx="0" cy="0"/>
        </a:xfrm>
      </p:grpSpPr>
      <p:sp>
        <p:nvSpPr>
          <p:cNvPr id="344" name="Shape 344"/>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1 coin and bagged </a:t>
            </a:r>
            <a:r>
              <a:rPr b="0" i="0" lang="en-ZA" sz="7200" u="none" cap="none" strike="noStrike">
                <a:solidFill>
                  <a:schemeClr val="dk1"/>
                </a:solidFill>
                <a:latin typeface="Calibri"/>
                <a:ea typeface="Calibri"/>
                <a:cs typeface="Calibri"/>
                <a:sym typeface="Calibri"/>
              </a:rPr>
              <a:t>24</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76</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45" name="Shape 345"/>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
        <p:nvSpPr>
          <p:cNvPr id="346" name="Shape 346"/>
          <p:cNvSpPr/>
          <p:nvPr/>
        </p:nvSpPr>
        <p:spPr>
          <a:xfrm>
            <a:off x="754133" y="3013208"/>
            <a:ext cx="2286000" cy="3046988"/>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4800">
                <a:solidFill>
                  <a:srgbClr val="000000"/>
                </a:solidFill>
                <a:latin typeface="Calibri"/>
                <a:ea typeface="Calibri"/>
                <a:cs typeface="Calibri"/>
                <a:sym typeface="Calibri"/>
              </a:rPr>
              <a:t>This one </a:t>
            </a:r>
            <a:r>
              <a:rPr i="1" lang="en-ZA" sz="4800">
                <a:solidFill>
                  <a:srgbClr val="000000"/>
                </a:solidFill>
                <a:latin typeface="Calibri"/>
                <a:ea typeface="Calibri"/>
                <a:cs typeface="Calibri"/>
                <a:sym typeface="Calibri"/>
              </a:rPr>
              <a:t>really</a:t>
            </a:r>
            <a:r>
              <a:rPr lang="en-ZA" sz="4800">
                <a:solidFill>
                  <a:srgbClr val="000000"/>
                </a:solidFill>
                <a:latin typeface="Calibri"/>
                <a:ea typeface="Calibri"/>
                <a:cs typeface="Calibri"/>
                <a:sym typeface="Calibri"/>
              </a:rPr>
              <a:t> was for free</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2000" fill="hold"/>
                                        <p:tgtEl>
                                          <p:spTgt spid="346">
                                            <p:txEl>
                                              <p:pRg end="0" st="0"/>
                                            </p:txEl>
                                          </p:spTgt>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0" name="Shape 350"/>
        <p:cNvGrpSpPr/>
        <p:nvPr/>
      </p:nvGrpSpPr>
      <p:grpSpPr>
        <a:xfrm>
          <a:off x="0" y="0"/>
          <a:ext cx="0" cy="0"/>
          <a:chOff x="0" y="0"/>
          <a:chExt cx="0" cy="0"/>
        </a:xfrm>
      </p:grpSpPr>
      <p:sp>
        <p:nvSpPr>
          <p:cNvPr id="351" name="Shape 35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1.2.5 Identify the population for the study (one mark)</a:t>
            </a:r>
            <a:br>
              <a:rPr b="1" i="0" lang="en-ZA" sz="3959" u="none" cap="none" strike="noStrike">
                <a:solidFill>
                  <a:schemeClr val="dk1"/>
                </a:solidFill>
                <a:latin typeface="Calibri"/>
                <a:ea typeface="Calibri"/>
                <a:cs typeface="Calibri"/>
                <a:sym typeface="Calibri"/>
              </a:rPr>
            </a:br>
          </a:p>
        </p:txBody>
      </p:sp>
      <p:sp>
        <p:nvSpPr>
          <p:cNvPr id="352" name="Shape 352"/>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The instructions for this can be found on page 54 of Tutorial letter 101.  </a:t>
            </a: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It gives examples for small charities – explaining it can be the community / neighbourhood or region – such as Pretoria-East.</a:t>
            </a:r>
          </a:p>
          <a:p>
            <a:pPr indent="-342900" lvl="0" marL="342900" marR="0" rtl="0" algn="l">
              <a:spcBef>
                <a:spcPts val="640"/>
              </a:spcBef>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Can also be targeting churches in the city etc.</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7" name="Shape 357"/>
        <p:cNvGrpSpPr/>
        <p:nvPr/>
      </p:nvGrpSpPr>
      <p:grpSpPr>
        <a:xfrm>
          <a:off x="0" y="0"/>
          <a:ext cx="0" cy="0"/>
          <a:chOff x="0" y="0"/>
          <a:chExt cx="0" cy="0"/>
        </a:xfrm>
      </p:grpSpPr>
      <p:sp>
        <p:nvSpPr>
          <p:cNvPr id="358" name="Shape 358"/>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1 coin and bagged </a:t>
            </a:r>
            <a:r>
              <a:rPr b="0" i="0" lang="en-ZA" sz="7200" u="none" cap="none" strike="noStrike">
                <a:solidFill>
                  <a:schemeClr val="dk1"/>
                </a:solidFill>
                <a:latin typeface="Calibri"/>
                <a:ea typeface="Calibri"/>
                <a:cs typeface="Calibri"/>
                <a:sym typeface="Calibri"/>
              </a:rPr>
              <a:t>25</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75</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59" name="Shape 359"/>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500"/>
                                        <p:tgtEl>
                                          <p:spTgt spid="3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3" name="Shape 363"/>
        <p:cNvGrpSpPr/>
        <p:nvPr/>
      </p:nvGrpSpPr>
      <p:grpSpPr>
        <a:xfrm>
          <a:off x="0" y="0"/>
          <a:ext cx="0" cy="0"/>
          <a:chOff x="0" y="0"/>
          <a:chExt cx="0" cy="0"/>
        </a:xfrm>
      </p:grpSpPr>
      <p:sp>
        <p:nvSpPr>
          <p:cNvPr id="364" name="Shape 364"/>
          <p:cNvSpPr txBox="1"/>
          <p:nvPr>
            <p:ph type="title"/>
          </p:nvPr>
        </p:nvSpPr>
        <p:spPr>
          <a:xfrm>
            <a:off x="539552" y="26064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1.2.6 Describe sampling procedures </a:t>
            </a:r>
            <a:br>
              <a:rPr b="1" i="0" lang="en-ZA" sz="3959" u="none" cap="none" strike="noStrike">
                <a:solidFill>
                  <a:schemeClr val="dk1"/>
                </a:solidFill>
                <a:latin typeface="Calibri"/>
                <a:ea typeface="Calibri"/>
                <a:cs typeface="Calibri"/>
                <a:sym typeface="Calibri"/>
              </a:rPr>
            </a:br>
            <a:r>
              <a:rPr b="1" i="0" lang="en-ZA" sz="3959" u="none" cap="none" strike="noStrike">
                <a:solidFill>
                  <a:schemeClr val="dk1"/>
                </a:solidFill>
                <a:latin typeface="Calibri"/>
                <a:ea typeface="Calibri"/>
                <a:cs typeface="Calibri"/>
                <a:sym typeface="Calibri"/>
              </a:rPr>
              <a:t>(2 marks)</a:t>
            </a:r>
            <a:br>
              <a:rPr b="1" i="0" lang="en-ZA" sz="3959" u="none" cap="none" strike="noStrike">
                <a:solidFill>
                  <a:schemeClr val="dk1"/>
                </a:solidFill>
                <a:latin typeface="Calibri"/>
                <a:ea typeface="Calibri"/>
                <a:cs typeface="Calibri"/>
                <a:sym typeface="Calibri"/>
              </a:rPr>
            </a:br>
          </a:p>
        </p:txBody>
      </p:sp>
      <p:sp>
        <p:nvSpPr>
          <p:cNvPr id="365" name="Shape 365"/>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The instructions for this can be found on page 55 of Tutorial letter 101.  </a:t>
            </a:r>
          </a:p>
          <a:p>
            <a:pPr indent="-342900" lvl="0" marL="342900" marR="0" rtl="0" algn="l">
              <a:lnSpc>
                <a:spcPct val="90000"/>
              </a:lnSpc>
              <a:spcBef>
                <a:spcPts val="64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It gives examples for small charities – explaining it can be the community / neighbourhood or region – such as Pretoria-East.</a:t>
            </a:r>
          </a:p>
          <a:p>
            <a:pPr indent="-342900" lvl="0" marL="342900" marR="0" rtl="0" algn="l">
              <a:lnSpc>
                <a:spcPct val="90000"/>
              </a:lnSpc>
              <a:spcBef>
                <a:spcPts val="64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Can also be targeting churches in the city etc.</a:t>
            </a:r>
          </a:p>
          <a:p>
            <a:pPr indent="-342900" lvl="0" marL="342900" marR="0" rtl="0" algn="l">
              <a:lnSpc>
                <a:spcPct val="90000"/>
              </a:lnSpc>
              <a:spcBef>
                <a:spcPts val="640"/>
              </a:spcBef>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If you focus on each aspect – you will do it correctly – and earn your coins.</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0" name="Shape 370"/>
        <p:cNvGrpSpPr/>
        <p:nvPr/>
      </p:nvGrpSpPr>
      <p:grpSpPr>
        <a:xfrm>
          <a:off x="0" y="0"/>
          <a:ext cx="0" cy="0"/>
          <a:chOff x="0" y="0"/>
          <a:chExt cx="0" cy="0"/>
        </a:xfrm>
      </p:grpSpPr>
      <p:sp>
        <p:nvSpPr>
          <p:cNvPr id="371" name="Shape 371"/>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2 coins and bagged </a:t>
            </a:r>
            <a:r>
              <a:rPr b="0" i="0" lang="en-ZA" sz="7200" u="none" cap="none" strike="noStrike">
                <a:solidFill>
                  <a:schemeClr val="dk1"/>
                </a:solidFill>
                <a:latin typeface="Calibri"/>
                <a:ea typeface="Calibri"/>
                <a:cs typeface="Calibri"/>
                <a:sym typeface="Calibri"/>
              </a:rPr>
              <a:t>27</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73</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72" name="Shape 372"/>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6" name="Shape 376"/>
        <p:cNvGrpSpPr/>
        <p:nvPr/>
      </p:nvGrpSpPr>
      <p:grpSpPr>
        <a:xfrm>
          <a:off x="0" y="0"/>
          <a:ext cx="0" cy="0"/>
          <a:chOff x="0" y="0"/>
          <a:chExt cx="0" cy="0"/>
        </a:xfrm>
      </p:grpSpPr>
      <p:sp>
        <p:nvSpPr>
          <p:cNvPr id="377" name="Shape 37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1.2.7 Identify methodology and describe how measuring instrument has been developed (4 marks)</a:t>
            </a:r>
          </a:p>
        </p:txBody>
      </p:sp>
      <p:sp>
        <p:nvSpPr>
          <p:cNvPr id="378" name="Shape 378"/>
          <p:cNvSpPr txBox="1"/>
          <p:nvPr>
            <p:ph idx="1" type="body"/>
          </p:nvPr>
        </p:nvSpPr>
        <p:spPr>
          <a:xfrm>
            <a:off x="395536" y="2204864"/>
            <a:ext cx="8291263" cy="3921299"/>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Align measuring instrument with subproblems – can even use subproblems as sections of a questionnaire to ensure you probe every part of the main problem.</a:t>
            </a:r>
          </a:p>
          <a:p>
            <a:pPr indent="-342900" lvl="0" marL="342900" marR="0" rtl="0" algn="l">
              <a:spcBef>
                <a:spcPts val="640"/>
              </a:spcBef>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Focus on perceptions, attitudes, awareness, media preferences etc.</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3" name="Shape 383"/>
        <p:cNvGrpSpPr/>
        <p:nvPr/>
      </p:nvGrpSpPr>
      <p:grpSpPr>
        <a:xfrm>
          <a:off x="0" y="0"/>
          <a:ext cx="0" cy="0"/>
          <a:chOff x="0" y="0"/>
          <a:chExt cx="0" cy="0"/>
        </a:xfrm>
      </p:grpSpPr>
      <p:sp>
        <p:nvSpPr>
          <p:cNvPr id="384" name="Shape 384"/>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4 coins and bagged </a:t>
            </a:r>
            <a:r>
              <a:rPr b="0" i="0" lang="en-ZA" sz="7200" u="none" cap="none" strike="noStrike">
                <a:solidFill>
                  <a:schemeClr val="dk1"/>
                </a:solidFill>
                <a:latin typeface="Calibri"/>
                <a:ea typeface="Calibri"/>
                <a:cs typeface="Calibri"/>
                <a:sym typeface="Calibri"/>
              </a:rPr>
              <a:t>31</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69</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385" name="Shape 385"/>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
        <p:nvSpPr>
          <p:cNvPr id="386" name="Shape 386"/>
          <p:cNvSpPr/>
          <p:nvPr/>
        </p:nvSpPr>
        <p:spPr>
          <a:xfrm>
            <a:off x="754133" y="2348881"/>
            <a:ext cx="5618067" cy="230832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4800">
                <a:solidFill>
                  <a:srgbClr val="000000"/>
                </a:solidFill>
                <a:latin typeface="Calibri"/>
                <a:ea typeface="Calibri"/>
                <a:cs typeface="Calibri"/>
                <a:sym typeface="Calibri"/>
              </a:rPr>
              <a:t>You are now beyond those who got less than 30%</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500"/>
                                        <p:tgtEl>
                                          <p:spTgt spid="3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1000"/>
                                        <p:tgtEl>
                                          <p:spTgt spid="3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2000" fill="hold"/>
                                        <p:tgtEl>
                                          <p:spTgt spid="386">
                                            <p:txEl>
                                              <p:pRg end="0" st="0"/>
                                            </p:txEl>
                                          </p:spTgt>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0" name="Shape 390"/>
        <p:cNvGrpSpPr/>
        <p:nvPr/>
      </p:nvGrpSpPr>
      <p:grpSpPr>
        <a:xfrm>
          <a:off x="0" y="0"/>
          <a:ext cx="0" cy="0"/>
          <a:chOff x="0" y="0"/>
          <a:chExt cx="0" cy="0"/>
        </a:xfrm>
      </p:grpSpPr>
      <p:sp>
        <p:nvSpPr>
          <p:cNvPr id="391" name="Shape 39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1.2.8 Report your results</a:t>
            </a:r>
            <a:br>
              <a:rPr b="1" i="0" lang="en-ZA" sz="3959" u="none" cap="none" strike="noStrike">
                <a:solidFill>
                  <a:schemeClr val="dk1"/>
                </a:solidFill>
                <a:latin typeface="Calibri"/>
                <a:ea typeface="Calibri"/>
                <a:cs typeface="Calibri"/>
                <a:sym typeface="Calibri"/>
              </a:rPr>
            </a:br>
            <a:r>
              <a:rPr b="1" i="0" lang="en-ZA" sz="3959" u="none" cap="none" strike="noStrike">
                <a:solidFill>
                  <a:schemeClr val="dk1"/>
                </a:solidFill>
                <a:latin typeface="Calibri"/>
                <a:ea typeface="Calibri"/>
                <a:cs typeface="Calibri"/>
                <a:sym typeface="Calibri"/>
              </a:rPr>
              <a:t>(2 marks)</a:t>
            </a:r>
          </a:p>
        </p:txBody>
      </p:sp>
      <p:sp>
        <p:nvSpPr>
          <p:cNvPr id="392" name="Shape 392"/>
          <p:cNvSpPr txBox="1"/>
          <p:nvPr>
            <p:ph idx="1" type="body"/>
          </p:nvPr>
        </p:nvSpPr>
        <p:spPr>
          <a:xfrm>
            <a:off x="395536" y="2204864"/>
            <a:ext cx="8291263" cy="3921299"/>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Instruction for results – either surveys or interviews are discussed in detail – with example of a frequency table</a:t>
            </a:r>
          </a:p>
          <a:p>
            <a:pPr indent="-342900" lvl="0" marL="342900" marR="0" rtl="0" algn="l">
              <a:spcBef>
                <a:spcPts val="640"/>
              </a:spcBef>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It is not enough only to report results – it also need to be discussed.  You have to convince the reader by explaining the results and its implications for the project</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6" name="Shape 396"/>
        <p:cNvGrpSpPr/>
        <p:nvPr/>
      </p:nvGrpSpPr>
      <p:grpSpPr>
        <a:xfrm>
          <a:off x="0" y="0"/>
          <a:ext cx="0" cy="0"/>
          <a:chOff x="0" y="0"/>
          <a:chExt cx="0" cy="0"/>
        </a:xfrm>
      </p:grpSpPr>
      <p:sp>
        <p:nvSpPr>
          <p:cNvPr id="397" name="Shape 39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ZA" sz="3959" u="none" cap="none" strike="noStrike">
                <a:solidFill>
                  <a:schemeClr val="dk1"/>
                </a:solidFill>
                <a:latin typeface="Calibri"/>
                <a:ea typeface="Calibri"/>
                <a:cs typeface="Calibri"/>
                <a:sym typeface="Calibri"/>
              </a:rPr>
              <a:t>How was it done by the student</a:t>
            </a:r>
            <a:r>
              <a:rPr lang="en-ZA" sz="3959"/>
              <a:t> submission earlier?</a:t>
            </a:r>
          </a:p>
        </p:txBody>
      </p:sp>
      <p:graphicFrame>
        <p:nvGraphicFramePr>
          <p:cNvPr id="398" name="Shape 398"/>
          <p:cNvGraphicFramePr/>
          <p:nvPr/>
        </p:nvGraphicFramePr>
        <p:xfrm>
          <a:off x="467543" y="1844824"/>
          <a:ext cx="3000000" cy="3000000"/>
        </p:xfrm>
        <a:graphic>
          <a:graphicData uri="http://schemas.openxmlformats.org/drawingml/2006/table">
            <a:tbl>
              <a:tblPr>
                <a:noFill/>
                <a:tableStyleId>{DA66FACA-91E8-49C4-A192-6EEFA48CE4B7}</a:tableStyleId>
              </a:tblPr>
              <a:tblGrid>
                <a:gridCol w="3634125"/>
                <a:gridCol w="1184025"/>
                <a:gridCol w="1731375"/>
                <a:gridCol w="1731375"/>
              </a:tblGrid>
              <a:tr h="396050">
                <a:tc rowSpan="2">
                  <a:txBody>
                    <a:bodyPr>
                      <a:noAutofit/>
                    </a:bodyPr>
                    <a:lstStyle/>
                    <a:p>
                      <a:pPr indent="0" lvl="0" marL="0" marR="0" rtl="0" algn="just">
                        <a:lnSpc>
                          <a:spcPct val="150000"/>
                        </a:lnSpc>
                        <a:spcBef>
                          <a:spcPts val="0"/>
                        </a:spcBef>
                        <a:spcAft>
                          <a:spcPts val="0"/>
                        </a:spcAft>
                        <a:buSzPct val="25000"/>
                        <a:buNone/>
                      </a:pPr>
                      <a:r>
                        <a:rPr lang="en-ZA" sz="2000">
                          <a:latin typeface="Arial"/>
                          <a:ea typeface="Arial"/>
                          <a:cs typeface="Arial"/>
                          <a:sym typeface="Arial"/>
                        </a:rPr>
                        <a:t>Question 3:</a:t>
                      </a:r>
                    </a:p>
                    <a:p>
                      <a:pPr indent="0" lvl="0" marL="0" marR="0" rtl="0" algn="l">
                        <a:lnSpc>
                          <a:spcPct val="150000"/>
                        </a:lnSpc>
                        <a:spcBef>
                          <a:spcPts val="0"/>
                        </a:spcBef>
                        <a:spcAft>
                          <a:spcPts val="0"/>
                        </a:spcAft>
                        <a:buSzPct val="25000"/>
                        <a:buNone/>
                      </a:pPr>
                      <a:r>
                        <a:rPr lang="en-ZA" sz="2000">
                          <a:latin typeface="Arial"/>
                          <a:ea typeface="Arial"/>
                          <a:cs typeface="Arial"/>
                          <a:sym typeface="Arial"/>
                        </a:rPr>
                        <a:t>Do you need to belong to a certain religious group to use a hospice’s services? </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ctr">
                        <a:lnSpc>
                          <a:spcPct val="150000"/>
                        </a:lnSpc>
                        <a:spcBef>
                          <a:spcPts val="0"/>
                        </a:spcBef>
                        <a:spcAft>
                          <a:spcPts val="0"/>
                        </a:spcAft>
                        <a:buSzPct val="25000"/>
                        <a:buNone/>
                      </a:pPr>
                      <a:r>
                        <a:rPr b="1" lang="en-ZA" sz="2000">
                          <a:latin typeface="Arial"/>
                          <a:ea typeface="Arial"/>
                          <a:cs typeface="Arial"/>
                          <a:sym typeface="Arial"/>
                        </a:rPr>
                        <a:t>Yes</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B8CCE4"/>
                    </a:solidFill>
                  </a:tcPr>
                </a:tc>
                <a:tc>
                  <a:txBody>
                    <a:bodyPr>
                      <a:noAutofit/>
                    </a:bodyPr>
                    <a:lstStyle/>
                    <a:p>
                      <a:pPr indent="0" lvl="0" marL="0" marR="0" rtl="0" algn="ctr">
                        <a:lnSpc>
                          <a:spcPct val="150000"/>
                        </a:lnSpc>
                        <a:spcBef>
                          <a:spcPts val="0"/>
                        </a:spcBef>
                        <a:spcAft>
                          <a:spcPts val="0"/>
                        </a:spcAft>
                        <a:buSzPct val="25000"/>
                        <a:buNone/>
                      </a:pPr>
                      <a:r>
                        <a:rPr b="1" lang="en-ZA" sz="2000">
                          <a:latin typeface="Arial"/>
                          <a:ea typeface="Arial"/>
                          <a:cs typeface="Arial"/>
                          <a:sym typeface="Arial"/>
                        </a:rPr>
                        <a:t>No</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B8CCE4"/>
                    </a:solidFill>
                  </a:tcPr>
                </a:tc>
                <a:tc>
                  <a:txBody>
                    <a:bodyPr>
                      <a:noAutofit/>
                    </a:bodyPr>
                    <a:lstStyle/>
                    <a:p>
                      <a:pPr indent="0" lvl="0" marL="0" marR="0" rtl="0" algn="ctr">
                        <a:lnSpc>
                          <a:spcPct val="150000"/>
                        </a:lnSpc>
                        <a:spcBef>
                          <a:spcPts val="0"/>
                        </a:spcBef>
                        <a:spcAft>
                          <a:spcPts val="0"/>
                        </a:spcAft>
                        <a:buSzPct val="25000"/>
                        <a:buNone/>
                      </a:pPr>
                      <a:r>
                        <a:rPr b="1" lang="en-ZA" sz="2000">
                          <a:latin typeface="Arial"/>
                          <a:ea typeface="Arial"/>
                          <a:cs typeface="Arial"/>
                          <a:sym typeface="Arial"/>
                        </a:rPr>
                        <a:t>Don’t Know</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B8CCE4"/>
                    </a:solidFill>
                  </a:tcPr>
                </a:tc>
              </a:tr>
              <a:tr h="1188125">
                <a:tc vMerge="1"/>
                <a:tc>
                  <a:txBody>
                    <a:bodyPr>
                      <a:noAutofit/>
                    </a:bodyPr>
                    <a:lstStyle/>
                    <a:p>
                      <a:pPr indent="0" lvl="0" marL="0" marR="0" rtl="0" algn="ctr">
                        <a:lnSpc>
                          <a:spcPct val="150000"/>
                        </a:lnSpc>
                        <a:spcBef>
                          <a:spcPts val="0"/>
                        </a:spcBef>
                        <a:spcAft>
                          <a:spcPts val="0"/>
                        </a:spcAft>
                        <a:buSzPct val="25000"/>
                        <a:buNone/>
                      </a:pPr>
                      <a:r>
                        <a:rPr lang="en-ZA" sz="2000">
                          <a:latin typeface="Arial"/>
                          <a:ea typeface="Arial"/>
                          <a:cs typeface="Arial"/>
                          <a:sym typeface="Arial"/>
                        </a:rPr>
                        <a:t>3%</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B8CCE4"/>
                    </a:solidFill>
                  </a:tcPr>
                </a:tc>
                <a:tc>
                  <a:txBody>
                    <a:bodyPr>
                      <a:noAutofit/>
                    </a:bodyPr>
                    <a:lstStyle/>
                    <a:p>
                      <a:pPr indent="0" lvl="0" marL="0" marR="0" rtl="0" algn="ctr">
                        <a:lnSpc>
                          <a:spcPct val="150000"/>
                        </a:lnSpc>
                        <a:spcBef>
                          <a:spcPts val="0"/>
                        </a:spcBef>
                        <a:spcAft>
                          <a:spcPts val="0"/>
                        </a:spcAft>
                        <a:buSzPct val="25000"/>
                        <a:buNone/>
                      </a:pPr>
                      <a:r>
                        <a:rPr lang="en-ZA" sz="2000">
                          <a:latin typeface="Arial"/>
                          <a:ea typeface="Arial"/>
                          <a:cs typeface="Arial"/>
                          <a:sym typeface="Arial"/>
                        </a:rPr>
                        <a:t>65%</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B8CCE4"/>
                    </a:solidFill>
                  </a:tcPr>
                </a:tc>
                <a:tc>
                  <a:txBody>
                    <a:bodyPr>
                      <a:noAutofit/>
                    </a:bodyPr>
                    <a:lstStyle/>
                    <a:p>
                      <a:pPr indent="0" lvl="0" marL="0" marR="0" rtl="0" algn="ctr">
                        <a:lnSpc>
                          <a:spcPct val="150000"/>
                        </a:lnSpc>
                        <a:spcBef>
                          <a:spcPts val="0"/>
                        </a:spcBef>
                        <a:spcAft>
                          <a:spcPts val="0"/>
                        </a:spcAft>
                        <a:buSzPct val="25000"/>
                        <a:buNone/>
                      </a:pPr>
                      <a:r>
                        <a:rPr lang="en-ZA" sz="2000">
                          <a:latin typeface="Arial"/>
                          <a:ea typeface="Arial"/>
                          <a:cs typeface="Arial"/>
                          <a:sym typeface="Arial"/>
                        </a:rPr>
                        <a:t>32%</a:t>
                      </a: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B8CCE4"/>
                    </a:solidFill>
                  </a:tcPr>
                </a:tc>
              </a:tr>
            </a:tbl>
          </a:graphicData>
        </a:graphic>
      </p:graphicFrame>
      <p:sp>
        <p:nvSpPr>
          <p:cNvPr id="399" name="Shape 399"/>
          <p:cNvSpPr/>
          <p:nvPr/>
        </p:nvSpPr>
        <p:spPr>
          <a:xfrm>
            <a:off x="899591" y="4221087"/>
            <a:ext cx="7488831" cy="181588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2800">
                <a:solidFill>
                  <a:schemeClr val="dk1"/>
                </a:solidFill>
                <a:latin typeface="Calibri"/>
                <a:ea typeface="Calibri"/>
                <a:cs typeface="Calibri"/>
                <a:sym typeface="Calibri"/>
              </a:rPr>
              <a:t>The response received on question 3 is indicative that the community does not know whether the Hospice only caters for patients belonging to a certain religion</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3" name="Shape 403"/>
        <p:cNvGrpSpPr/>
        <p:nvPr/>
      </p:nvGrpSpPr>
      <p:grpSpPr>
        <a:xfrm>
          <a:off x="0" y="0"/>
          <a:ext cx="0" cy="0"/>
          <a:chOff x="0" y="0"/>
          <a:chExt cx="0" cy="0"/>
        </a:xfrm>
      </p:grpSpPr>
      <p:pic>
        <p:nvPicPr>
          <p:cNvPr id="404" name="Shape 404"/>
          <p:cNvPicPr preferRelativeResize="0"/>
          <p:nvPr/>
        </p:nvPicPr>
        <p:blipFill rotWithShape="1">
          <a:blip r:embed="rId3">
            <a:alphaModFix/>
          </a:blip>
          <a:srcRect b="0" l="0" r="0" t="0"/>
          <a:stretch/>
        </p:blipFill>
        <p:spPr>
          <a:xfrm>
            <a:off x="1259632" y="404664"/>
            <a:ext cx="6696744" cy="590465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8" name="Shape 408"/>
        <p:cNvGrpSpPr/>
        <p:nvPr/>
      </p:nvGrpSpPr>
      <p:grpSpPr>
        <a:xfrm>
          <a:off x="0" y="0"/>
          <a:ext cx="0" cy="0"/>
          <a:chOff x="0" y="0"/>
          <a:chExt cx="0" cy="0"/>
        </a:xfrm>
      </p:grpSpPr>
      <p:sp>
        <p:nvSpPr>
          <p:cNvPr id="409" name="Shape 409"/>
          <p:cNvSpPr txBox="1"/>
          <p:nvPr>
            <p:ph idx="1" type="subTitle"/>
          </p:nvPr>
        </p:nvSpPr>
        <p:spPr>
          <a:xfrm>
            <a:off x="1371600" y="3886200"/>
            <a:ext cx="6400799" cy="1752600"/>
          </a:xfrm>
          <a:prstGeom prst="rect">
            <a:avLst/>
          </a:prstGeom>
          <a:noFill/>
          <a:ln>
            <a:noFill/>
          </a:ln>
        </p:spPr>
        <p:txBody>
          <a:bodyPr anchorCtr="0" anchor="t" bIns="45700" lIns="91425" rIns="91425" tIns="45700">
            <a:noAutofit/>
          </a:bodyPr>
          <a:lstStyle/>
          <a:p>
            <a:pPr indent="0" lvl="0" marL="0" marR="0" rtl="0" algn="ctr">
              <a:spcBef>
                <a:spcPts val="0"/>
              </a:spcBef>
              <a:buClr>
                <a:srgbClr val="888888"/>
              </a:buClr>
              <a:buSzPct val="25000"/>
              <a:buFont typeface="Arial"/>
              <a:buNone/>
            </a:pPr>
            <a:r>
              <a:t/>
            </a:r>
            <a:endParaRPr b="0" i="0" sz="3200" u="none" cap="none" strike="noStrike">
              <a:solidFill>
                <a:srgbClr val="888888"/>
              </a:solidFill>
              <a:latin typeface="Calibri"/>
              <a:ea typeface="Calibri"/>
              <a:cs typeface="Calibri"/>
              <a:sym typeface="Calibri"/>
            </a:endParaRPr>
          </a:p>
        </p:txBody>
      </p:sp>
      <p:sp>
        <p:nvSpPr>
          <p:cNvPr id="410" name="Shape 410"/>
          <p:cNvSpPr/>
          <p:nvPr/>
        </p:nvSpPr>
        <p:spPr>
          <a:xfrm>
            <a:off x="971600" y="730837"/>
            <a:ext cx="7344815" cy="501675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ZA" sz="4000">
                <a:solidFill>
                  <a:schemeClr val="dk1"/>
                </a:solidFill>
                <a:latin typeface="Calibri"/>
                <a:ea typeface="Calibri"/>
                <a:cs typeface="Calibri"/>
                <a:sym typeface="Calibri"/>
              </a:rPr>
              <a:t>Respondents seem to be informed about some of the core-functions of the Hospice, but not all. Respondents are least aware of bereavement follow-up, specialised training provided to nurses and volunteers as well as the charity and coffee shops.</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5" name="Shape 415"/>
        <p:cNvGrpSpPr/>
        <p:nvPr/>
      </p:nvGrpSpPr>
      <p:grpSpPr>
        <a:xfrm>
          <a:off x="0" y="0"/>
          <a:ext cx="0" cy="0"/>
          <a:chOff x="0" y="0"/>
          <a:chExt cx="0" cy="0"/>
        </a:xfrm>
      </p:grpSpPr>
      <p:sp>
        <p:nvSpPr>
          <p:cNvPr id="416" name="Shape 416"/>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2 coins and bagged </a:t>
            </a:r>
            <a:r>
              <a:rPr b="0" i="0" lang="en-ZA" sz="7200" u="none" cap="none" strike="noStrike">
                <a:solidFill>
                  <a:schemeClr val="dk1"/>
                </a:solidFill>
                <a:latin typeface="Calibri"/>
                <a:ea typeface="Calibri"/>
                <a:cs typeface="Calibri"/>
                <a:sym typeface="Calibri"/>
              </a:rPr>
              <a:t>33</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67</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417" name="Shape 417"/>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000"/>
                                        <p:tgtEl>
                                          <p:spTgt spid="4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1" name="Shape 421"/>
        <p:cNvGrpSpPr/>
        <p:nvPr/>
      </p:nvGrpSpPr>
      <p:grpSpPr>
        <a:xfrm>
          <a:off x="0" y="0"/>
          <a:ext cx="0" cy="0"/>
          <a:chOff x="0" y="0"/>
          <a:chExt cx="0" cy="0"/>
        </a:xfrm>
      </p:grpSpPr>
      <p:sp>
        <p:nvSpPr>
          <p:cNvPr id="422" name="Shape 422"/>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1.2.9 Audience segmentation</a:t>
            </a:r>
            <a:br>
              <a:rPr b="1" i="0" lang="en-ZA" sz="3959" u="none" cap="none" strike="noStrike">
                <a:solidFill>
                  <a:schemeClr val="dk1"/>
                </a:solidFill>
                <a:latin typeface="Calibri"/>
                <a:ea typeface="Calibri"/>
                <a:cs typeface="Calibri"/>
                <a:sym typeface="Calibri"/>
              </a:rPr>
            </a:br>
            <a:r>
              <a:rPr b="1" i="0" lang="en-ZA" sz="3959" u="none" cap="none" strike="noStrike">
                <a:solidFill>
                  <a:schemeClr val="dk1"/>
                </a:solidFill>
                <a:latin typeface="Calibri"/>
                <a:ea typeface="Calibri"/>
                <a:cs typeface="Calibri"/>
                <a:sym typeface="Calibri"/>
              </a:rPr>
              <a:t>(1 mark)</a:t>
            </a:r>
          </a:p>
        </p:txBody>
      </p:sp>
      <p:sp>
        <p:nvSpPr>
          <p:cNvPr id="423" name="Shape 423"/>
          <p:cNvSpPr txBox="1"/>
          <p:nvPr>
            <p:ph idx="1" type="body"/>
          </p:nvPr>
        </p:nvSpPr>
        <p:spPr>
          <a:xfrm>
            <a:off x="467543" y="1772816"/>
            <a:ext cx="8291263" cy="3921299"/>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98666"/>
              <a:buFont typeface="Arial"/>
              <a:buChar char="•"/>
            </a:pPr>
            <a:r>
              <a:rPr b="0" i="0" lang="en-ZA" sz="2960" u="none" cap="none" strike="noStrike">
                <a:solidFill>
                  <a:schemeClr val="dk1"/>
                </a:solidFill>
                <a:latin typeface="Calibri"/>
                <a:ea typeface="Calibri"/>
                <a:cs typeface="Calibri"/>
                <a:sym typeface="Calibri"/>
              </a:rPr>
              <a:t>This is directly linked to the demographic section of the survey (for example).</a:t>
            </a:r>
          </a:p>
          <a:p>
            <a:pPr indent="-342900" lvl="0" marL="342900" marR="0" rtl="0" algn="l">
              <a:lnSpc>
                <a:spcPct val="90000"/>
              </a:lnSpc>
              <a:spcBef>
                <a:spcPts val="592"/>
              </a:spcBef>
              <a:spcAft>
                <a:spcPts val="0"/>
              </a:spcAft>
              <a:buClr>
                <a:schemeClr val="dk1"/>
              </a:buClr>
              <a:buSzPct val="98666"/>
              <a:buFont typeface="Arial"/>
              <a:buChar char="•"/>
            </a:pPr>
            <a:r>
              <a:rPr b="0" i="0" lang="en-ZA" sz="2960" u="none" cap="none" strike="noStrike">
                <a:solidFill>
                  <a:schemeClr val="dk1"/>
                </a:solidFill>
                <a:latin typeface="Calibri"/>
                <a:ea typeface="Calibri"/>
                <a:cs typeface="Calibri"/>
                <a:sym typeface="Calibri"/>
              </a:rPr>
              <a:t>Example in the instructions of how time available may be different for full-time working women against housewives. One group has more money to donate and the other can offer services.  </a:t>
            </a:r>
          </a:p>
          <a:p>
            <a:pPr indent="-342900" lvl="0" marL="342900" marR="0" rtl="0" algn="l">
              <a:lnSpc>
                <a:spcPct val="90000"/>
              </a:lnSpc>
              <a:spcBef>
                <a:spcPts val="592"/>
              </a:spcBef>
              <a:spcAft>
                <a:spcPts val="0"/>
              </a:spcAft>
              <a:buClr>
                <a:schemeClr val="dk1"/>
              </a:buClr>
              <a:buSzPct val="98666"/>
              <a:buFont typeface="Arial"/>
              <a:buChar char="•"/>
            </a:pPr>
            <a:r>
              <a:rPr b="0" i="0" lang="en-ZA" sz="2960" u="none" cap="none" strike="noStrike">
                <a:solidFill>
                  <a:schemeClr val="dk1"/>
                </a:solidFill>
                <a:latin typeface="Calibri"/>
                <a:ea typeface="Calibri"/>
                <a:cs typeface="Calibri"/>
                <a:sym typeface="Calibri"/>
              </a:rPr>
              <a:t>If provided for in the measuring process – this one mark is a given.</a:t>
            </a:r>
          </a:p>
          <a:p>
            <a:pPr indent="-342900" lvl="0" marL="342900" marR="0" rtl="0" algn="l">
              <a:lnSpc>
                <a:spcPct val="90000"/>
              </a:lnSpc>
              <a:spcBef>
                <a:spcPts val="592"/>
              </a:spcBef>
              <a:buClr>
                <a:schemeClr val="dk1"/>
              </a:buClr>
              <a:buSzPct val="98666"/>
              <a:buFont typeface="Arial"/>
              <a:buNone/>
            </a:pPr>
            <a:r>
              <a:t/>
            </a:r>
            <a:endParaRPr b="0" i="0" sz="296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8" name="Shape 428"/>
        <p:cNvGrpSpPr/>
        <p:nvPr/>
      </p:nvGrpSpPr>
      <p:grpSpPr>
        <a:xfrm>
          <a:off x="0" y="0"/>
          <a:ext cx="0" cy="0"/>
          <a:chOff x="0" y="0"/>
          <a:chExt cx="0" cy="0"/>
        </a:xfrm>
      </p:grpSpPr>
      <p:sp>
        <p:nvSpPr>
          <p:cNvPr id="429" name="Shape 429"/>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1 coin and bagged </a:t>
            </a:r>
            <a:r>
              <a:rPr b="0" i="0" lang="en-ZA" sz="7200" u="none" cap="none" strike="noStrike">
                <a:solidFill>
                  <a:schemeClr val="dk1"/>
                </a:solidFill>
                <a:latin typeface="Calibri"/>
                <a:ea typeface="Calibri"/>
                <a:cs typeface="Calibri"/>
                <a:sym typeface="Calibri"/>
              </a:rPr>
              <a:t>34</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66</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430" name="Shape 430"/>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500"/>
                                        <p:tgtEl>
                                          <p:spTgt spid="4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1000"/>
                                        <p:tgtEl>
                                          <p:spTgt spid="4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4" name="Shape 434"/>
        <p:cNvGrpSpPr/>
        <p:nvPr/>
      </p:nvGrpSpPr>
      <p:grpSpPr>
        <a:xfrm>
          <a:off x="0" y="0"/>
          <a:ext cx="0" cy="0"/>
          <a:chOff x="0" y="0"/>
          <a:chExt cx="0" cy="0"/>
        </a:xfrm>
      </p:grpSpPr>
      <p:sp>
        <p:nvSpPr>
          <p:cNvPr id="435" name="Shape 43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ZA" sz="3959" u="none" cap="none" strike="noStrike">
                <a:solidFill>
                  <a:schemeClr val="dk1"/>
                </a:solidFill>
                <a:latin typeface="Calibri"/>
                <a:ea typeface="Calibri"/>
                <a:cs typeface="Calibri"/>
                <a:sym typeface="Calibri"/>
              </a:rPr>
              <a:t>1.2.10 Self-evaluation on research section (1 mark)</a:t>
            </a:r>
          </a:p>
        </p:txBody>
      </p:sp>
      <p:sp>
        <p:nvSpPr>
          <p:cNvPr id="436" name="Shape 436"/>
          <p:cNvSpPr txBox="1"/>
          <p:nvPr>
            <p:ph idx="1" type="body"/>
          </p:nvPr>
        </p:nvSpPr>
        <p:spPr>
          <a:xfrm>
            <a:off x="467543" y="1772816"/>
            <a:ext cx="8291263" cy="3921299"/>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Four questions are asked – and no answer can be wrong – purely based on your subjective views</a:t>
            </a:r>
          </a:p>
          <a:p>
            <a:pPr indent="-342900" lvl="0" marL="342900" marR="0" rtl="0" algn="l">
              <a:spcBef>
                <a:spcPts val="640"/>
              </a:spcBef>
              <a:spcAft>
                <a:spcPts val="0"/>
              </a:spcAft>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Clr>
                <a:schemeClr val="dk1"/>
              </a:buClr>
              <a:buSzPct val="100000"/>
              <a:buFont typeface="Arial"/>
              <a:buChar char="•"/>
            </a:pPr>
            <a:r>
              <a:rPr b="0" i="0" lang="en-ZA" sz="3200" u="none" cap="none" strike="noStrike">
                <a:solidFill>
                  <a:schemeClr val="dk1"/>
                </a:solidFill>
                <a:latin typeface="Calibri"/>
                <a:ea typeface="Calibri"/>
                <a:cs typeface="Calibri"/>
                <a:sym typeface="Calibri"/>
              </a:rPr>
              <a:t>If the four questions have been answered you will earn one point – without exception.</a:t>
            </a:r>
          </a:p>
          <a:p>
            <a:pPr indent="-342900" lvl="0" marL="342900" marR="0" rtl="0" algn="l">
              <a:spcBef>
                <a:spcPts val="640"/>
              </a:spcBef>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1" name="Shape 441"/>
        <p:cNvGrpSpPr/>
        <p:nvPr/>
      </p:nvGrpSpPr>
      <p:grpSpPr>
        <a:xfrm>
          <a:off x="0" y="0"/>
          <a:ext cx="0" cy="0"/>
          <a:chOff x="0" y="0"/>
          <a:chExt cx="0" cy="0"/>
        </a:xfrm>
      </p:grpSpPr>
      <p:sp>
        <p:nvSpPr>
          <p:cNvPr id="442" name="Shape 442"/>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b="0" i="0" lang="en-ZA" sz="3959" u="none" cap="none" strike="noStrike">
                <a:solidFill>
                  <a:schemeClr val="dk1"/>
                </a:solidFill>
                <a:latin typeface="Calibri"/>
                <a:ea typeface="Calibri"/>
                <a:cs typeface="Calibri"/>
                <a:sym typeface="Calibri"/>
              </a:rPr>
              <a:t>You have just earned another 1 coin and bagged </a:t>
            </a:r>
            <a:r>
              <a:rPr b="0" i="0" lang="en-ZA" sz="7200" u="none" cap="none" strike="noStrike">
                <a:solidFill>
                  <a:schemeClr val="dk1"/>
                </a:solidFill>
                <a:latin typeface="Calibri"/>
                <a:ea typeface="Calibri"/>
                <a:cs typeface="Calibri"/>
                <a:sym typeface="Calibri"/>
              </a:rPr>
              <a:t>35</a:t>
            </a:r>
            <a:r>
              <a:rPr b="0" i="0" lang="en-ZA" sz="3959" u="none" cap="none" strike="noStrike">
                <a:solidFill>
                  <a:schemeClr val="dk1"/>
                </a:solidFill>
                <a:latin typeface="Calibri"/>
                <a:ea typeface="Calibri"/>
                <a:cs typeface="Calibri"/>
                <a:sym typeface="Calibri"/>
              </a:rPr>
              <a:t> coins – </a:t>
            </a:r>
            <a:r>
              <a:rPr b="0" i="0" lang="en-ZA" sz="7200" u="none" cap="none" strike="noStrike">
                <a:solidFill>
                  <a:schemeClr val="dk1"/>
                </a:solidFill>
                <a:latin typeface="Calibri"/>
                <a:ea typeface="Calibri"/>
                <a:cs typeface="Calibri"/>
                <a:sym typeface="Calibri"/>
              </a:rPr>
              <a:t>65</a:t>
            </a:r>
            <a:r>
              <a:rPr b="0" i="0" lang="en-ZA" sz="3959" u="none" cap="none" strike="noStrike">
                <a:solidFill>
                  <a:schemeClr val="dk1"/>
                </a:solidFill>
                <a:latin typeface="Calibri"/>
                <a:ea typeface="Calibri"/>
                <a:cs typeface="Calibri"/>
                <a:sym typeface="Calibri"/>
              </a:rPr>
              <a:t> to  go</a:t>
            </a:r>
          </a:p>
        </p:txBody>
      </p:sp>
      <p:pic>
        <p:nvPicPr>
          <p:cNvPr descr="http://preview.turbosquid.com/Preview/2014/07/08__00_16_06/thumbnail.pngf4d069f5-712f-4ac3-bed6-45d6e81950f1Original.jpg" id="443" name="Shape 443"/>
          <p:cNvPicPr preferRelativeResize="0"/>
          <p:nvPr/>
        </p:nvPicPr>
        <p:blipFill rotWithShape="1">
          <a:blip r:embed="rId3">
            <a:alphaModFix/>
          </a:blip>
          <a:srcRect b="0" l="0" r="0" t="0"/>
          <a:stretch/>
        </p:blipFill>
        <p:spPr>
          <a:xfrm>
            <a:off x="2411759" y="2001416"/>
            <a:ext cx="4449661" cy="44496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500"/>
                                        <p:tgtEl>
                                          <p:spTgt spid="4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1000"/>
                                        <p:tgtEl>
                                          <p:spTgt spid="4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8" name="Shape 448"/>
        <p:cNvGrpSpPr/>
        <p:nvPr/>
      </p:nvGrpSpPr>
      <p:grpSpPr>
        <a:xfrm>
          <a:off x="0" y="0"/>
          <a:ext cx="0" cy="0"/>
          <a:chOff x="0" y="0"/>
          <a:chExt cx="0" cy="0"/>
        </a:xfrm>
      </p:grpSpPr>
      <p:sp>
        <p:nvSpPr>
          <p:cNvPr id="449" name="Shape 449"/>
          <p:cNvSpPr txBox="1"/>
          <p:nvPr>
            <p:ph type="title"/>
          </p:nvPr>
        </p:nvSpPr>
        <p:spPr>
          <a:xfrm>
            <a:off x="521789" y="404663"/>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br>
              <a:rPr b="0" i="0" lang="en-ZA" sz="3959" u="none" cap="none" strike="noStrike">
                <a:solidFill>
                  <a:schemeClr val="dk1"/>
                </a:solidFill>
                <a:latin typeface="Calibri"/>
                <a:ea typeface="Calibri"/>
                <a:cs typeface="Calibri"/>
                <a:sym typeface="Calibri"/>
              </a:rPr>
            </a:br>
            <a:r>
              <a:rPr lang="en-ZA" sz="3959"/>
              <a:t>100 coins packed in a bag</a:t>
            </a:r>
          </a:p>
        </p:txBody>
      </p:sp>
      <p:pic>
        <p:nvPicPr>
          <p:cNvPr descr="http://preview.turbosquid.com/Preview/2014/07/08__00_16_06/thumbnail.pngf4d069f5-712f-4ac3-bed6-45d6e81950f1Original.jpg" id="450" name="Shape 450"/>
          <p:cNvPicPr preferRelativeResize="0"/>
          <p:nvPr/>
        </p:nvPicPr>
        <p:blipFill rotWithShape="1">
          <a:blip r:embed="rId3">
            <a:alphaModFix/>
          </a:blip>
          <a:srcRect b="0" l="0" r="0" t="0"/>
          <a:stretch/>
        </p:blipFill>
        <p:spPr>
          <a:xfrm>
            <a:off x="2411759" y="2001416"/>
            <a:ext cx="4449600" cy="444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500"/>
                                        <p:tgtEl>
                                          <p:spTgt spid="4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1000"/>
                                        <p:tgtEl>
                                          <p:spTgt spid="4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5" name="Shape 455"/>
        <p:cNvGrpSpPr/>
        <p:nvPr/>
      </p:nvGrpSpPr>
      <p:grpSpPr>
        <a:xfrm>
          <a:off x="0" y="0"/>
          <a:ext cx="0" cy="0"/>
          <a:chOff x="0" y="0"/>
          <a:chExt cx="0" cy="0"/>
        </a:xfrm>
      </p:grpSpPr>
      <p:sp>
        <p:nvSpPr>
          <p:cNvPr id="456" name="Shape 456"/>
          <p:cNvSpPr txBox="1"/>
          <p:nvPr>
            <p:ph type="title"/>
          </p:nvPr>
        </p:nvSpPr>
        <p:spPr>
          <a:xfrm>
            <a:off x="457200" y="2169694"/>
            <a:ext cx="8229600" cy="3227400"/>
          </a:xfrm>
          <a:prstGeom prst="rect">
            <a:avLst/>
          </a:prstGeom>
        </p:spPr>
        <p:txBody>
          <a:bodyPr anchorCtr="0" anchor="ctr" bIns="91425" lIns="91425" rIns="91425" tIns="91425">
            <a:noAutofit/>
          </a:bodyPr>
          <a:lstStyle/>
          <a:p>
            <a:pPr lvl="0">
              <a:spcBef>
                <a:spcPts val="0"/>
              </a:spcBef>
              <a:buNone/>
            </a:pPr>
            <a:r>
              <a:rPr lang="en-ZA"/>
              <a:t>Thank you very much for attending this live Hangout.  </a:t>
            </a:r>
          </a:p>
          <a:p>
            <a:pPr lvl="0">
              <a:spcBef>
                <a:spcPts val="0"/>
              </a:spcBef>
              <a:buNone/>
            </a:pPr>
            <a:r>
              <a:t/>
            </a:r>
            <a:endParaRPr/>
          </a:p>
          <a:p>
            <a:pPr lvl="0">
              <a:spcBef>
                <a:spcPts val="0"/>
              </a:spcBef>
              <a:buNone/>
            </a:pPr>
            <a:r>
              <a:rPr lang="en-ZA"/>
              <a:t>This was an experiment and we would like you to give us your feedback and critical views to allow us to improve and provide a better service.</a:t>
            </a:r>
          </a:p>
          <a:p>
            <a:pPr lvl="0" algn="l">
              <a:spcBef>
                <a:spcPts val="0"/>
              </a:spcBef>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