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60" r:id="rId4"/>
    <p:sldId id="261" r:id="rId5"/>
    <p:sldId id="273" r:id="rId6"/>
    <p:sldId id="274" r:id="rId7"/>
    <p:sldId id="270" r:id="rId8"/>
    <p:sldId id="269" r:id="rId9"/>
    <p:sldId id="268" r:id="rId10"/>
    <p:sldId id="267" r:id="rId11"/>
    <p:sldId id="266" r:id="rId12"/>
    <p:sldId id="262" r:id="rId13"/>
    <p:sldId id="263" r:id="rId14"/>
    <p:sldId id="264" r:id="rId15"/>
    <p:sldId id="279" r:id="rId16"/>
    <p:sldId id="275" r:id="rId17"/>
    <p:sldId id="280" r:id="rId18"/>
    <p:sldId id="286" r:id="rId19"/>
    <p:sldId id="281" r:id="rId20"/>
    <p:sldId id="282" r:id="rId21"/>
    <p:sldId id="283" r:id="rId22"/>
    <p:sldId id="284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>
      <p:cViewPr varScale="1">
        <p:scale>
          <a:sx n="88" d="100"/>
          <a:sy n="88" d="100"/>
        </p:scale>
        <p:origin x="1291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045E2-D986-498C-9764-CBD8C237C83B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2ABBF-3D4E-43DA-B989-F66047B32F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707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ABBF-3D4E-43DA-B989-F66047B32FC8}" type="slidenum">
              <a:rPr lang="en-ZA" smtClean="0"/>
              <a:t>30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10728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0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8729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0699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6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05604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958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637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576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138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8658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1764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6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8164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726" y="278315"/>
            <a:ext cx="5134452" cy="2405271"/>
          </a:xfrm>
        </p:spPr>
        <p:txBody>
          <a:bodyPr anchor="t">
            <a:normAutofit/>
          </a:bodyPr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732" y="2941986"/>
            <a:ext cx="2152713" cy="2315817"/>
          </a:xfrm>
        </p:spPr>
        <p:txBody>
          <a:bodyPr rtlCol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1061A-C2D4-4FC8-8B28-3E411374158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0F7A-E905-433C-A8E9-984FA7A1A3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927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A48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B0586-4A25-4B70-9612-8138D6FD66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9D680-A745-424F-B56C-76C5B080D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348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tc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A48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1600208"/>
            <a:ext cx="2667000" cy="418437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/>
            </a:lvl1pPr>
            <a:lvl2pPr marL="0" indent="0">
              <a:lnSpc>
                <a:spcPct val="150000"/>
              </a:lnSpc>
              <a:buFontTx/>
              <a:buNone/>
              <a:defRPr sz="1600"/>
            </a:lvl2pPr>
            <a:lvl3pPr marL="0" indent="0">
              <a:lnSpc>
                <a:spcPct val="150000"/>
              </a:lnSpc>
              <a:buFontTx/>
              <a:buNone/>
              <a:defRPr sz="1600"/>
            </a:lvl3pPr>
            <a:lvl4pPr marL="0" indent="0">
              <a:lnSpc>
                <a:spcPct val="150000"/>
              </a:lnSpc>
              <a:buFontTx/>
              <a:buNone/>
              <a:defRPr sz="1600"/>
            </a:lvl4pPr>
            <a:lvl5pPr marL="0" indent="0">
              <a:lnSpc>
                <a:spcPct val="150000"/>
              </a:lnSpc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457200" y="1600208"/>
            <a:ext cx="5486400" cy="4184373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4D36A-1CB5-40B9-8820-A7E7DF2CFEE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67822-C5BB-4EE1-997A-FA616AB017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872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&amp;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961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260A3-96C5-48F6-97CD-841E76594A3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9270A-FB17-45B6-A126-9C5893E42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682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A48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2F92D-9308-4395-8848-18CE42CF1C3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9C1F-E7D4-4C26-991C-5720A5E5C1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175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A48A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2" y="1600206"/>
            <a:ext cx="39818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831" y="1600206"/>
            <a:ext cx="398397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7DD6F-EABD-478B-AFC9-BBC43011A83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C7D1A-C75B-4379-8531-22FF7CD962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08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>
            <a:normAutofit/>
          </a:bodyPr>
          <a:lstStyle>
            <a:lvl1pPr>
              <a:def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A48A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0DA4A-D31C-48A3-9D0D-B58FB5BC76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52498-8620-4EAE-98E6-8DEC59FB07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163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F5A1B-425E-4F72-8EEE-8B359D151F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8AFCF-2601-476D-AC2A-1BCC993095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44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B4A5E-9112-489F-97A5-5D92537456E8}" type="datetimeFigureOut">
              <a:rPr lang="en-ZA" smtClean="0"/>
              <a:t>2017/07/21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08D05-31FF-457F-803D-59D62CFAF07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9940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95623A3A-0410-41EA-AA9F-4D011FCA6FF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7/21/2017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96A0DD5-0EB6-4B6F-B97F-9CF843C06AA7}" type="slidenum">
              <a:rPr lang="en-US" altLang="en-US">
                <a:cs typeface="Arial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charset="0"/>
            </a:endParaRPr>
          </a:p>
        </p:txBody>
      </p:sp>
      <p:pic>
        <p:nvPicPr>
          <p:cNvPr id="1031" name="Picture 8" descr="Inside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" y="7938"/>
            <a:ext cx="9155723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320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7938"/>
            <a:ext cx="9918700" cy="677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2"/>
          <p:cNvSpPr txBox="1">
            <a:spLocks/>
          </p:cNvSpPr>
          <p:nvPr/>
        </p:nvSpPr>
        <p:spPr bwMode="auto">
          <a:xfrm>
            <a:off x="311150" y="700110"/>
            <a:ext cx="5562600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mtClean="0">
                <a:solidFill>
                  <a:srgbClr val="B64AA5"/>
                </a:solidFill>
                <a:latin typeface="Arial" charset="0"/>
                <a:cs typeface="Arial" charset="0"/>
              </a:rPr>
              <a:t>INCLUSIVE EDUCATION</a:t>
            </a:r>
            <a:br>
              <a:rPr lang="en-US" altLang="en-US" smtClean="0">
                <a:solidFill>
                  <a:srgbClr val="B64AA5"/>
                </a:solidFill>
                <a:latin typeface="Arial" charset="0"/>
                <a:cs typeface="Arial" charset="0"/>
              </a:rPr>
            </a:br>
            <a:r>
              <a:rPr lang="en-US" altLang="en-US" smtClean="0">
                <a:solidFill>
                  <a:srgbClr val="B64AA5"/>
                </a:solidFill>
                <a:latin typeface="Arial" charset="0"/>
                <a:cs typeface="Arial" charset="0"/>
              </a:rPr>
              <a:t>ETH306W</a:t>
            </a:r>
            <a:endParaRPr lang="en-US" altLang="en-US" dirty="0" smtClean="0">
              <a:solidFill>
                <a:srgbClr val="B64AA5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215"/>
            <a:ext cx="99187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14"/>
          <p:cNvSpPr txBox="1">
            <a:spLocks/>
          </p:cNvSpPr>
          <p:nvPr/>
        </p:nvSpPr>
        <p:spPr bwMode="auto">
          <a:xfrm>
            <a:off x="152400" y="1600201"/>
            <a:ext cx="3657600" cy="190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 lang="en-US" sz="2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A48A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Video Conference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21 July 2017 </a:t>
            </a:r>
            <a:r>
              <a:rPr kumimoji="0" lang="en-ZA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(</a:t>
            </a:r>
            <a:r>
              <a:rPr lang="en-ZA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12</a:t>
            </a:r>
            <a:r>
              <a:rPr kumimoji="0" lang="en-ZA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:00-14:00)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1800" b="1" i="0" u="none" strike="noStrike" kern="1200" cap="none" spc="0" normalizeH="0" baseline="0" noProof="0" dirty="0" smtClean="0">
              <a:ln>
                <a:noFill/>
              </a:ln>
              <a:solidFill>
                <a:srgbClr val="96809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Presenters: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ZA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Dr. M. Clasquin-Johnson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Ms. K. Malahlela</a:t>
            </a:r>
            <a:endParaRPr kumimoji="0" lang="en-ZA" sz="1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 smtClean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>
              <a:ln>
                <a:noFill/>
              </a:ln>
              <a:solidFill>
                <a:srgbClr val="80D5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Title 12"/>
          <p:cNvSpPr txBox="1">
            <a:spLocks/>
          </p:cNvSpPr>
          <p:nvPr/>
        </p:nvSpPr>
        <p:spPr>
          <a:xfrm>
            <a:off x="311150" y="228600"/>
            <a:ext cx="6927850" cy="156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INCLUSIVE EDUCATION</a:t>
            </a:r>
            <a:br>
              <a:rPr lang="en-US" altLang="en-US" b="1" dirty="0" smtClean="0">
                <a:solidFill>
                  <a:srgbClr val="B64AA5"/>
                </a:solidFill>
                <a:latin typeface="Arial" charset="0"/>
                <a:cs typeface="Arial" charset="0"/>
              </a:rPr>
            </a:br>
            <a:r>
              <a:rPr lang="en-US" alt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ETH306W</a:t>
            </a:r>
            <a:endParaRPr lang="en-US" altLang="en-US" b="1" dirty="0">
              <a:solidFill>
                <a:schemeClr val="accent5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735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944562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INTRODUCTION</a:t>
            </a:r>
            <a:endParaRPr lang="en-Z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458200" cy="475456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400" dirty="0" smtClean="0"/>
              <a:t>Who are your lecturers and what kind of support can you expect from them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sz="2400" dirty="0" smtClean="0"/>
              <a:t>Communication: Please contact us by</a:t>
            </a:r>
            <a:r>
              <a:rPr lang="en-US" altLang="en-US" sz="2400" dirty="0" smtClean="0"/>
              <a:t> email, phone, engage in discussion forum, book personal visits, read myUnisa notices – refer to tutorial letter 101 page 5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altLang="en-US" sz="2400" dirty="0" smtClean="0"/>
              <a:t>Assignment matters – due dates/extensions, role of lecturers, language, neatness, NB keep a copy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altLang="en-US" sz="2400" dirty="0" smtClean="0"/>
              <a:t>Examination matters – admission, preparation (previous question papers at own risk),  conduct (during exam) , release of results, </a:t>
            </a:r>
            <a:r>
              <a:rPr lang="en-US" altLang="en-US" sz="2400" dirty="0" err="1" smtClean="0"/>
              <a:t>aegrotat</a:t>
            </a:r>
            <a:r>
              <a:rPr lang="en-US" altLang="en-US" sz="2400" dirty="0" smtClean="0"/>
              <a:t> and FI Concessions </a:t>
            </a:r>
          </a:p>
          <a:p>
            <a:pPr marL="514350" indent="-514350">
              <a:buFont typeface="Arial" charset="0"/>
              <a:buAutoNum type="arabicPeriod"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6732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ETHW306 W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Inclusive Education</a:t>
            </a:r>
          </a:p>
          <a:p>
            <a:pPr marL="0" indent="0">
              <a:buNone/>
            </a:pPr>
            <a:r>
              <a:rPr lang="en-US" altLang="en-US" sz="2000" dirty="0" smtClean="0">
                <a:solidFill>
                  <a:srgbClr val="00A58E"/>
                </a:solidFill>
                <a:latin typeface="Arial" charset="0"/>
                <a:cs typeface="Arial" charset="0"/>
              </a:rPr>
              <a:t>Definition of inclusion</a:t>
            </a:r>
            <a:endParaRPr lang="en-ZA" altLang="en-US" sz="2000" dirty="0" smtClean="0">
              <a:solidFill>
                <a:srgbClr val="00A58E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ZA" altLang="en-US" sz="2000" dirty="0" smtClean="0">
                <a:latin typeface="Arial" charset="0"/>
                <a:cs typeface="Arial" charset="0"/>
              </a:rPr>
              <a:t>Inclusion is about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increasing the participation</a:t>
            </a:r>
            <a:r>
              <a:rPr lang="en-ZA" altLang="en-US" sz="2000" b="1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 </a:t>
            </a:r>
            <a:r>
              <a:rPr lang="en-ZA" altLang="en-US" sz="2000" dirty="0" smtClean="0">
                <a:latin typeface="Arial" charset="0"/>
                <a:cs typeface="Arial" charset="0"/>
              </a:rPr>
              <a:t>of learners in and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reducing their exclusion </a:t>
            </a:r>
            <a:r>
              <a:rPr lang="en-ZA" altLang="en-US" sz="2000" dirty="0" smtClean="0">
                <a:latin typeface="Arial" charset="0"/>
                <a:cs typeface="Arial" charset="0"/>
              </a:rPr>
              <a:t>from the cultures, curricula, and communities of local schools.</a:t>
            </a:r>
          </a:p>
          <a:p>
            <a:pPr marL="0" indent="0">
              <a:buNone/>
            </a:pPr>
            <a:r>
              <a:rPr lang="en-ZA" altLang="en-US" sz="2000" dirty="0" smtClean="0">
                <a:latin typeface="Arial" charset="0"/>
                <a:cs typeface="Arial" charset="0"/>
              </a:rPr>
              <a:t>It involves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restructuring the cultures, policies and practices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 </a:t>
            </a:r>
            <a:r>
              <a:rPr lang="en-ZA" altLang="en-US" sz="2000" dirty="0" smtClean="0">
                <a:latin typeface="Arial" charset="0"/>
                <a:cs typeface="Arial" charset="0"/>
              </a:rPr>
              <a:t>in schools so that they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respond to the diversity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of learners.</a:t>
            </a:r>
          </a:p>
          <a:p>
            <a:pPr marL="0" indent="0">
              <a:buNone/>
            </a:pPr>
            <a:r>
              <a:rPr lang="en-ZA" altLang="en-US" sz="2000" dirty="0" smtClean="0">
                <a:latin typeface="Arial" charset="0"/>
                <a:cs typeface="Arial" charset="0"/>
              </a:rPr>
              <a:t>It is concerned with the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learning and participation of all learners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</a:t>
            </a:r>
            <a:r>
              <a:rPr lang="en-ZA" altLang="en-US" sz="2000" dirty="0" smtClean="0">
                <a:latin typeface="Arial" charset="0"/>
                <a:cs typeface="Arial" charset="0"/>
              </a:rPr>
              <a:t> vulnerable to exclusionary pressures,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not only those with impairments</a:t>
            </a:r>
            <a:r>
              <a:rPr lang="en-ZA" altLang="en-US" sz="2000" b="1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 </a:t>
            </a:r>
            <a:r>
              <a:rPr lang="en-ZA" altLang="en-US" sz="2000" dirty="0" smtClean="0">
                <a:latin typeface="Arial" charset="0"/>
                <a:cs typeface="Arial" charset="0"/>
              </a:rPr>
              <a:t>or those categorised as experiencing </a:t>
            </a:r>
            <a:r>
              <a:rPr lang="en-ZA" altLang="en-US" sz="20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barriers to learning and development</a:t>
            </a:r>
            <a:r>
              <a:rPr lang="en-ZA" altLang="en-US" sz="2000" dirty="0" smtClean="0">
                <a:solidFill>
                  <a:srgbClr val="00A48A"/>
                </a:solidFill>
                <a:latin typeface="Arial" charset="0"/>
                <a:cs typeface="Arial" charset="0"/>
              </a:rPr>
              <a:t>√</a:t>
            </a:r>
            <a:r>
              <a:rPr lang="en-ZA" altLang="en-US" sz="2000" dirty="0" smtClean="0">
                <a:latin typeface="Arial" charset="0"/>
                <a:cs typeface="Arial" charset="0"/>
              </a:rPr>
              <a:t>.</a:t>
            </a:r>
          </a:p>
          <a:p>
            <a:pPr marL="0" indent="0">
              <a:buNone/>
            </a:pPr>
            <a:r>
              <a:rPr lang="en-US" sz="2000" dirty="0" smtClean="0"/>
              <a:t>READ WP6: Appendix N (p. 319)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4163088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595121"/>
              </p:ext>
            </p:extLst>
          </p:nvPr>
        </p:nvGraphicFramePr>
        <p:xfrm>
          <a:off x="457200" y="1143001"/>
          <a:ext cx="8153399" cy="4785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7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5799">
                <a:tc>
                  <a:txBody>
                    <a:bodyPr/>
                    <a:lstStyle/>
                    <a:p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Mainstream or Integration</a:t>
                      </a:r>
                    </a:p>
                    <a:p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Mainstreaming is about getting learners to ‘fit into’ a particular kind of system or integrating them into this existing system.</a:t>
                      </a:r>
                    </a:p>
                    <a:p>
                      <a:endParaRPr lang="en-ZA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Mainstreaming is about giving some learners extra support so that they can ‘fit in’ or be integrated into the ‘normal’ classroom routine. </a:t>
                      </a:r>
                    </a:p>
                    <a:p>
                      <a:endParaRPr lang="en-ZA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Learners are assessed by specialists who diagnose and prescribe technical interventions, such as the placement of learners in programmes.</a:t>
                      </a:r>
                    </a:p>
                    <a:p>
                      <a:endParaRPr lang="en-ZA" sz="1800" dirty="0">
                        <a:solidFill>
                          <a:schemeClr val="bg1"/>
                        </a:solidFill>
                      </a:endParaRPr>
                    </a:p>
                  </a:txBody>
                  <a:tcPr marL="84407" marR="84407" marT="45717" marB="45717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Inclusion</a:t>
                      </a:r>
                    </a:p>
                    <a:p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Inclusion is about recognising and respecting the differences among all learners and building on the similarities.</a:t>
                      </a:r>
                    </a:p>
                    <a:p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Inclusion is about supporting all learners, educators and the system as a whole so that the full range of learning needs can be met. </a:t>
                      </a:r>
                    </a:p>
                    <a:p>
                      <a:endParaRPr lang="en-ZA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ZA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ZA" sz="1600" dirty="0" smtClean="0">
                          <a:solidFill>
                            <a:schemeClr val="bg1"/>
                          </a:solidFill>
                        </a:rPr>
                        <a:t>The focus is on teaching and learning actors, with the emphasis on the development of good teaching strategies that will be of benefit to all learners.</a:t>
                      </a:r>
                    </a:p>
                    <a:p>
                      <a:endParaRPr lang="en-ZA" sz="1800" dirty="0">
                        <a:solidFill>
                          <a:schemeClr val="bg1"/>
                        </a:solidFill>
                      </a:endParaRPr>
                    </a:p>
                  </a:txBody>
                  <a:tcPr marL="84407" marR="84407" marT="45717" marB="45717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9382" y="-2362200"/>
            <a:ext cx="7583365" cy="5565775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</a:rPr>
              <a:t>MAINSTREAMING OR INCLUSION?</a:t>
            </a:r>
            <a:endParaRPr lang="en-ZA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19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565775"/>
          </a:xfrm>
        </p:spPr>
        <p:txBody>
          <a:bodyPr/>
          <a:lstStyle/>
          <a:p>
            <a:endParaRPr lang="en-ZA" alt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761368"/>
              </p:ext>
            </p:extLst>
          </p:nvPr>
        </p:nvGraphicFramePr>
        <p:xfrm>
          <a:off x="457200" y="1138238"/>
          <a:ext cx="8229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9962">
                <a:tc>
                  <a:txBody>
                    <a:bodyPr/>
                    <a:lstStyle/>
                    <a:p>
                      <a:r>
                        <a:rPr lang="en-US" dirty="0" smtClean="0"/>
                        <a:t>Mainstream or Integration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ZA" dirty="0" smtClean="0"/>
                        <a:t>Mainstreaming and integration focus on changes that need to take place in learners so that they can ‘fit in’. </a:t>
                      </a:r>
                    </a:p>
                    <a:p>
                      <a:endParaRPr lang="en-ZA" dirty="0" smtClean="0"/>
                    </a:p>
                    <a:p>
                      <a:r>
                        <a:rPr lang="en-ZA" dirty="0" smtClean="0"/>
                        <a:t>Here the focus is on the learner.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ZA" dirty="0"/>
                    </a:p>
                  </a:txBody>
                  <a:tcPr marL="84407" marR="84407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Inclusion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ZA" dirty="0" smtClean="0"/>
                        <a:t>Inclusion focuses on overcoming barriers in the system that prevent it from meeting the full range of learning needs.</a:t>
                      </a:r>
                    </a:p>
                    <a:p>
                      <a:endParaRPr lang="en-ZA" dirty="0" smtClean="0"/>
                    </a:p>
                    <a:p>
                      <a:r>
                        <a:rPr lang="en-ZA" dirty="0" smtClean="0"/>
                        <a:t>The focus is on the adaptation of and support systems available in the class- room.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ZA" dirty="0"/>
                    </a:p>
                  </a:txBody>
                  <a:tcPr marL="84407" marR="84407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74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534400" cy="685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BARRIERS TO LEARNING AND DEVELOPMENT</a:t>
            </a:r>
            <a:endParaRPr lang="en-Z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What are barriers to learning?</a:t>
            </a:r>
          </a:p>
          <a:p>
            <a:pPr marL="0" indent="0">
              <a:buNone/>
            </a:pPr>
            <a:r>
              <a:rPr lang="en-US" altLang="en-US" sz="2400" b="1" dirty="0" smtClean="0">
                <a:solidFill>
                  <a:srgbClr val="7030A0"/>
                </a:solidFill>
              </a:rPr>
              <a:t>INTERNAL/INTRINSIC BARRIERS TO LEARNING</a:t>
            </a:r>
            <a:r>
              <a:rPr lang="en-US" altLang="en-US" sz="2000" dirty="0" smtClean="0">
                <a:solidFill>
                  <a:srgbClr val="7030A0"/>
                </a:solidFill>
              </a:rPr>
              <a:t/>
            </a:r>
            <a:br>
              <a:rPr lang="en-US" altLang="en-US" sz="2000" dirty="0" smtClean="0">
                <a:solidFill>
                  <a:srgbClr val="7030A0"/>
                </a:solidFill>
              </a:rPr>
            </a:br>
            <a:r>
              <a:rPr lang="en-ZA" altLang="en-US" sz="24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1800" dirty="0" smtClean="0">
                <a:solidFill>
                  <a:srgbClr val="B64AA5"/>
                </a:solidFill>
              </a:rPr>
              <a:t>	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Factors </a:t>
            </a:r>
            <a:r>
              <a:rPr lang="en-ZA" altLang="en-US" sz="2400" b="0" dirty="0" smtClean="0">
                <a:solidFill>
                  <a:srgbClr val="00A58E"/>
                </a:solidFill>
              </a:rPr>
              <a:t>inherent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 in learners themselves.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	Learners were born with these or acquired them later   </a:t>
            </a:r>
          </a:p>
          <a:p>
            <a:pPr marL="0" indent="0">
              <a:buNone/>
            </a:pPr>
            <a:r>
              <a:rPr lang="en-ZA" altLang="en-US" sz="24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	Factors not related to education or environment.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	Include physical, physiological or mental impairments.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	</a:t>
            </a:r>
            <a:r>
              <a:rPr lang="en-ZA" altLang="en-US" sz="2400" b="0" dirty="0" smtClean="0">
                <a:solidFill>
                  <a:srgbClr val="00A58E"/>
                </a:solidFill>
              </a:rPr>
              <a:t>Note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: degrees (severity) of impairments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rgbClr val="00A58E"/>
                </a:solidFill>
              </a:rPr>
              <a:t>-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	</a:t>
            </a:r>
            <a:r>
              <a:rPr lang="en-ZA" altLang="en-US" sz="2400" b="0" dirty="0" smtClean="0">
                <a:solidFill>
                  <a:srgbClr val="00A58E"/>
                </a:solidFill>
              </a:rPr>
              <a:t>Note causes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: genetic factors, prenatal/perinatal/postnatal brain damage (epilepsy, cerebral palsy, learning impairments such as dyslexia (difficulty with reading) or dyscalculia (difficulty with arithmetic), intellectual impairment, hearing impairment, visual impairment) </a:t>
            </a:r>
            <a:r>
              <a:rPr lang="en-ZA" altLang="en-US" sz="2400" b="1" dirty="0" smtClean="0">
                <a:solidFill>
                  <a:srgbClr val="7030A0"/>
                </a:solidFill>
              </a:rPr>
              <a:t>= specialised support required</a:t>
            </a:r>
            <a:endParaRPr lang="en-ZA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00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263" y="457200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EXTERNAL/EXTRINSIC BARRIERS TO LEARNING</a:t>
            </a:r>
            <a:endParaRPr lang="en-Z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b="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At home, at school and in the community (differentiate)</a:t>
            </a:r>
            <a:br>
              <a:rPr lang="en-US" altLang="en-US" sz="2400" b="0" dirty="0" smtClean="0">
                <a:solidFill>
                  <a:srgbClr val="7030A0"/>
                </a:solidFill>
                <a:latin typeface="Arial" charset="0"/>
                <a:cs typeface="Arial" charset="0"/>
              </a:rPr>
            </a:br>
            <a:r>
              <a:rPr lang="en-US" altLang="en-US" sz="24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External to the learner </a:t>
            </a:r>
            <a:r>
              <a:rPr lang="en-US" altLang="en-US" sz="2400" b="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/>
            </a:r>
            <a:br>
              <a:rPr lang="en-US" altLang="en-US" sz="2400" b="0" dirty="0" smtClean="0">
                <a:solidFill>
                  <a:srgbClr val="7030A0"/>
                </a:solidFill>
                <a:latin typeface="Arial" charset="0"/>
                <a:cs typeface="Arial" charset="0"/>
              </a:rPr>
            </a:br>
            <a:r>
              <a:rPr lang="en-US" altLang="en-US" sz="24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2400" dirty="0" smtClean="0">
                <a:solidFill>
                  <a:srgbClr val="B64AA5"/>
                </a:solidFill>
                <a:latin typeface="Arial" charset="0"/>
                <a:cs typeface="Arial" charset="0"/>
              </a:rPr>
              <a:t>	</a:t>
            </a:r>
            <a: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Socio-economic barriers</a:t>
            </a:r>
            <a:b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24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Discriminating attitudes</a:t>
            </a:r>
            <a:b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24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Inflexible curriculum</a:t>
            </a:r>
            <a:b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24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Language and communication</a:t>
            </a:r>
            <a:b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24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Inaccessible and unsafe environment</a:t>
            </a:r>
            <a:b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24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Inapplicable or inadequate provision of support services</a:t>
            </a:r>
            <a:b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z="2400" b="0" dirty="0" smtClean="0">
                <a:latin typeface="Arial" charset="0"/>
                <a:cs typeface="Arial" charset="0"/>
              </a:rPr>
              <a:t>-</a:t>
            </a:r>
            <a:r>
              <a:rPr lang="en-US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</a:t>
            </a: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 lack of empowering and protective policy</a:t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latin typeface="Arial" charset="0"/>
                <a:cs typeface="Arial" charset="0"/>
              </a:rPr>
              <a:t>-</a:t>
            </a: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Disability</a:t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latin typeface="Arial" charset="0"/>
                <a:cs typeface="Arial" charset="0"/>
              </a:rPr>
              <a:t>-</a:t>
            </a: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A lack of human resources development</a:t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latin typeface="Arial" charset="0"/>
                <a:cs typeface="Arial" charset="0"/>
              </a:rPr>
              <a:t>Discuss each in detail. Refer to your study guide pages 19-20.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218199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PARENTS’ REACTION TO THEIR CHILDREN’S BARRIERS (IMPAIRMENTS)</a:t>
            </a:r>
            <a:endParaRPr lang="en-ZA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dirty="0" smtClean="0">
                <a:solidFill>
                  <a:schemeClr val="tx1"/>
                </a:solidFill>
              </a:rPr>
              <a:t> </a:t>
            </a:r>
            <a:r>
              <a:rPr lang="en-ZA" sz="2400" b="0" dirty="0" smtClean="0">
                <a:solidFill>
                  <a:schemeClr val="tx1"/>
                </a:solidFill>
              </a:rPr>
              <a:t>Grief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Guilt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Anxiety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Resentment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Denial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Anger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Overprotection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Rejection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Compensation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rgbClr val="B64AA5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Feeling rejected as parents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Discuss these reactions. Provide examples.</a:t>
            </a:r>
            <a:endParaRPr lang="en-ZA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580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SUPPORT TO LEARNERS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9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Support starts with identification</a:t>
            </a:r>
          </a:p>
          <a:p>
            <a:pPr marL="0" indent="0">
              <a:buNone/>
            </a:pPr>
            <a:r>
              <a:rPr lang="en-ZA" sz="2400" dirty="0" smtClean="0">
                <a:solidFill>
                  <a:srgbClr val="B64AA5"/>
                </a:solidFill>
              </a:rPr>
              <a:t>Hearing Impairments:</a:t>
            </a:r>
            <a:br>
              <a:rPr lang="en-ZA" sz="2400" dirty="0" smtClean="0">
                <a:solidFill>
                  <a:srgbClr val="B64AA5"/>
                </a:solidFill>
              </a:rPr>
            </a:br>
            <a:r>
              <a:rPr lang="en-ZA" sz="2400" dirty="0" smtClean="0"/>
              <a:t>Characteristics</a:t>
            </a:r>
            <a:br>
              <a:rPr lang="en-ZA" sz="2400" dirty="0" smtClean="0"/>
            </a:br>
            <a:r>
              <a:rPr lang="en-ZA" sz="2400" dirty="0" smtClean="0"/>
              <a:t>- </a:t>
            </a:r>
            <a:r>
              <a:rPr lang="en-ZA" sz="2400" b="0" dirty="0" smtClean="0">
                <a:solidFill>
                  <a:schemeClr val="tx1"/>
                </a:solidFill>
              </a:rPr>
              <a:t>Often misinterprets instructions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>
                <a:solidFill>
                  <a:srgbClr val="00A58E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Turns head to listen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>
                <a:solidFill>
                  <a:srgbClr val="00A58E"/>
                </a:solidFill>
              </a:rPr>
              <a:t>-</a:t>
            </a:r>
            <a:r>
              <a:rPr lang="en-ZA" sz="2400" b="0" dirty="0" smtClean="0">
                <a:solidFill>
                  <a:srgbClr val="00A58E"/>
                </a:solidFill>
              </a:rPr>
              <a:t> </a:t>
            </a:r>
            <a:r>
              <a:rPr lang="en-ZA" sz="2400" b="0" dirty="0" smtClean="0">
                <a:solidFill>
                  <a:schemeClr val="tx1"/>
                </a:solidFill>
              </a:rPr>
              <a:t>Watches the teacher’s lips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>
                <a:solidFill>
                  <a:srgbClr val="00A58E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Cannot understand the teacher if the teacher’s head is  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   turned away or the teacher’s lips are covered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>
                <a:solidFill>
                  <a:srgbClr val="00A58E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Finds it difficult to locate the source of a sound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>
                <a:solidFill>
                  <a:srgbClr val="00A58E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Speaks too loudly or too softly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dirty="0" smtClean="0">
                <a:solidFill>
                  <a:srgbClr val="00A58E"/>
                </a:solidFill>
              </a:rPr>
              <a:t>-</a:t>
            </a:r>
            <a:r>
              <a:rPr lang="en-ZA" sz="2400" b="0" dirty="0" smtClean="0">
                <a:solidFill>
                  <a:schemeClr val="tx1"/>
                </a:solidFill>
              </a:rPr>
              <a:t> Speaks monotonously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982626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Support for Hearing Impairments</a:t>
            </a:r>
            <a:endParaRPr lang="en-ZA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4572000"/>
          </a:xfrm>
        </p:spPr>
        <p:txBody>
          <a:bodyPr/>
          <a:lstStyle/>
          <a:p>
            <a:pPr marL="0" indent="0">
              <a:buNone/>
            </a:pPr>
            <a:r>
              <a:rPr lang="en-ZA" altLang="en-US" sz="2400" b="0" dirty="0" smtClean="0">
                <a:solidFill>
                  <a:schemeClr val="tx1"/>
                </a:solidFill>
              </a:rPr>
              <a:t>Use an overhead projector to present material.</a:t>
            </a:r>
            <a:r>
              <a:rPr lang="en-ZA" altLang="en-US" sz="2400" dirty="0" smtClean="0">
                <a:solidFill>
                  <a:srgbClr val="00A58E"/>
                </a:solidFill>
              </a:rPr>
              <a:t/>
            </a:r>
            <a:br>
              <a:rPr lang="en-ZA" altLang="en-US" sz="2400" dirty="0" smtClean="0">
                <a:solidFill>
                  <a:srgbClr val="00A58E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Assign a peer to take notes using carbon paper.</a:t>
            </a:r>
            <a:r>
              <a:rPr lang="en-ZA" altLang="en-US" sz="2400" dirty="0" smtClean="0">
                <a:solidFill>
                  <a:srgbClr val="00A58E"/>
                </a:solidFill>
              </a:rPr>
              <a:t/>
            </a:r>
            <a:br>
              <a:rPr lang="en-ZA" altLang="en-US" sz="2400" dirty="0" smtClean="0">
                <a:solidFill>
                  <a:srgbClr val="00A58E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The peer can also check that the learner is following in       the correct place when the class is working on a task.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Speak clearly in a normal voice and at a moderate pace  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(speed).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Use visual signals to gain the learner’s attention.</a:t>
            </a:r>
            <a:r>
              <a:rPr lang="en-ZA" altLang="en-US" sz="2400" dirty="0" smtClean="0">
                <a:solidFill>
                  <a:srgbClr val="00A58E"/>
                </a:solidFill>
              </a:rPr>
              <a:t/>
            </a:r>
            <a:br>
              <a:rPr lang="en-ZA" altLang="en-US" sz="2400" dirty="0" smtClean="0">
                <a:solidFill>
                  <a:srgbClr val="00A58E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Ask questions to check learners’ understanding of orally  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presented content or directions.</a:t>
            </a:r>
            <a:r>
              <a:rPr lang="en-ZA" altLang="en-US" sz="2400" dirty="0" smtClean="0">
                <a:solidFill>
                  <a:srgbClr val="00A58E"/>
                </a:solidFill>
              </a:rPr>
              <a:t/>
            </a:r>
            <a:br>
              <a:rPr lang="en-ZA" altLang="en-US" sz="2400" dirty="0" smtClean="0">
                <a:solidFill>
                  <a:srgbClr val="00A58E"/>
                </a:solidFill>
              </a:rPr>
            </a:br>
            <a:r>
              <a:rPr lang="en-ZA" altLang="en-US" sz="2400" dirty="0" smtClean="0"/>
              <a:t>R</a:t>
            </a:r>
            <a:r>
              <a:rPr lang="en-ZA" altLang="en-US" sz="2400" b="0" dirty="0" smtClean="0"/>
              <a:t>e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phrase content or questions to make it more       understandable.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036654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ZA" sz="3200" dirty="0" smtClean="0">
                <a:solidFill>
                  <a:srgbClr val="B64AA5"/>
                </a:solidFill>
              </a:rPr>
              <a:t>VISUAL IMPAIRMENTS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31"/>
          </a:xfrm>
        </p:spPr>
        <p:txBody>
          <a:bodyPr/>
          <a:lstStyle/>
          <a:p>
            <a:pPr marL="0" indent="0">
              <a:buNone/>
            </a:pPr>
            <a:r>
              <a:rPr lang="en-ZA" sz="2800" dirty="0" smtClean="0">
                <a:solidFill>
                  <a:srgbClr val="7030A0"/>
                </a:solidFill>
              </a:rPr>
              <a:t>Characteristics</a:t>
            </a:r>
            <a:br>
              <a:rPr lang="en-ZA" sz="2800" dirty="0" smtClean="0">
                <a:solidFill>
                  <a:srgbClr val="7030A0"/>
                </a:solidFill>
              </a:rPr>
            </a:br>
            <a:r>
              <a:rPr lang="en-ZA" sz="2800" b="0" dirty="0" smtClean="0">
                <a:solidFill>
                  <a:schemeClr val="tx1"/>
                </a:solidFill>
              </a:rPr>
              <a:t>Loss of or restricted vision influences the language, motor  </a:t>
            </a:r>
            <a:br>
              <a:rPr lang="en-ZA" sz="2800" b="0" dirty="0" smtClean="0">
                <a:solidFill>
                  <a:schemeClr val="tx1"/>
                </a:solidFill>
              </a:rPr>
            </a:br>
            <a:r>
              <a:rPr lang="en-ZA" sz="2800" b="0" dirty="0" smtClean="0">
                <a:solidFill>
                  <a:schemeClr val="tx1"/>
                </a:solidFill>
              </a:rPr>
              <a:t>and socioemotional development of the learner</a:t>
            </a:r>
            <a:br>
              <a:rPr lang="en-ZA" sz="2800" b="0" dirty="0" smtClean="0">
                <a:solidFill>
                  <a:schemeClr val="tx1"/>
                </a:solidFill>
              </a:rPr>
            </a:br>
            <a:r>
              <a:rPr lang="en-ZA" sz="2800" dirty="0"/>
              <a:t>I</a:t>
            </a:r>
            <a:r>
              <a:rPr lang="en-ZA" sz="2800" b="0" dirty="0" smtClean="0">
                <a:solidFill>
                  <a:schemeClr val="tx1"/>
                </a:solidFill>
              </a:rPr>
              <a:t>tching, burning or scratchy feeling in the eyes</a:t>
            </a:r>
            <a:br>
              <a:rPr lang="en-ZA" sz="2800" b="0" dirty="0" smtClean="0">
                <a:solidFill>
                  <a:schemeClr val="tx1"/>
                </a:solidFill>
              </a:rPr>
            </a:br>
            <a:r>
              <a:rPr lang="en-ZA" sz="2800" b="0" dirty="0" smtClean="0">
                <a:solidFill>
                  <a:schemeClr val="tx1"/>
                </a:solidFill>
              </a:rPr>
              <a:t>Inability to see well</a:t>
            </a:r>
            <a:br>
              <a:rPr lang="en-ZA" sz="2800" b="0" dirty="0" smtClean="0">
                <a:solidFill>
                  <a:schemeClr val="tx1"/>
                </a:solidFill>
              </a:rPr>
            </a:br>
            <a:r>
              <a:rPr lang="en-ZA" sz="2800" b="0" dirty="0" smtClean="0">
                <a:solidFill>
                  <a:schemeClr val="tx1"/>
                </a:solidFill>
              </a:rPr>
              <a:t>Dizziness, headaches, or nausea, following close work</a:t>
            </a:r>
            <a:r>
              <a:rPr lang="en-ZA" sz="2800" dirty="0" smtClean="0"/>
              <a:t/>
            </a:r>
            <a:br>
              <a:rPr lang="en-ZA" sz="2800" dirty="0" smtClean="0"/>
            </a:br>
            <a:r>
              <a:rPr lang="en-ZA" sz="2800" b="0" dirty="0" smtClean="0">
                <a:solidFill>
                  <a:schemeClr val="tx1"/>
                </a:solidFill>
              </a:rPr>
              <a:t>Blurred or double vision</a:t>
            </a:r>
            <a:br>
              <a:rPr lang="en-ZA" sz="2800" b="0" dirty="0" smtClean="0">
                <a:solidFill>
                  <a:schemeClr val="tx1"/>
                </a:solidFill>
              </a:rPr>
            </a:br>
            <a:r>
              <a:rPr lang="en-ZA" sz="2800" b="0" dirty="0" smtClean="0">
                <a:solidFill>
                  <a:schemeClr val="tx1"/>
                </a:solidFill>
              </a:rPr>
              <a:t>Inability to see in bright light</a:t>
            </a:r>
            <a:r>
              <a:rPr lang="en-ZA" sz="2800" dirty="0" smtClean="0"/>
              <a:t/>
            </a:r>
            <a:br>
              <a:rPr lang="en-ZA" sz="2800" dirty="0" smtClean="0"/>
            </a:b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4042722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/>
          </a:bodyPr>
          <a:lstStyle/>
          <a:p>
            <a:r>
              <a:rPr lang="en-US" altLang="en-US" sz="2800" dirty="0" smtClean="0">
                <a:solidFill>
                  <a:srgbClr val="7030A0"/>
                </a:solidFill>
              </a:rPr>
              <a:t>Support for Visual Barriers</a:t>
            </a:r>
            <a:endParaRPr lang="en-ZA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9"/>
          </a:xfrm>
        </p:spPr>
        <p:txBody>
          <a:bodyPr/>
          <a:lstStyle/>
          <a:p>
            <a:pPr marL="0" indent="0">
              <a:buNone/>
            </a:pPr>
            <a:r>
              <a:rPr lang="en-ZA" altLang="en-US" sz="2400" b="0" dirty="0" smtClean="0">
                <a:solidFill>
                  <a:schemeClr val="tx1"/>
                </a:solidFill>
              </a:rPr>
              <a:t>The type of eye condition will determine the assistance required.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Learners with myopia and cataracts should sit in-front,   near the chalkboard.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Repeat (verbally) what is written on the chalkboard.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Use a magnifying glass if large print books are not available.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Use a </a:t>
            </a:r>
            <a:r>
              <a:rPr lang="en-ZA" altLang="en-US" sz="2400" b="0" dirty="0" err="1" smtClean="0">
                <a:solidFill>
                  <a:schemeClr val="tx1"/>
                </a:solidFill>
              </a:rPr>
              <a:t>koki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 pen to draw parallel lines on paper.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Printed material should be clear, attractive and meaningful.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/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Common errors: Do not discuss cataracts, etc.!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312301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Support for Physical Impairments</a:t>
            </a:r>
            <a:endParaRPr lang="en-ZA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326" y="838201"/>
            <a:ext cx="8229600" cy="4771980"/>
          </a:xfrm>
        </p:spPr>
        <p:txBody>
          <a:bodyPr/>
          <a:lstStyle/>
          <a:p>
            <a:pPr marL="0" indent="0">
              <a:buNone/>
            </a:pPr>
            <a:r>
              <a:rPr lang="en-ZA" altLang="en-US" sz="2400" b="0" dirty="0" smtClean="0">
                <a:solidFill>
                  <a:schemeClr val="tx1"/>
                </a:solidFill>
              </a:rPr>
              <a:t>Give the learners tasks and responsibilities-with due regard to physical abilities.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Arrange the furniture in the playroom in such a way that the cerebral palsied learners can move about freely. Also make sure that the washbasin and the toilet </a:t>
            </a:r>
            <a:r>
              <a:rPr lang="en-ZA" altLang="en-US" sz="2400" b="0" dirty="0" smtClean="0">
                <a:solidFill>
                  <a:srgbClr val="7030A0"/>
                </a:solidFill>
              </a:rPr>
              <a:t>are </a:t>
            </a:r>
            <a:r>
              <a:rPr lang="en-ZA" altLang="en-US" sz="2400" dirty="0" smtClean="0">
                <a:solidFill>
                  <a:srgbClr val="7030A0"/>
                </a:solidFill>
              </a:rPr>
              <a:t>easily accessible</a:t>
            </a:r>
            <a:r>
              <a:rPr lang="en-ZA" altLang="en-US" sz="2400" dirty="0" smtClean="0"/>
              <a:t>.</a:t>
            </a:r>
            <a:r>
              <a:rPr lang="en-ZA" altLang="en-US" sz="2400" b="0" dirty="0" smtClean="0">
                <a:solidFill>
                  <a:schemeClr val="tx1"/>
                </a:solidFill>
              </a:rPr>
              <a:t/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Store apparatus and positions activities in places where the learners will be able to reach them.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Organise floor and table games which the cerebral palsied learners can manage and which will encourage participation. It is always advisable to build up learners’ self-esteem. Physically disabled learners feel different from other people. If the learners have difficulty with their handwriting, you could try to provide a typewriter, arrange an oral examination for the learner.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74537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07444"/>
            <a:ext cx="8382000" cy="715962"/>
          </a:xfrm>
        </p:spPr>
        <p:txBody>
          <a:bodyPr>
            <a:normAutofit/>
          </a:bodyPr>
          <a:lstStyle/>
          <a:p>
            <a:r>
              <a:rPr lang="en-ZA" sz="3200" dirty="0" smtClean="0"/>
              <a:t>EPILEPTIC SEIZURE - SUPPORT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 smtClean="0">
                <a:solidFill>
                  <a:srgbClr val="7030A0"/>
                </a:solidFill>
              </a:rPr>
              <a:t>Be alert! Look out for warning signs.</a:t>
            </a:r>
            <a:br>
              <a:rPr lang="en-US" altLang="en-US" sz="2400" dirty="0" smtClean="0">
                <a:solidFill>
                  <a:srgbClr val="7030A0"/>
                </a:solidFill>
              </a:rPr>
            </a:br>
            <a:r>
              <a:rPr lang="en-US" altLang="en-US" sz="2400" b="0" dirty="0" smtClean="0">
                <a:solidFill>
                  <a:schemeClr val="tx1"/>
                </a:solidFill>
              </a:rPr>
              <a:t>Record all incidents of seizures.</a:t>
            </a:r>
            <a:br>
              <a:rPr lang="en-US" altLang="en-US" sz="2400" b="0" dirty="0" smtClean="0">
                <a:solidFill>
                  <a:schemeClr val="tx1"/>
                </a:solidFill>
              </a:rPr>
            </a:br>
            <a:r>
              <a:rPr lang="en-US" altLang="en-US" sz="2400" b="0" dirty="0" smtClean="0">
                <a:solidFill>
                  <a:schemeClr val="tx1"/>
                </a:solidFill>
              </a:rPr>
              <a:t>Remain calm.</a:t>
            </a:r>
            <a:br>
              <a:rPr lang="en-US" altLang="en-US" sz="2400" b="0" dirty="0" smtClean="0">
                <a:solidFill>
                  <a:schemeClr val="tx1"/>
                </a:solidFill>
              </a:rPr>
            </a:br>
            <a:r>
              <a:rPr lang="en-US" altLang="en-US" sz="2400" b="0" dirty="0" smtClean="0">
                <a:solidFill>
                  <a:schemeClr val="tx1"/>
                </a:solidFill>
              </a:rPr>
              <a:t>Prevent the learner from falling.</a:t>
            </a:r>
            <a:br>
              <a:rPr lang="en-US" altLang="en-US" sz="2400" b="0" dirty="0" smtClean="0">
                <a:solidFill>
                  <a:schemeClr val="tx1"/>
                </a:solidFill>
              </a:rPr>
            </a:br>
            <a:r>
              <a:rPr lang="en-US" altLang="en-US" sz="2400" b="0" dirty="0" smtClean="0">
                <a:solidFill>
                  <a:schemeClr val="tx1"/>
                </a:solidFill>
              </a:rPr>
              <a:t>Push furniture out of the way.</a:t>
            </a:r>
            <a:br>
              <a:rPr lang="en-US" altLang="en-US" sz="2400" b="0" dirty="0" smtClean="0">
                <a:solidFill>
                  <a:schemeClr val="tx1"/>
                </a:solidFill>
              </a:rPr>
            </a:br>
            <a:r>
              <a:rPr lang="en-US" altLang="en-US" sz="2400" b="0" dirty="0" smtClean="0">
                <a:solidFill>
                  <a:srgbClr val="7030A0"/>
                </a:solidFill>
              </a:rPr>
              <a:t>Do not hold the learner or try to prevent movement!</a:t>
            </a:r>
            <a:br>
              <a:rPr lang="en-US" altLang="en-US" sz="2400" b="0" dirty="0" smtClean="0">
                <a:solidFill>
                  <a:srgbClr val="7030A0"/>
                </a:solidFill>
              </a:rPr>
            </a:br>
            <a:r>
              <a:rPr lang="en-US" altLang="en-US" sz="2400" dirty="0"/>
              <a:t>E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nsure that the airway is clear.</a:t>
            </a:r>
            <a:br>
              <a:rPr lang="en-US" altLang="en-US" sz="2400" b="0" dirty="0" smtClean="0">
                <a:solidFill>
                  <a:schemeClr val="tx1"/>
                </a:solidFill>
              </a:rPr>
            </a:br>
            <a:r>
              <a:rPr lang="en-US" altLang="en-US" sz="2400" b="0" dirty="0" smtClean="0">
                <a:solidFill>
                  <a:schemeClr val="tx1"/>
                </a:solidFill>
              </a:rPr>
              <a:t>Turn the learner onto his/her side to prevent choking on excessive saliva.</a:t>
            </a:r>
            <a:br>
              <a:rPr lang="en-US" altLang="en-US" sz="2400" b="0" dirty="0" smtClean="0">
                <a:solidFill>
                  <a:schemeClr val="tx1"/>
                </a:solidFill>
              </a:rPr>
            </a:br>
            <a:r>
              <a:rPr lang="en-US" altLang="en-US" sz="2400" b="0" dirty="0" smtClean="0">
                <a:solidFill>
                  <a:schemeClr val="tx1"/>
                </a:solidFill>
              </a:rPr>
              <a:t>Loosen tight clothing, especially around neck and waist.</a:t>
            </a:r>
            <a:br>
              <a:rPr lang="en-US" altLang="en-US" sz="2400" b="0" dirty="0" smtClean="0">
                <a:solidFill>
                  <a:schemeClr val="tx1"/>
                </a:solidFill>
              </a:rPr>
            </a:br>
            <a:r>
              <a:rPr lang="en-US" altLang="en-US" sz="2400" b="0" dirty="0" smtClean="0">
                <a:solidFill>
                  <a:schemeClr val="tx1"/>
                </a:solidFill>
              </a:rPr>
              <a:t>Seek medical assistance if seizure is protracted, or if learner chokes, or if learner sustains any injuries.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827408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/>
          </a:bodyPr>
          <a:lstStyle/>
          <a:p>
            <a:r>
              <a:rPr lang="en-US" altLang="en-US" sz="2800" dirty="0" smtClean="0">
                <a:solidFill>
                  <a:srgbClr val="00A58E"/>
                </a:solidFill>
              </a:rPr>
              <a:t>BEHAVIOURAL PROBLEMS AS A BARRIER</a:t>
            </a:r>
            <a:endParaRPr lang="en-Z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543" y="1219200"/>
            <a:ext cx="8229600" cy="49069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Identification</a:t>
            </a:r>
            <a:endParaRPr lang="en-US" sz="2800" u="sng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ZA" altLang="en-US" sz="2400" b="0" dirty="0" smtClean="0">
                <a:solidFill>
                  <a:schemeClr val="tx1"/>
                </a:solidFill>
              </a:rPr>
              <a:t>Antisocial behaviour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Taking others’ property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Aggression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Bossiness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Egocentricity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Destructiveness</a:t>
            </a:r>
          </a:p>
          <a:p>
            <a:pPr marL="0" indent="0">
              <a:buNone/>
            </a:pPr>
            <a:r>
              <a:rPr lang="en-ZA" altLang="en-US" sz="2400" dirty="0"/>
              <a:t>A</a:t>
            </a:r>
            <a:r>
              <a:rPr lang="en-ZA" altLang="en-US" sz="2400" b="0" dirty="0" smtClean="0">
                <a:solidFill>
                  <a:schemeClr val="tx1"/>
                </a:solidFill>
              </a:rPr>
              <a:t>ntagonism towards members of the opposite sex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Social aggression</a:t>
            </a:r>
            <a:br>
              <a:rPr lang="en-ZA" altLang="en-US" sz="2400" b="0" dirty="0" smtClean="0">
                <a:solidFill>
                  <a:schemeClr val="tx1"/>
                </a:solidFill>
              </a:rPr>
            </a:br>
            <a:r>
              <a:rPr lang="en-ZA" altLang="en-US" sz="2400" b="0" dirty="0" smtClean="0">
                <a:solidFill>
                  <a:schemeClr val="tx1"/>
                </a:solidFill>
              </a:rPr>
              <a:t>Negatively influence learner’s development and learning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NB: </a:t>
            </a:r>
            <a:r>
              <a:rPr lang="en-US" sz="2400" dirty="0" smtClean="0"/>
              <a:t>Always focus your discussion on your specialization phase.</a:t>
            </a:r>
            <a:endParaRPr lang="en-ZA" sz="2400" u="sng" dirty="0"/>
          </a:p>
        </p:txBody>
      </p:sp>
    </p:spTree>
    <p:extLst>
      <p:ext uri="{BB962C8B-B14F-4D97-AF65-F5344CB8AC3E}">
        <p14:creationId xmlns:p14="http://schemas.microsoft.com/office/powerpoint/2010/main" val="2917561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6096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 smtClean="0"/>
              <a:t/>
            </a:r>
            <a:br>
              <a:rPr lang="en-ZA" sz="2800" b="0" dirty="0" smtClean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3100" dirty="0" smtClean="0">
                <a:solidFill>
                  <a:srgbClr val="B64AA5"/>
                </a:solidFill>
              </a:rPr>
              <a:t/>
            </a:r>
            <a:br>
              <a:rPr lang="en-ZA" sz="3100" dirty="0" smtClean="0">
                <a:solidFill>
                  <a:srgbClr val="B64AA5"/>
                </a:solidFill>
              </a:rPr>
            </a:br>
            <a:r>
              <a:rPr lang="en-ZA" sz="3100" dirty="0">
                <a:solidFill>
                  <a:srgbClr val="B64AA5"/>
                </a:solidFill>
              </a:rPr>
              <a:t/>
            </a:r>
            <a:br>
              <a:rPr lang="en-ZA" sz="3100" dirty="0">
                <a:solidFill>
                  <a:srgbClr val="B64AA5"/>
                </a:solidFill>
              </a:rPr>
            </a:br>
            <a:r>
              <a:rPr lang="en-ZA" sz="3100" dirty="0" smtClean="0">
                <a:solidFill>
                  <a:srgbClr val="B64AA5"/>
                </a:solidFill>
              </a:rPr>
              <a:t>BEHAVIOUR MODIFICATION TECHNIQUES</a:t>
            </a:r>
            <a:br>
              <a:rPr lang="en-ZA" sz="3100" dirty="0" smtClean="0">
                <a:solidFill>
                  <a:srgbClr val="B64AA5"/>
                </a:solidFill>
              </a:rPr>
            </a:br>
            <a:r>
              <a:rPr lang="en-ZA" sz="3100" dirty="0" smtClean="0">
                <a:solidFill>
                  <a:srgbClr val="B64AA5"/>
                </a:solidFill>
              </a:rPr>
              <a:t/>
            </a:r>
            <a:br>
              <a:rPr lang="en-ZA" sz="3100" dirty="0" smtClean="0">
                <a:solidFill>
                  <a:srgbClr val="B64AA5"/>
                </a:solidFill>
              </a:rPr>
            </a:br>
            <a:r>
              <a:rPr lang="en-ZA" sz="3100" b="0" dirty="0" smtClean="0">
                <a:solidFill>
                  <a:srgbClr val="00A58E"/>
                </a:solidFill>
              </a:rPr>
              <a:t>-</a:t>
            </a:r>
            <a:r>
              <a:rPr lang="en-ZA" sz="3100" dirty="0" smtClean="0">
                <a:solidFill>
                  <a:srgbClr val="B64AA5"/>
                </a:solidFill>
              </a:rPr>
              <a:t>   </a:t>
            </a:r>
            <a:r>
              <a:rPr lang="en-ZA" sz="2800" b="0" dirty="0" smtClean="0">
                <a:solidFill>
                  <a:schemeClr val="tx1"/>
                </a:solidFill>
              </a:rPr>
              <a:t>Reinforcement</a:t>
            </a:r>
            <a:r>
              <a:rPr lang="en-ZA" sz="2800" b="0" dirty="0">
                <a:solidFill>
                  <a:schemeClr val="tx1"/>
                </a:solidFill>
              </a:rPr>
              <a:t/>
            </a:r>
            <a:br>
              <a:rPr lang="en-ZA" sz="2800" b="0" dirty="0">
                <a:solidFill>
                  <a:schemeClr val="tx1"/>
                </a:solidFill>
              </a:rPr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Ignoring</a:t>
            </a: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Time-out / Withdrawal (special circumstances, with </a:t>
            </a:r>
            <a:r>
              <a:rPr lang="en-ZA" sz="2800" b="0" dirty="0"/>
              <a:t>	</a:t>
            </a:r>
            <a:r>
              <a:rPr lang="en-ZA" sz="2800" b="0" dirty="0">
                <a:solidFill>
                  <a:schemeClr val="tx1"/>
                </a:solidFill>
              </a:rPr>
              <a:t>circumspection 	and warn the learner beforehand)</a:t>
            </a:r>
            <a:br>
              <a:rPr lang="en-ZA" sz="2800" b="0" dirty="0">
                <a:solidFill>
                  <a:schemeClr val="tx1"/>
                </a:solidFill>
              </a:rPr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Self-chosen time-out / withdrawal</a:t>
            </a: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Prevention</a:t>
            </a: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Redirection</a:t>
            </a: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/>
              <a:t>-	</a:t>
            </a:r>
            <a:r>
              <a:rPr lang="en-ZA" sz="2800" b="0" dirty="0">
                <a:solidFill>
                  <a:schemeClr val="tx1"/>
                </a:solidFill>
              </a:rPr>
              <a:t>Discussion / conversation </a:t>
            </a:r>
            <a:r>
              <a:rPr lang="en-ZA" sz="2800" b="0" dirty="0" smtClean="0">
                <a:solidFill>
                  <a:schemeClr val="tx1"/>
                </a:solidFill>
              </a:rPr>
              <a:t>(find </a:t>
            </a:r>
            <a:r>
              <a:rPr lang="en-ZA" sz="2800" b="0" dirty="0">
                <a:solidFill>
                  <a:schemeClr val="tx1"/>
                </a:solidFill>
              </a:rPr>
              <a:t>a workable </a:t>
            </a:r>
            <a:r>
              <a:rPr lang="en-ZA" sz="2800" b="0" dirty="0" smtClean="0">
                <a:solidFill>
                  <a:schemeClr val="tx1"/>
                </a:solidFill>
              </a:rPr>
              <a:t>solution</a:t>
            </a:r>
            <a:r>
              <a:rPr lang="en-ZA" sz="2800" b="0" dirty="0">
                <a:solidFill>
                  <a:schemeClr val="tx1"/>
                </a:solidFill>
              </a:rPr>
              <a:t>)</a:t>
            </a:r>
            <a:br>
              <a:rPr lang="en-ZA" sz="2800" b="0" dirty="0">
                <a:solidFill>
                  <a:schemeClr val="tx1"/>
                </a:solidFill>
              </a:rPr>
            </a:br>
            <a:r>
              <a:rPr lang="en-ZA" sz="2800" b="0" dirty="0"/>
              <a:t>-	</a:t>
            </a:r>
            <a:r>
              <a:rPr lang="en-ZA" sz="2800" b="0" dirty="0" smtClean="0">
                <a:solidFill>
                  <a:schemeClr val="tx1"/>
                </a:solidFill>
              </a:rPr>
              <a:t>Special </a:t>
            </a:r>
            <a:r>
              <a:rPr lang="en-ZA" sz="2800" b="0" dirty="0">
                <a:solidFill>
                  <a:schemeClr val="tx1"/>
                </a:solidFill>
              </a:rPr>
              <a:t>time (spend time alone with the learner)</a:t>
            </a:r>
            <a:br>
              <a:rPr lang="en-ZA" sz="2800" b="0" dirty="0">
                <a:solidFill>
                  <a:schemeClr val="tx1"/>
                </a:solidFill>
              </a:rPr>
            </a:br>
            <a:r>
              <a:rPr lang="en-ZA" sz="2800" b="0" dirty="0"/>
              <a:t/>
            </a:r>
            <a:br>
              <a:rPr lang="en-ZA" sz="2800" b="0" dirty="0"/>
            </a:br>
            <a:r>
              <a:rPr lang="en-ZA" sz="2800" b="0" dirty="0" smtClean="0"/>
              <a:t>Study guide pages </a:t>
            </a:r>
            <a:r>
              <a:rPr lang="en-ZA" sz="2800" b="0" dirty="0"/>
              <a:t>230-255</a:t>
            </a:r>
            <a:br>
              <a:rPr lang="en-ZA" sz="2800" b="0" dirty="0"/>
            </a:br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408765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DOWN SYNDROME</a:t>
            </a:r>
            <a:endParaRPr lang="en-ZA" sz="32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5509"/>
            <a:ext cx="8229600" cy="4906969"/>
          </a:xfrm>
        </p:spPr>
        <p:txBody>
          <a:bodyPr/>
          <a:lstStyle/>
          <a:p>
            <a:pPr marL="0" indent="0">
              <a:buNone/>
            </a:pPr>
            <a:r>
              <a:rPr lang="en-ZA" sz="2400" b="0" dirty="0" smtClean="0">
                <a:solidFill>
                  <a:srgbClr val="00A58E"/>
                </a:solidFill>
              </a:rPr>
              <a:t>Motor skills’ challenges are common. </a:t>
            </a:r>
            <a:br>
              <a:rPr lang="en-ZA" sz="2400" b="0" dirty="0" smtClean="0">
                <a:solidFill>
                  <a:srgbClr val="00A58E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Poor manipulation due to: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</a:t>
            </a:r>
            <a:r>
              <a:rPr lang="en-ZA" sz="2400" b="0" dirty="0" err="1" smtClean="0">
                <a:solidFill>
                  <a:schemeClr val="tx1"/>
                </a:solidFill>
              </a:rPr>
              <a:t>Hypotonia</a:t>
            </a:r>
            <a:r>
              <a:rPr lang="en-ZA" sz="2400" b="0" dirty="0" smtClean="0">
                <a:solidFill>
                  <a:schemeClr val="tx1"/>
                </a:solidFill>
              </a:rPr>
              <a:t> (low muscle tone) in arms and hands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Shorter limbs and digits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-	Reduced stamina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endParaRPr lang="en-ZA" sz="2400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ZA" sz="2400" b="0" dirty="0" smtClean="0">
                <a:solidFill>
                  <a:srgbClr val="B64AA5"/>
                </a:solidFill>
              </a:rPr>
              <a:t>Implications of motor skills’ challenges are that:</a:t>
            </a:r>
            <a:br>
              <a:rPr lang="en-ZA" sz="2400" b="0" dirty="0" smtClean="0">
                <a:solidFill>
                  <a:srgbClr val="B64AA5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Handwriting may be oversized or undersized and 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light/sketchy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Manual skills such as cutting, using concrete materials and equipment may be less accurate and completed more slowly.</a:t>
            </a:r>
            <a:r>
              <a:rPr lang="en-ZA" b="0" dirty="0" smtClean="0">
                <a:solidFill>
                  <a:schemeClr val="tx1"/>
                </a:solidFill>
              </a:rPr>
              <a:t/>
            </a:r>
            <a:br>
              <a:rPr lang="en-ZA" b="0" dirty="0" smtClean="0">
                <a:solidFill>
                  <a:schemeClr val="tx1"/>
                </a:solidFill>
              </a:rPr>
            </a:b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170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>
            <a:normAutofit/>
          </a:bodyPr>
          <a:lstStyle/>
          <a:p>
            <a:r>
              <a:rPr lang="en-ZA" sz="2800" dirty="0" smtClean="0">
                <a:solidFill>
                  <a:srgbClr val="7030A0"/>
                </a:solidFill>
              </a:rPr>
              <a:t>AUTISM or </a:t>
            </a:r>
            <a:r>
              <a:rPr lang="en-ZA" sz="2800" dirty="0">
                <a:solidFill>
                  <a:srgbClr val="7030A0"/>
                </a:solidFill>
              </a:rPr>
              <a:t>Autistic Spectrum Disorder (ASD)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023" y="1143000"/>
            <a:ext cx="8229600" cy="4724400"/>
          </a:xfrm>
        </p:spPr>
        <p:txBody>
          <a:bodyPr/>
          <a:lstStyle/>
          <a:p>
            <a:pPr marL="0" indent="0">
              <a:buNone/>
            </a:pPr>
            <a:r>
              <a:rPr lang="en-ZA" sz="2400" b="0" dirty="0" smtClean="0">
                <a:solidFill>
                  <a:srgbClr val="00A58E"/>
                </a:solidFill>
              </a:rPr>
              <a:t>High complex, unique behaviours may include:</a:t>
            </a:r>
            <a:br>
              <a:rPr lang="en-ZA" sz="2400" b="0" dirty="0" smtClean="0">
                <a:solidFill>
                  <a:srgbClr val="00A58E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Limited eye contact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Unusual development of cognitive skills; for example, poor learning skills or resistance to normal teaching methods</a:t>
            </a:r>
          </a:p>
          <a:p>
            <a:pPr marL="0" indent="0">
              <a:buNone/>
            </a:pPr>
            <a:r>
              <a:rPr lang="en-ZA" sz="2400" dirty="0" smtClean="0"/>
              <a:t>Language (speech) delay, and communication difficulties</a:t>
            </a:r>
          </a:p>
          <a:p>
            <a:pPr marL="0" indent="0">
              <a:buNone/>
            </a:pPr>
            <a:r>
              <a:rPr lang="en-ZA" sz="2400" b="0" dirty="0" smtClean="0">
                <a:solidFill>
                  <a:schemeClr val="tx1"/>
                </a:solidFill>
              </a:rPr>
              <a:t>Social interaction may be limited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Unusual responses to sensory inputs, such as covering the ears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Sense of touch, taste, sight, hearing and/or smell may be heightened or diminished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Unusual eating patterns</a:t>
            </a:r>
            <a:br>
              <a:rPr lang="en-ZA" sz="2400" b="0" dirty="0" smtClean="0">
                <a:solidFill>
                  <a:schemeClr val="tx1"/>
                </a:solidFill>
              </a:rPr>
            </a:br>
            <a:r>
              <a:rPr lang="en-ZA" sz="2400" b="0" dirty="0" smtClean="0">
                <a:solidFill>
                  <a:schemeClr val="tx1"/>
                </a:solidFill>
              </a:rPr>
              <a:t>High pain threshold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484223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ZA" sz="2800" dirty="0">
                <a:solidFill>
                  <a:srgbClr val="7030A0"/>
                </a:solidFill>
              </a:rPr>
              <a:t>AUTISM or Autistic Spectrum Disorder (ASD</a:t>
            </a:r>
            <a:r>
              <a:rPr lang="en-ZA" sz="2800" dirty="0" smtClean="0">
                <a:solidFill>
                  <a:srgbClr val="7030A0"/>
                </a:solidFill>
              </a:rPr>
              <a:t>)</a:t>
            </a:r>
            <a:endParaRPr lang="en-ZA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181600"/>
          </a:xfrm>
        </p:spPr>
        <p:txBody>
          <a:bodyPr/>
          <a:lstStyle/>
          <a:p>
            <a:pPr marL="0" indent="0">
              <a:buNone/>
            </a:pP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Crying or laughing for no apparent reason</a:t>
            </a:r>
            <a:r>
              <a:rPr lang="en-ZA" altLang="en-US" sz="2400" b="0" dirty="0" smtClean="0">
                <a:latin typeface="Arial" charset="0"/>
                <a:cs typeface="Arial" charset="0"/>
              </a:rPr>
              <a:t/>
            </a:r>
            <a:br>
              <a:rPr lang="en-ZA" altLang="en-US" sz="2400" b="0" dirty="0" smtClean="0"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Self-injurious behaviour such as head banging, scratching and biting</a:t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Abnormal sleep patterns</a:t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The development of speech and language may be abnormal, delayed or absent.</a:t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 person shows minimal reaction to verbal input and </a:t>
            </a:r>
            <a:r>
              <a:rPr lang="en-ZA" altLang="en-US" sz="2400" dirty="0" smtClean="0">
                <a:latin typeface="Arial" charset="0"/>
                <a:cs typeface="Arial" charset="0"/>
              </a:rPr>
              <a:t>appears to </a:t>
            </a: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act as though deaf.</a:t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The repetition of words, questions, phrases and/or sentences over and over again (echolalia)</a:t>
            </a:r>
            <a:r>
              <a:rPr lang="en-ZA" altLang="en-US" sz="2400" b="0" dirty="0" smtClean="0">
                <a:latin typeface="Arial" charset="0"/>
                <a:cs typeface="Arial" charset="0"/>
              </a:rPr>
              <a:t/>
            </a:r>
            <a:br>
              <a:rPr lang="en-ZA" altLang="en-US" sz="2400" b="0" dirty="0" smtClean="0"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Endless monologues about their special interests without adapting to the needs of the listener</a:t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Words and phrases may be used incorrectly.</a:t>
            </a:r>
            <a:b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ZA" altLang="en-US" sz="24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The production of speech may be unusual, e.g. a flat and monotonous tone.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33886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KEY COMPETENCIES IN CLASS</a:t>
            </a:r>
            <a:endParaRPr lang="en-ZA" sz="32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9"/>
          </a:xfrm>
        </p:spPr>
        <p:txBody>
          <a:bodyPr/>
          <a:lstStyle/>
          <a:p>
            <a:r>
              <a:rPr lang="en-US" altLang="en-US" sz="2800" dirty="0" smtClean="0">
                <a:latin typeface="Arial" charset="0"/>
                <a:cs typeface="Arial" charset="0"/>
              </a:rPr>
              <a:t>Language</a:t>
            </a:r>
          </a:p>
          <a:p>
            <a:r>
              <a:rPr lang="en-US" altLang="en-US" sz="2800" dirty="0" smtClean="0">
                <a:latin typeface="Arial" charset="0"/>
                <a:cs typeface="Arial" charset="0"/>
              </a:rPr>
              <a:t>Speaking</a:t>
            </a:r>
          </a:p>
          <a:p>
            <a:r>
              <a:rPr lang="en-US" altLang="en-US" sz="2800" dirty="0" smtClean="0">
                <a:latin typeface="Arial" charset="0"/>
                <a:cs typeface="Arial" charset="0"/>
              </a:rPr>
              <a:t>Reading</a:t>
            </a:r>
          </a:p>
          <a:p>
            <a:r>
              <a:rPr lang="en-US" altLang="en-US" sz="2800" dirty="0" smtClean="0">
                <a:latin typeface="Arial" charset="0"/>
                <a:cs typeface="Arial" charset="0"/>
              </a:rPr>
              <a:t>Writing</a:t>
            </a:r>
          </a:p>
          <a:p>
            <a:r>
              <a:rPr lang="en-US" altLang="en-US" sz="2800" dirty="0" smtClean="0">
                <a:latin typeface="Arial" charset="0"/>
                <a:cs typeface="Arial" charset="0"/>
              </a:rPr>
              <a:t>Mathematics</a:t>
            </a:r>
          </a:p>
          <a:p>
            <a:endParaRPr lang="en-US" altLang="en-US" sz="2800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NB: All learners can learn and all learners need support</a:t>
            </a:r>
            <a:endParaRPr lang="en-ZA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889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LANGUAGE AS A BARRIER TO LEARNING</a:t>
            </a:r>
            <a:endParaRPr lang="en-Z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sz="2800" dirty="0" smtClean="0"/>
              <a:t>Manifestations of language problems 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Possible causes of language barriers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Support </a:t>
            </a:r>
            <a:r>
              <a:rPr lang="en-US" sz="2800" dirty="0"/>
              <a:t>s</a:t>
            </a:r>
            <a:r>
              <a:rPr lang="en-US" sz="2800" dirty="0" smtClean="0"/>
              <a:t>trategies</a:t>
            </a:r>
          </a:p>
          <a:p>
            <a:pPr marL="457200" indent="-457200">
              <a:buAutoNum type="arabicPeriod"/>
            </a:pPr>
            <a:endParaRPr lang="en-US" sz="2800" dirty="0"/>
          </a:p>
          <a:p>
            <a:pPr marL="0" indent="0">
              <a:buNone/>
            </a:pP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1586966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WRITING AS A BARRIER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458200" cy="5638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NOTE: Foundation and Intermediate phases</a:t>
            </a:r>
          </a:p>
          <a:p>
            <a:pPr marL="0" indent="0">
              <a:buNone/>
            </a:pPr>
            <a:r>
              <a:rPr lang="en-US" sz="2400" dirty="0" smtClean="0"/>
              <a:t>Consider essay, spelling and handwriting as main components of writing</a:t>
            </a:r>
          </a:p>
          <a:p>
            <a:pPr marL="0" indent="0">
              <a:buNone/>
            </a:pPr>
            <a:r>
              <a:rPr lang="en-US" sz="2400" dirty="0" smtClean="0"/>
              <a:t>Focus on underlying causes, manifestations (how can we see) and support</a:t>
            </a:r>
          </a:p>
          <a:p>
            <a:pPr marL="0" indent="0">
              <a:buNone/>
            </a:pPr>
            <a:r>
              <a:rPr lang="en-US" sz="2400" dirty="0" smtClean="0"/>
              <a:t>For example: some learners may experience problems with essay writing due to cognitive problems which result in disordered thinking and they cannot write a coherent essay. Essay writing </a:t>
            </a:r>
            <a:r>
              <a:rPr lang="en-US" sz="2400" dirty="0" smtClean="0">
                <a:solidFill>
                  <a:srgbClr val="7030A0"/>
                </a:solidFill>
              </a:rPr>
              <a:t>is</a:t>
            </a:r>
            <a:r>
              <a:rPr lang="en-US" sz="2400" dirty="0" smtClean="0"/>
              <a:t> a part of writing in all the phases (p. 275)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i="1" dirty="0" smtClean="0"/>
              <a:t>The learners </a:t>
            </a:r>
            <a:r>
              <a:rPr lang="en-US" sz="2400" i="1" u="sng" dirty="0" smtClean="0"/>
              <a:t>sit in sit in </a:t>
            </a:r>
            <a:r>
              <a:rPr lang="en-US" sz="2400" i="1" dirty="0" smtClean="0"/>
              <a:t>the classroom (note repetition)</a:t>
            </a:r>
          </a:p>
          <a:p>
            <a:pPr marL="0" indent="0">
              <a:buNone/>
            </a:pPr>
            <a:r>
              <a:rPr lang="en-US" sz="2400" dirty="0" smtClean="0"/>
              <a:t>Manifestations: These learners write simple, short, repetitive and disordered sentences.</a:t>
            </a:r>
          </a:p>
          <a:p>
            <a:pPr marL="0" indent="0">
              <a:buNone/>
            </a:pPr>
            <a:r>
              <a:rPr lang="en-US" sz="2400" dirty="0" smtClean="0"/>
              <a:t>Support: focus on mastering the basic concepts and build further from them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459586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BARRIERS RELATED TO READING – APPENDIX  L</a:t>
            </a:r>
            <a:endParaRPr lang="en-ZA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By the end of this section, you should be able to: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Define the concept ‘reading’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Define the components of reading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Discuss factors which may cause reading difficulties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Discuss manifestations of reading difficulties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Discuss strategies which can be used to support learners with reading difficulties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540950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BARRIERS RELATED TO </a:t>
            </a:r>
            <a:r>
              <a:rPr lang="en-US" dirty="0" smtClean="0">
                <a:solidFill>
                  <a:srgbClr val="7030A0"/>
                </a:solidFill>
              </a:rPr>
              <a:t>READING- cont.</a:t>
            </a:r>
            <a:endParaRPr lang="en-Z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9"/>
          </a:xfrm>
        </p:spPr>
        <p:txBody>
          <a:bodyPr/>
          <a:lstStyle/>
          <a:p>
            <a:r>
              <a:rPr lang="en-US" sz="2400" dirty="0" smtClean="0"/>
              <a:t>Decoding </a:t>
            </a:r>
          </a:p>
          <a:p>
            <a:r>
              <a:rPr lang="en-US" sz="2400" dirty="0" smtClean="0"/>
              <a:t>and Reading comprehension as components of reading</a:t>
            </a:r>
          </a:p>
          <a:p>
            <a:pPr marL="0" indent="0">
              <a:buNone/>
            </a:pPr>
            <a:r>
              <a:rPr lang="en-US" sz="2400" u="sng" dirty="0" smtClean="0"/>
              <a:t>Underlying causes of difficulties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Learning disabled – due to neurological impairments such as dyslexia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Unwilling learners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Underachievers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Slow learners**** learners with limited intellectual abilities but this term is not acceptable anymore in Inclusive Education</a:t>
            </a:r>
          </a:p>
          <a:p>
            <a:pPr>
              <a:buFont typeface="Wingdings" panose="05000000000000000000" pitchFamily="2" charset="2"/>
              <a:buChar char="§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9337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6"/>
            <a:ext cx="8229600" cy="6095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READING - </a:t>
            </a:r>
            <a:r>
              <a:rPr lang="en-US" dirty="0" smtClean="0">
                <a:solidFill>
                  <a:srgbClr val="7030A0"/>
                </a:solidFill>
              </a:rPr>
              <a:t>MANIFESTATIONS</a:t>
            </a:r>
            <a:endParaRPr lang="en-Z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r>
              <a:rPr lang="en-US" sz="2800" dirty="0" smtClean="0"/>
              <a:t>Poor sight vocabulary</a:t>
            </a:r>
          </a:p>
          <a:p>
            <a:r>
              <a:rPr lang="en-US" sz="2800" dirty="0" smtClean="0"/>
              <a:t>Reading slowly and inaccurately</a:t>
            </a:r>
          </a:p>
          <a:p>
            <a:r>
              <a:rPr lang="en-US" sz="2800" dirty="0" smtClean="0"/>
              <a:t>Poor reading comprehension </a:t>
            </a:r>
          </a:p>
          <a:p>
            <a:r>
              <a:rPr lang="en-US" sz="2800" dirty="0" smtClean="0"/>
              <a:t>Poor self concept and low motivation to read etc.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NB: Proceed to the next pages in your study guide related to reading problems </a:t>
            </a:r>
            <a:r>
              <a:rPr lang="en-US" sz="2400" dirty="0" smtClean="0">
                <a:solidFill>
                  <a:srgbClr val="7030A0"/>
                </a:solidFill>
              </a:rPr>
              <a:t>per phase and language level e.g. home language / first additional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1332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BARRIERS RELATED TO READING - SUPPORT</a:t>
            </a:r>
            <a:endParaRPr lang="en-ZA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Consider the following: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9" name="Rounded Rectangle 8"/>
          <p:cNvSpPr/>
          <p:nvPr/>
        </p:nvSpPr>
        <p:spPr>
          <a:xfrm>
            <a:off x="1066800" y="2285999"/>
            <a:ext cx="1600200" cy="384016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Consider the following</a:t>
            </a:r>
            <a:endParaRPr lang="en-ZA" dirty="0"/>
          </a:p>
        </p:txBody>
      </p:sp>
      <p:sp>
        <p:nvSpPr>
          <p:cNvPr id="10" name="Right Arrow 9"/>
          <p:cNvSpPr/>
          <p:nvPr/>
        </p:nvSpPr>
        <p:spPr>
          <a:xfrm>
            <a:off x="2667000" y="2285997"/>
            <a:ext cx="2362200" cy="57943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Planning</a:t>
            </a:r>
            <a:endParaRPr lang="en-ZA" dirty="0"/>
          </a:p>
        </p:txBody>
      </p:sp>
      <p:sp>
        <p:nvSpPr>
          <p:cNvPr id="11" name="Right Arrow 10"/>
          <p:cNvSpPr/>
          <p:nvPr/>
        </p:nvSpPr>
        <p:spPr>
          <a:xfrm>
            <a:off x="2669406" y="2971800"/>
            <a:ext cx="2435994" cy="655631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Choice of material</a:t>
            </a:r>
            <a:endParaRPr lang="en-ZA" dirty="0"/>
          </a:p>
        </p:txBody>
      </p:sp>
      <p:sp>
        <p:nvSpPr>
          <p:cNvPr id="12" name="Right Arrow 11"/>
          <p:cNvSpPr/>
          <p:nvPr/>
        </p:nvSpPr>
        <p:spPr>
          <a:xfrm>
            <a:off x="2667000" y="4800600"/>
            <a:ext cx="2743200" cy="127238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Reading coding and comprehension</a:t>
            </a:r>
            <a:endParaRPr lang="en-ZA" dirty="0"/>
          </a:p>
        </p:txBody>
      </p:sp>
      <p:sp>
        <p:nvSpPr>
          <p:cNvPr id="13" name="Right Arrow 12"/>
          <p:cNvSpPr/>
          <p:nvPr/>
        </p:nvSpPr>
        <p:spPr>
          <a:xfrm>
            <a:off x="2695303" y="3833006"/>
            <a:ext cx="2562497" cy="914409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 guidelines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4752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BARRIERS RELATED TO MATHEMATICS</a:t>
            </a:r>
            <a:endParaRPr lang="en-Z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At the end of this section, you should be able to: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Define the concept ‘mathematics’ and its branches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Define mathematical readiness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Factors that may lead to problems in mathematics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Manifestations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Support/Aid to learners experiencing difficulties in mathematics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 marL="0" indent="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NB: Read the whole section and focus more on learners in your phase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94996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FACTORS THAT MAY LEAD TO DIFFICULTIES</a:t>
            </a:r>
            <a:endParaRPr lang="en-Z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NOTE: These factors may combine with a number of other factors such as general learning difficulties to cause difficulties in learning.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Inadequate instruction by the teacher – check school related factors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Aimless focus on drill work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Negative attitudes towards mathematics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Reading difficulties may impact on mathematics</a:t>
            </a:r>
          </a:p>
          <a:p>
            <a:pPr marL="0" indent="0">
              <a:buNone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713994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/>
          <a:lstStyle/>
          <a:p>
            <a:r>
              <a:rPr lang="en-US" dirty="0" smtClean="0"/>
              <a:t>MANIFESTATIONS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Foundation Phase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4+3 = 7, 6 – 4 = 10, 2 x 5 = 7</a:t>
            </a:r>
          </a:p>
          <a:p>
            <a:pPr marL="0" indent="0">
              <a:buNone/>
            </a:pPr>
            <a:endParaRPr lang="en-US" sz="24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Intermediate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Unable to read numbers greater than 100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Cannot understand long multiplication and division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Struggle with capacity, money etc. – 1 litre in a big cup, in a flay plastic container and in a bottle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157302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Intervention and Support</a:t>
            </a:r>
            <a:endParaRPr lang="en-ZA" sz="32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General considerations such as adequate planning, attitudes, motivation, early identification etc.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Specific considerations: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Explain the concepts clearly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Use concrete teaching aids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Show the physical closeness of numbers when teaching rounding off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Align the learners’ real work with mathematical problems</a:t>
            </a:r>
          </a:p>
          <a:p>
            <a:pPr marL="0" indent="0">
              <a:buNone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2574517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6858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EMOTIONAL DIFFICULTIES</a:t>
            </a:r>
            <a:endParaRPr lang="en-ZA" sz="32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4373569"/>
          </a:xfrm>
        </p:spPr>
        <p:txBody>
          <a:bodyPr/>
          <a:lstStyle/>
          <a:p>
            <a:r>
              <a:rPr lang="en-US" sz="2400" dirty="0" smtClean="0"/>
              <a:t>It applies to learners at all levels but affect them differently</a:t>
            </a:r>
          </a:p>
          <a:p>
            <a:r>
              <a:rPr lang="en-US" sz="2400" dirty="0" smtClean="0"/>
              <a:t>Unmet emotional needs – read early signs/manifestations</a:t>
            </a:r>
          </a:p>
          <a:p>
            <a:r>
              <a:rPr lang="en-US" sz="2400" dirty="0" smtClean="0"/>
              <a:t>Look for strategies to support these learners especially teenagers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4040229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LECTURERS’ CONTACTS</a:t>
            </a:r>
            <a:endParaRPr lang="en-ZA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9"/>
          </a:xfrm>
        </p:spPr>
        <p:txBody>
          <a:bodyPr/>
          <a:lstStyle/>
          <a:p>
            <a:pPr marL="0" indent="0">
              <a:buNone/>
            </a:pPr>
            <a:r>
              <a:rPr lang="en-ZA" altLang="en-US" sz="2000" b="1" dirty="0" smtClean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>Mr</a:t>
            </a:r>
            <a:r>
              <a:rPr lang="en-ZA" altLang="en-US" sz="20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>. Lindokuhle Mkhuma   </a:t>
            </a:r>
            <a:br>
              <a:rPr lang="en-ZA" altLang="en-US" sz="20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Tel: 012484 1121 </a:t>
            </a:r>
            <a:b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>
                <a:solidFill>
                  <a:srgbClr val="B64AA5"/>
                </a:solidFill>
                <a:latin typeface="Arial" charset="0"/>
                <a:ea typeface="+mj-ea"/>
                <a:cs typeface="Arial" charset="0"/>
              </a:rPr>
              <a:t>E-mail: mkhumi@unisa.ac.za</a:t>
            </a:r>
            <a:br>
              <a:rPr lang="en-ZA" altLang="en-US" sz="2000" b="1" dirty="0">
                <a:solidFill>
                  <a:srgbClr val="B64AA5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Address: UNISA Sunnyside Campus, Building </a:t>
            </a:r>
            <a:r>
              <a:rPr lang="en-ZA" altLang="en-US" sz="2000" b="1" dirty="0" smtClean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No</a:t>
            </a: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. 10, </a:t>
            </a:r>
            <a:b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Office </a:t>
            </a:r>
            <a:r>
              <a:rPr lang="en-ZA" altLang="en-US" sz="2000" b="1" dirty="0" smtClean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0-91, </a:t>
            </a: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Pretoria 0003</a:t>
            </a:r>
            <a:b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/>
            </a:r>
            <a:br>
              <a:rPr lang="en-ZA" altLang="en-US" sz="20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 smtClean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>Ms. Kate Malahlela</a:t>
            </a:r>
          </a:p>
          <a:p>
            <a:pPr marL="0" indent="0">
              <a:buNone/>
            </a:pPr>
            <a:r>
              <a:rPr lang="en-ZA" altLang="en-US" sz="2000" b="1" dirty="0" smtClean="0">
                <a:latin typeface="Arial" charset="0"/>
                <a:ea typeface="+mj-ea"/>
                <a:cs typeface="Arial" charset="0"/>
              </a:rPr>
              <a:t>Tel: 0124812755</a:t>
            </a:r>
          </a:p>
          <a:p>
            <a:pPr marL="0" indent="0">
              <a:buNone/>
            </a:pPr>
            <a:r>
              <a:rPr lang="en-ZA" altLang="en-US" sz="2000" b="1" dirty="0" smtClean="0">
                <a:solidFill>
                  <a:srgbClr val="7030A0"/>
                </a:solidFill>
                <a:latin typeface="Arial" charset="0"/>
                <a:ea typeface="+mj-ea"/>
                <a:cs typeface="Arial" charset="0"/>
              </a:rPr>
              <a:t>Email: malahmk@unisa.ac.za</a:t>
            </a:r>
          </a:p>
          <a:p>
            <a:pPr marL="0" indent="0">
              <a:buNone/>
            </a:pPr>
            <a:r>
              <a:rPr lang="en-ZA" altLang="en-US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Address: UNISA Sunnyside Campus, Building No. 10, </a:t>
            </a:r>
            <a:br>
              <a:rPr lang="en-ZA" altLang="en-US" sz="2000" b="1" dirty="0">
                <a:solidFill>
                  <a:prstClr val="black"/>
                </a:solidFill>
                <a:latin typeface="Arial" charset="0"/>
                <a:cs typeface="Arial" charset="0"/>
              </a:rPr>
            </a:br>
            <a:r>
              <a:rPr lang="en-ZA" altLang="en-US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Office </a:t>
            </a:r>
            <a:r>
              <a:rPr lang="en-ZA" altLang="en-US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0-096</a:t>
            </a:r>
            <a:r>
              <a:rPr lang="en-ZA" altLang="en-US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, Pretoria 0003</a:t>
            </a:r>
            <a:br>
              <a:rPr lang="en-ZA" altLang="en-US" sz="2000" b="1" dirty="0">
                <a:solidFill>
                  <a:prstClr val="black"/>
                </a:solidFill>
                <a:latin typeface="Arial" charset="0"/>
                <a:cs typeface="Arial" charset="0"/>
              </a:rPr>
            </a:br>
            <a:endParaRPr lang="en-ZA" altLang="en-US" sz="2000" b="1" dirty="0">
              <a:solidFill>
                <a:srgbClr val="00A48A"/>
              </a:solidFill>
              <a:latin typeface="Arial" charset="0"/>
              <a:ea typeface="+mj-ea"/>
              <a:cs typeface="Arial" charset="0"/>
            </a:endParaRPr>
          </a:p>
          <a:p>
            <a:pPr marL="0" indent="0">
              <a:buNone/>
            </a:pPr>
            <a:r>
              <a:rPr lang="en-ZA" altLang="en-US" sz="2000" b="1" dirty="0" smtClean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>Dr</a:t>
            </a:r>
            <a:r>
              <a:rPr lang="en-ZA" altLang="en-US" sz="20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>. Mary Clasquin-Johnson</a:t>
            </a:r>
            <a:br>
              <a:rPr lang="en-ZA" altLang="en-US" sz="20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Tel: 0124812863</a:t>
            </a:r>
            <a:b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>
                <a:solidFill>
                  <a:srgbClr val="B64AA5"/>
                </a:solidFill>
                <a:latin typeface="Arial" charset="0"/>
                <a:ea typeface="+mj-ea"/>
                <a:cs typeface="Arial" charset="0"/>
              </a:rPr>
              <a:t>E-mail: clasqmg@unisa.ac.za </a:t>
            </a:r>
            <a:r>
              <a:rPr lang="en-ZA" altLang="en-US" sz="20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  <a:t/>
            </a:r>
            <a:br>
              <a:rPr lang="en-ZA" altLang="en-US" sz="2000" b="1" dirty="0">
                <a:solidFill>
                  <a:srgbClr val="00A48A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Address: UNISA Sunnyside Campus, Building </a:t>
            </a:r>
            <a:r>
              <a:rPr lang="en-ZA" altLang="en-US" sz="2000" b="1" dirty="0" smtClean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No</a:t>
            </a: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. 10, </a:t>
            </a:r>
            <a:b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</a:b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Office </a:t>
            </a:r>
            <a:r>
              <a:rPr lang="en-ZA" altLang="en-US" sz="2000" b="1" dirty="0" smtClean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0-61</a:t>
            </a:r>
            <a:r>
              <a:rPr lang="en-ZA" altLang="en-US" sz="20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, Pretoria 0003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1831924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1179</Words>
  <Application>Microsoft Office PowerPoint</Application>
  <PresentationFormat>On-screen Show (4:3)</PresentationFormat>
  <Paragraphs>184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Wingdings</vt:lpstr>
      <vt:lpstr>Office Theme</vt:lpstr>
      <vt:lpstr>1_Office Theme</vt:lpstr>
      <vt:lpstr>PowerPoint Presentation</vt:lpstr>
      <vt:lpstr>INTRODUCTION</vt:lpstr>
      <vt:lpstr>ETHW306 W</vt:lpstr>
      <vt:lpstr> MAINSTREAMING OR INCLUSION?</vt:lpstr>
      <vt:lpstr>PowerPoint Presentation</vt:lpstr>
      <vt:lpstr>BARRIERS TO LEARNING AND DEVELOPMENT</vt:lpstr>
      <vt:lpstr>EXTERNAL/EXTRINSIC BARRIERS TO LEARNING</vt:lpstr>
      <vt:lpstr>PARENTS’ REACTION TO THEIR CHILDREN’S BARRIERS (IMPAIRMENTS)</vt:lpstr>
      <vt:lpstr>EXAMPLES OF SUPPORT TO LEARNERS</vt:lpstr>
      <vt:lpstr>Support for Hearing Impairments</vt:lpstr>
      <vt:lpstr>VISUAL IMPAIRMENTS</vt:lpstr>
      <vt:lpstr>Support for Visual Barriers</vt:lpstr>
      <vt:lpstr>Support for Physical Impairments</vt:lpstr>
      <vt:lpstr>EPILEPTIC SEIZURE - SUPPORT</vt:lpstr>
      <vt:lpstr>BEHAVIOURAL PROBLEMS AS A BARRIER</vt:lpstr>
      <vt:lpstr>             BEHAVIOUR MODIFICATION TECHNIQUES  -   Reinforcement - Ignoring - Time-out / Withdrawal (special circumstances, with  circumspection  and warn the learner beforehand) - Self-chosen time-out / withdrawal - Prevention - Redirection - Discussion / conversation (find a workable solution) - Special time (spend time alone with the learner)  Study guide pages 230-255 </vt:lpstr>
      <vt:lpstr>DOWN SYNDROME</vt:lpstr>
      <vt:lpstr>AUTISM or Autistic Spectrum Disorder (ASD)</vt:lpstr>
      <vt:lpstr>AUTISM or Autistic Spectrum Disorder (ASD)</vt:lpstr>
      <vt:lpstr>KEY COMPETENCIES IN CLASS</vt:lpstr>
      <vt:lpstr>LANGUAGE AS A BARRIER TO LEARNING</vt:lpstr>
      <vt:lpstr>WRITING AS A BARRIER</vt:lpstr>
      <vt:lpstr>BARRIERS RELATED TO READING – APPENDIX  L</vt:lpstr>
      <vt:lpstr>BARRIERS RELATED TO READING- cont.</vt:lpstr>
      <vt:lpstr>READING - MANIFESTATIONS</vt:lpstr>
      <vt:lpstr>BARRIERS RELATED TO READING - SUPPORT</vt:lpstr>
      <vt:lpstr>BARRIERS RELATED TO MATHEMATICS</vt:lpstr>
      <vt:lpstr>FACTORS THAT MAY LEAD TO DIFFICULTIES</vt:lpstr>
      <vt:lpstr>MANIFESTATIONS</vt:lpstr>
      <vt:lpstr>Intervention and Support</vt:lpstr>
      <vt:lpstr>EMOTIONAL DIFFICULTIES</vt:lpstr>
      <vt:lpstr>LECTURERS’ CONTACTS</vt:lpstr>
    </vt:vector>
  </TitlesOfParts>
  <Company>UNISA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Mkhuma. Israel</dc:creator>
  <cp:lastModifiedBy>Clasquin-Johnson, Mary</cp:lastModifiedBy>
  <cp:revision>34</cp:revision>
  <dcterms:created xsi:type="dcterms:W3CDTF">2017-03-30T13:59:09Z</dcterms:created>
  <dcterms:modified xsi:type="dcterms:W3CDTF">2017-07-21T06:05:41Z</dcterms:modified>
</cp:coreProperties>
</file>