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slides/slide4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r="http://schemas.openxmlformats.org/officeDocument/2006/relationships" xmlns:a="http://schemas.openxmlformats.org/drawingml/2006/main" xmlns:p="http://schemas.openxmlformats.org/presentationml/2006/main" saveSubsetFonts="1" autoCompressPictures="0">
  <p:sldMasterIdLst>
    <p:sldMasterId id="2147483648" r:id="rId1"/>
    <p:sldMasterId id="2147483662" r:id="rId2"/>
  </p:sldMasterIdLst>
  <p:notesMasterIdLst>
    <p:notesMasterId r:id="rId45"/>
  </p:notesMasterIdLst>
  <p:handoutMasterIdLst>
    <p:handoutMasterId r:id="rId46"/>
  </p:handoutMasterIdLst>
  <p:sldIdLst>
    <p:sldId id="256" r:id="rId3"/>
    <p:sldId id="294" r:id="rId4"/>
    <p:sldId id="293" r:id="rId5"/>
    <p:sldId id="291" r:id="rId6"/>
    <p:sldId id="292" r:id="rId7"/>
    <p:sldId id="296" r:id="rId8"/>
    <p:sldId id="257" r:id="rId9"/>
    <p:sldId id="286" r:id="rId10"/>
    <p:sldId id="267" r:id="rId11"/>
    <p:sldId id="276" r:id="rId12"/>
    <p:sldId id="297" r:id="rId13"/>
    <p:sldId id="298" r:id="rId14"/>
    <p:sldId id="299" r:id="rId15"/>
    <p:sldId id="300" r:id="rId16"/>
    <p:sldId id="274" r:id="rId17"/>
    <p:sldId id="320" r:id="rId51"/>
    <p:sldId id="277" r:id="rId18"/>
    <p:sldId id="287" r:id="rId19"/>
    <p:sldId id="282" r:id="rId20"/>
    <p:sldId id="281" r:id="rId21"/>
    <p:sldId id="301" r:id="rId22"/>
    <p:sldId id="302" r:id="rId23"/>
    <p:sldId id="285" r:id="rId24"/>
    <p:sldId id="303" r:id="rId25"/>
    <p:sldId id="289" r:id="rId26"/>
    <p:sldId id="304" r:id="rId27"/>
    <p:sldId id="305" r:id="rId28"/>
    <p:sldId id="306" r:id="rId29"/>
    <p:sldId id="307" r:id="rId30"/>
    <p:sldId id="308" r:id="rId31"/>
    <p:sldId id="309" r:id="rId32"/>
    <p:sldId id="310" r:id="rId33"/>
    <p:sldId id="311" r:id="rId34"/>
    <p:sldId id="312" r:id="rId35"/>
    <p:sldId id="313" r:id="rId36"/>
    <p:sldId id="314" r:id="rId37"/>
    <p:sldId id="315" r:id="rId38"/>
    <p:sldId id="316" r:id="rId39"/>
    <p:sldId id="317" r:id="rId40"/>
    <p:sldId id="318" r:id="rId41"/>
    <p:sldId id="319" r:id="rId42"/>
    <p:sldId id="290" r:id="rId43"/>
    <p:sldId id="273" r:id="rId44"/>
  </p:sldIdLst>
  <p:sldSz type="A4" cy="6858000" cx="9906000"/>
  <p:notesSz cy="9144000" cx="6858000"/>
  <p:defaultTextStyle>
    <a:defPPr>
      <a:defRPr lang="en-US"/>
    </a:defPPr>
    <a:lvl1pPr eaLnBrk="false" hangingPunct="false" defTabSz="457200" fontAlgn="base" rtl="false" algn="l">
      <a:spcBef>
        <a:spcPct val="0"/>
      </a:spcBef>
      <a:spcAft>
        <a:spcPct val="0"/>
      </a:spcAft>
      <a:defRPr kern="1200">
        <a:solidFill>
          <a:schemeClr val="tx1"/>
        </a:solidFill>
        <a:latin pitchFamily="34" charset="0" typeface="Arial"/>
        <a:ea typeface="+mn-ea"/>
        <a:cs pitchFamily="34" charset="0" typeface="Arial"/>
      </a:defRPr>
    </a:lvl1pPr>
    <a:lvl2pPr eaLnBrk="false" hangingPunct="false" defTabSz="457200" fontAlgn="base" marL="457200" rtl="false" algn="l">
      <a:spcBef>
        <a:spcPct val="0"/>
      </a:spcBef>
      <a:spcAft>
        <a:spcPct val="0"/>
      </a:spcAft>
      <a:defRPr kern="1200">
        <a:solidFill>
          <a:schemeClr val="tx1"/>
        </a:solidFill>
        <a:latin pitchFamily="34" charset="0" typeface="Arial"/>
        <a:ea typeface="+mn-ea"/>
        <a:cs pitchFamily="34" charset="0" typeface="Arial"/>
      </a:defRPr>
    </a:lvl2pPr>
    <a:lvl3pPr eaLnBrk="false" hangingPunct="false" defTabSz="457200" fontAlgn="base" marL="914400" rtl="false" algn="l">
      <a:spcBef>
        <a:spcPct val="0"/>
      </a:spcBef>
      <a:spcAft>
        <a:spcPct val="0"/>
      </a:spcAft>
      <a:defRPr kern="1200">
        <a:solidFill>
          <a:schemeClr val="tx1"/>
        </a:solidFill>
        <a:latin pitchFamily="34" charset="0" typeface="Arial"/>
        <a:ea typeface="+mn-ea"/>
        <a:cs pitchFamily="34" charset="0" typeface="Arial"/>
      </a:defRPr>
    </a:lvl3pPr>
    <a:lvl4pPr eaLnBrk="false" hangingPunct="false" defTabSz="457200" fontAlgn="base" marL="1371600" rtl="false" algn="l">
      <a:spcBef>
        <a:spcPct val="0"/>
      </a:spcBef>
      <a:spcAft>
        <a:spcPct val="0"/>
      </a:spcAft>
      <a:defRPr kern="1200">
        <a:solidFill>
          <a:schemeClr val="tx1"/>
        </a:solidFill>
        <a:latin pitchFamily="34" charset="0" typeface="Arial"/>
        <a:ea typeface="+mn-ea"/>
        <a:cs pitchFamily="34" charset="0" typeface="Arial"/>
      </a:defRPr>
    </a:lvl4pPr>
    <a:lvl5pPr eaLnBrk="false" hangingPunct="false" defTabSz="457200" fontAlgn="base" marL="1828800" rtl="false" algn="l">
      <a:spcBef>
        <a:spcPct val="0"/>
      </a:spcBef>
      <a:spcAft>
        <a:spcPct val="0"/>
      </a:spcAft>
      <a:defRPr kern="1200">
        <a:solidFill>
          <a:schemeClr val="tx1"/>
        </a:solidFill>
        <a:latin pitchFamily="34" charset="0" typeface="Arial"/>
        <a:ea typeface="+mn-ea"/>
        <a:cs pitchFamily="34" charset="0" typeface="Arial"/>
      </a:defRPr>
    </a:lvl5pPr>
    <a:lvl6pPr eaLnBrk="true" hangingPunct="true" defTabSz="914400" marL="2286000" latinLnBrk="false" rtl="false" algn="l">
      <a:defRPr kern="1200">
        <a:solidFill>
          <a:schemeClr val="tx1"/>
        </a:solidFill>
        <a:latin pitchFamily="34" charset="0" typeface="Arial"/>
        <a:ea typeface="+mn-ea"/>
        <a:cs pitchFamily="34" charset="0" typeface="Arial"/>
      </a:defRPr>
    </a:lvl6pPr>
    <a:lvl7pPr eaLnBrk="true" hangingPunct="true" defTabSz="914400" marL="2743200" latinLnBrk="false" rtl="false" algn="l">
      <a:defRPr kern="1200">
        <a:solidFill>
          <a:schemeClr val="tx1"/>
        </a:solidFill>
        <a:latin pitchFamily="34" charset="0" typeface="Arial"/>
        <a:ea typeface="+mn-ea"/>
        <a:cs pitchFamily="34" charset="0" typeface="Arial"/>
      </a:defRPr>
    </a:lvl7pPr>
    <a:lvl8pPr eaLnBrk="true" hangingPunct="true" defTabSz="914400" marL="3200400" latinLnBrk="false" rtl="false" algn="l">
      <a:defRPr kern="1200">
        <a:solidFill>
          <a:schemeClr val="tx1"/>
        </a:solidFill>
        <a:latin pitchFamily="34" charset="0" typeface="Arial"/>
        <a:ea typeface="+mn-ea"/>
        <a:cs pitchFamily="34" charset="0" typeface="Arial"/>
      </a:defRPr>
    </a:lvl8pPr>
    <a:lvl9pPr eaLnBrk="true" hangingPunct="true" defTabSz="914400" marL="3657600" latinLnBrk="false" rtl="false" algn="l">
      <a:defRPr kern="1200">
        <a:solidFill>
          <a:schemeClr val="tx1"/>
        </a:solidFill>
        <a:latin pitchFamily="34" charset="0" typeface="Arial"/>
        <a:ea typeface="+mn-ea"/>
        <a:cs pitchFamily="34" charset="0" typeface="Arial"/>
      </a:defRPr>
    </a:lvl9pPr>
  </p:defaultTextStyle>
  <p:extLst>
    <p:ext uri="{EFAFB233-063F-42B5-8137-9DF3F51BA10A}">
      <sldGuideLst xmlns:p15="http://schemas.microsoft.com/office/powerpoint/2012/main">
        <guide id="1" pos="2160" orient="horz">
          <clr>
            <a:srgbClr val="a4a3a4"/>
          </clr>
        </guide>
        <guide id="2" pos="3120">
          <clr>
            <a:srgbClr val="a4a3a4"/>
          </clr>
        </guide>
      </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48A"/>
    <a:srgbClr val="B64AA5"/>
    <a:srgbClr val="00A58E"/>
    <a:srgbClr val="968092"/>
    <a:srgbClr val="E68F30"/>
    <a:srgbClr val="80D5C0"/>
    <a:srgbClr val="F6D28F"/>
    <a:srgbClr val="6398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snapToObjects="1">
      <p:cViewPr varScale="1">
        <p:scale>
          <a:sx n="89" d="100"/>
          <a:sy n="89" d="100"/>
        </p:scale>
        <p:origin x="1070" y="77"/>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ZA"/>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7950731A-3668-4FE8-839A-F4806890C82A}" type="datetimeFigureOut">
              <a:rPr lang="en-ZA"/>
              <a:pPr>
                <a:defRPr/>
              </a:pPr>
              <a:t>2016/05/09</a:t>
            </a:fld>
            <a:endParaRPr lang="en-ZA"/>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ZA"/>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28D9DF5B-C27C-4F6E-BB81-C399C939DFF3}" type="slidenum">
              <a:rPr lang="en-ZA"/>
              <a:pPr>
                <a:defRPr/>
              </a:pPr>
              <a:t>‹#›</a:t>
            </a:fld>
            <a:endParaRPr lang="en-Z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769F2789-2DBD-4AAE-94EC-0D173B14E4EA}" type="datetimeFigureOut">
              <a:rPr lang="en-US"/>
              <a:pPr>
                <a:defRPr/>
              </a:pPr>
              <a:t>5/9/2016</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B344E1E4-DDEB-4927-B75F-2A683311E9F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11703" y="278294"/>
            <a:ext cx="5562323" cy="2405271"/>
          </a:xfrm>
        </p:spPr>
        <p:txBody>
          <a:bodyPr anchor="t">
            <a:normAutofit/>
          </a:bodyPr>
          <a:lstStyle>
            <a:lvl1pPr algn="l">
              <a:defRPr sz="3200" b="1"/>
            </a:lvl1pPr>
          </a:lstStyle>
          <a:p>
            <a:r>
              <a:rPr lang="en-US" dirty="0"/>
              <a:t>Click to edit Master title style</a:t>
            </a:r>
          </a:p>
        </p:txBody>
      </p:sp>
      <p:sp>
        <p:nvSpPr>
          <p:cNvPr id="3" name="Subtitle 2"/>
          <p:cNvSpPr>
            <a:spLocks noGrp="1"/>
          </p:cNvSpPr>
          <p:nvPr>
            <p:ph type="subTitle" idx="1"/>
          </p:nvPr>
        </p:nvSpPr>
        <p:spPr>
          <a:xfrm>
            <a:off x="311703" y="2941982"/>
            <a:ext cx="2332106" cy="2315817"/>
          </a:xfrm>
        </p:spPr>
        <p:txBody>
          <a:bodyPr rtlCol="0">
            <a:normAutofit/>
          </a:bodyPr>
          <a:lstStyle>
            <a:lvl1pPr marL="0" indent="0" algn="l" defTabSz="457200" rtl="0" eaLnBrk="1" latinLnBrk="0" hangingPunct="1">
              <a:spcBef>
                <a:spcPct val="0"/>
              </a:spcBef>
              <a:buNone/>
              <a:defRPr lang="en-US" sz="2400" b="1" kern="1200">
                <a:solidFill>
                  <a:schemeClr val="tx1">
                    <a:lumMod val="50000"/>
                    <a:lumOff val="50000"/>
                  </a:schemeClr>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vl1pPr>
          </a:lstStyle>
          <a:p>
            <a:pPr>
              <a:defRPr/>
            </a:pPr>
            <a:fld id="{EF026BD1-F9FB-4827-B236-7544C3EFC019}" type="datetimeFigureOut">
              <a:rPr lang="en-US"/>
              <a:pPr>
                <a:defRPr/>
              </a:pPr>
              <a:t>5/9/2016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C71DB21-F1A0-40E1-8D0E-46AEA5CCBEC8}" type="slidenum">
              <a:rPr lang="en-US" altLang="en-US"/>
              <a:pPr>
                <a:defRPr/>
              </a:pPr>
              <a:t>‹#›</a:t>
            </a:fld>
            <a:endParaRPr lang="en-US" altLang="en-US"/>
          </a:p>
        </p:txBody>
      </p:sp>
    </p:spTree>
    <p:extLst>
      <p:ext uri="{BB962C8B-B14F-4D97-AF65-F5344CB8AC3E}">
        <p14:creationId xmlns:p14="http://schemas.microsoft.com/office/powerpoint/2010/main" val="2489640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solidFill>
                  <a:srgbClr val="00A48A"/>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FEFCA302-5E5C-49B4-8F18-94C5DBF3C73F}" type="datetimeFigureOut">
              <a:rPr lang="en-US"/>
              <a:pPr>
                <a:defRPr/>
              </a:pPr>
              <a:t>5/9/2016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10E6B19-2601-4BB3-BAA3-965381337646}" type="slidenum">
              <a:rPr lang="en-US" altLang="en-US"/>
              <a:pPr>
                <a:defRPr/>
              </a:pPr>
              <a:t>‹#›</a:t>
            </a:fld>
            <a:endParaRPr lang="en-US" altLang="en-US"/>
          </a:p>
        </p:txBody>
      </p:sp>
    </p:spTree>
    <p:extLst>
      <p:ext uri="{BB962C8B-B14F-4D97-AF65-F5344CB8AC3E}">
        <p14:creationId xmlns:p14="http://schemas.microsoft.com/office/powerpoint/2010/main" val="922435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tcure &amp;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solidFill>
                  <a:srgbClr val="00A48A"/>
                </a:solidFill>
              </a:defRPr>
            </a:lvl1pPr>
          </a:lstStyle>
          <a:p>
            <a:r>
              <a:rPr lang="en-US" dirty="0"/>
              <a:t>Click to edit Master title style</a:t>
            </a:r>
          </a:p>
        </p:txBody>
      </p:sp>
      <p:sp>
        <p:nvSpPr>
          <p:cNvPr id="3" name="Content Placeholder 2"/>
          <p:cNvSpPr>
            <a:spLocks noGrp="1"/>
          </p:cNvSpPr>
          <p:nvPr>
            <p:ph idx="1"/>
          </p:nvPr>
        </p:nvSpPr>
        <p:spPr>
          <a:xfrm>
            <a:off x="6521450" y="1600201"/>
            <a:ext cx="2889250" cy="4184373"/>
          </a:xfrm>
        </p:spPr>
        <p:txBody>
          <a:bodyPr>
            <a:normAutofit/>
          </a:bodyPr>
          <a:lstStyle>
            <a:lvl1pPr marL="0" indent="0">
              <a:lnSpc>
                <a:spcPct val="150000"/>
              </a:lnSpc>
              <a:buFontTx/>
              <a:buNone/>
              <a:defRPr sz="1600"/>
            </a:lvl1pPr>
            <a:lvl2pPr marL="0" indent="0">
              <a:lnSpc>
                <a:spcPct val="150000"/>
              </a:lnSpc>
              <a:buFontTx/>
              <a:buNone/>
              <a:defRPr sz="1600"/>
            </a:lvl2pPr>
            <a:lvl3pPr marL="0" indent="0">
              <a:lnSpc>
                <a:spcPct val="150000"/>
              </a:lnSpc>
              <a:buFontTx/>
              <a:buNone/>
              <a:defRPr sz="1600"/>
            </a:lvl3pPr>
            <a:lvl4pPr marL="0" indent="0">
              <a:lnSpc>
                <a:spcPct val="150000"/>
              </a:lnSpc>
              <a:buFontTx/>
              <a:buNone/>
              <a:defRPr sz="1600"/>
            </a:lvl4pPr>
            <a:lvl5pPr marL="0" indent="0">
              <a:lnSpc>
                <a:spcPct val="150000"/>
              </a:lnSpc>
              <a:buFontTx/>
              <a:buNone/>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2"/>
          <p:cNvSpPr>
            <a:spLocks noGrp="1"/>
          </p:cNvSpPr>
          <p:nvPr>
            <p:ph type="pic" idx="13"/>
          </p:nvPr>
        </p:nvSpPr>
        <p:spPr>
          <a:xfrm>
            <a:off x="495300" y="1600200"/>
            <a:ext cx="5943600" cy="4184373"/>
          </a:xfrm>
          <a:solidFill>
            <a:schemeClr val="bg1">
              <a:lumMod val="85000"/>
            </a:schemeClr>
          </a:solidFill>
        </p:spPr>
        <p:txBody>
          <a:bodyPr rtlCol="0">
            <a:normAutofit/>
          </a:bodyPr>
          <a:lstStyle>
            <a:lvl1pPr marL="0" indent="0">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5" name="Date Placeholder 3"/>
          <p:cNvSpPr>
            <a:spLocks noGrp="1"/>
          </p:cNvSpPr>
          <p:nvPr>
            <p:ph type="dt" sz="half" idx="14"/>
          </p:nvPr>
        </p:nvSpPr>
        <p:spPr/>
        <p:txBody>
          <a:bodyPr/>
          <a:lstStyle>
            <a:lvl1pPr>
              <a:defRPr/>
            </a:lvl1pPr>
          </a:lstStyle>
          <a:p>
            <a:pPr>
              <a:defRPr/>
            </a:pPr>
            <a:fld id="{181EC195-7598-4367-98C1-F03B3F04DCEC}" type="datetimeFigureOut">
              <a:rPr lang="en-US"/>
              <a:pPr>
                <a:defRPr/>
              </a:pPr>
              <a:t>5/9/2016</a:t>
            </a:fld>
            <a:endParaRPr lang="en-US"/>
          </a:p>
        </p:txBody>
      </p:sp>
      <p:sp>
        <p:nvSpPr>
          <p:cNvPr id="6" name="Footer Placeholder 4"/>
          <p:cNvSpPr>
            <a:spLocks noGrp="1"/>
          </p:cNvSpPr>
          <p:nvPr>
            <p:ph type="ftr" sz="quarter" idx="15"/>
          </p:nvPr>
        </p:nvSpPr>
        <p:spPr/>
        <p:txBody>
          <a:bodyPr/>
          <a:lstStyle>
            <a:lvl1pPr>
              <a:defRPr/>
            </a:lvl1pPr>
          </a:lstStyle>
          <a:p>
            <a:pPr>
              <a:defRPr/>
            </a:pPr>
            <a:endParaRPr lang="en-US"/>
          </a:p>
        </p:txBody>
      </p:sp>
      <p:sp>
        <p:nvSpPr>
          <p:cNvPr id="8" name="Slide Number Placeholder 5"/>
          <p:cNvSpPr>
            <a:spLocks noGrp="1"/>
          </p:cNvSpPr>
          <p:nvPr>
            <p:ph type="sldNum" sz="quarter" idx="16"/>
          </p:nvPr>
        </p:nvSpPr>
        <p:spPr/>
        <p:txBody>
          <a:bodyPr/>
          <a:lstStyle>
            <a:lvl1pPr>
              <a:defRPr/>
            </a:lvl1pPr>
          </a:lstStyle>
          <a:p>
            <a:pPr>
              <a:defRPr/>
            </a:pPr>
            <a:fld id="{E268755B-961B-4B66-B46D-12B73DA193DD}" type="slidenum">
              <a:rPr lang="en-US" altLang="en-US"/>
              <a:pPr>
                <a:defRPr/>
              </a:pPr>
              <a:t>‹#›</a:t>
            </a:fld>
            <a:endParaRPr lang="en-US" altLang="en-US"/>
          </a:p>
        </p:txBody>
      </p:sp>
    </p:spTree>
    <p:extLst>
      <p:ext uri="{BB962C8B-B14F-4D97-AF65-F5344CB8AC3E}">
        <p14:creationId xmlns:p14="http://schemas.microsoft.com/office/powerpoint/2010/main" val="3262926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reserve="1">
  <p:cSld name="Picture &amp; caption 2">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941645" y="612775"/>
            <a:ext cx="5943600" cy="4114800"/>
          </a:xfrm>
          <a:solidFill>
            <a:schemeClr val="bg1">
              <a:lumMod val="85000"/>
            </a:schemeClr>
          </a:solidFill>
        </p:spPr>
        <p:txBody>
          <a:bodyPr rtlCol="0">
            <a:normAutofit/>
          </a:bodyPr>
          <a:lstStyle>
            <a:lvl1pPr marL="0" indent="0">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941645" y="5367338"/>
            <a:ext cx="5943600" cy="59614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27C49440-B9BF-45C9-B3A5-BF33CFC79144}" type="datetimeFigureOut">
              <a:rPr lang="en-US"/>
              <a:pPr>
                <a:defRPr/>
              </a:pPr>
              <a:t>5/9/2016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CE95BB5-F2D1-4907-8F1C-D780933A504C}" type="slidenum">
              <a:rPr lang="en-US" altLang="en-US"/>
              <a:pPr>
                <a:defRPr/>
              </a:pPr>
              <a:t>‹#›</a:t>
            </a:fld>
            <a:endParaRPr lang="en-US" altLang="en-US"/>
          </a:p>
        </p:txBody>
      </p:sp>
    </p:spTree>
    <p:extLst>
      <p:ext uri="{BB962C8B-B14F-4D97-AF65-F5344CB8AC3E}">
        <p14:creationId xmlns:p14="http://schemas.microsoft.com/office/powerpoint/2010/main" val="3659253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l">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solidFill>
                  <a:srgbClr val="00A48A"/>
                </a:solidFill>
              </a:defRPr>
            </a:lvl1pPr>
          </a:lstStyle>
          <a:p>
            <a:r>
              <a:rPr lang="en-US" dirty="0"/>
              <a:t>Click to edit Master title style</a:t>
            </a:r>
          </a:p>
        </p:txBody>
      </p:sp>
      <p:sp>
        <p:nvSpPr>
          <p:cNvPr id="3" name="Date Placeholder 3"/>
          <p:cNvSpPr>
            <a:spLocks noGrp="1"/>
          </p:cNvSpPr>
          <p:nvPr>
            <p:ph type="dt" sz="half" idx="10"/>
          </p:nvPr>
        </p:nvSpPr>
        <p:spPr/>
        <p:txBody>
          <a:bodyPr/>
          <a:lstStyle>
            <a:lvl1pPr>
              <a:defRPr/>
            </a:lvl1pPr>
          </a:lstStyle>
          <a:p>
            <a:pPr>
              <a:defRPr/>
            </a:pPr>
            <a:fld id="{3EEC013F-FA22-4890-B7B9-AC305EACDBAB}" type="datetimeFigureOut">
              <a:rPr lang="en-US"/>
              <a:pPr>
                <a:defRPr/>
              </a:pPr>
              <a:t>5/9/2016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3825D9A-8C96-4D63-BFC0-A75FB7130002}" type="slidenum">
              <a:rPr lang="en-US" altLang="en-US"/>
              <a:pPr>
                <a:defRPr/>
              </a:pPr>
              <a:t>‹#›</a:t>
            </a:fld>
            <a:endParaRPr lang="en-US" altLang="en-US"/>
          </a:p>
        </p:txBody>
      </p:sp>
    </p:spTree>
    <p:extLst>
      <p:ext uri="{BB962C8B-B14F-4D97-AF65-F5344CB8AC3E}">
        <p14:creationId xmlns:p14="http://schemas.microsoft.com/office/powerpoint/2010/main" val="990067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lvl1pPr>
              <a:defRPr kumimoji="0" lang="en-US" sz="3600" b="1" i="0" u="none" strike="noStrike" kern="1200" cap="none" spc="0" normalizeH="0" baseline="0" noProof="0">
                <a:ln>
                  <a:noFill/>
                </a:ln>
                <a:solidFill>
                  <a:srgbClr val="00A48A"/>
                </a:solidFill>
                <a:effectLst/>
                <a:uLnTx/>
                <a:uFillTx/>
                <a:latin typeface="Arial" pitchFamily="34" charset="0"/>
                <a:ea typeface="+mj-ea"/>
                <a:cs typeface="Arial" pitchFamily="34" charset="0"/>
              </a:defRPr>
            </a:lvl1pPr>
          </a:lstStyle>
          <a:p>
            <a:pPr lvl="0"/>
            <a:r>
              <a:rPr lang="en-US"/>
              <a:t>Click to edit Master title style</a:t>
            </a:r>
          </a:p>
        </p:txBody>
      </p:sp>
      <p:sp>
        <p:nvSpPr>
          <p:cNvPr id="3" name="Content Placeholder 2"/>
          <p:cNvSpPr>
            <a:spLocks noGrp="1"/>
          </p:cNvSpPr>
          <p:nvPr>
            <p:ph sz="half" idx="1"/>
          </p:nvPr>
        </p:nvSpPr>
        <p:spPr>
          <a:xfrm>
            <a:off x="536575" y="1600201"/>
            <a:ext cx="431372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94733" y="1600201"/>
            <a:ext cx="431596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B362B41F-1F5B-4467-B818-2D80D4729E69}" type="datetimeFigureOut">
              <a:rPr lang="en-US"/>
              <a:pPr>
                <a:defRPr/>
              </a:pPr>
              <a:t>5/9/2016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3BE3603-EAEF-420C-BEB7-1E06EBFAE979}" type="slidenum">
              <a:rPr lang="en-US" altLang="en-US"/>
              <a:pPr>
                <a:defRPr/>
              </a:pPr>
              <a:t>‹#›</a:t>
            </a:fld>
            <a:endParaRPr lang="en-US" altLang="en-US"/>
          </a:p>
        </p:txBody>
      </p:sp>
    </p:spTree>
    <p:extLst>
      <p:ext uri="{BB962C8B-B14F-4D97-AF65-F5344CB8AC3E}">
        <p14:creationId xmlns:p14="http://schemas.microsoft.com/office/powerpoint/2010/main" val="4202792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rtlCol="0">
            <a:normAutofit/>
          </a:bodyPr>
          <a:lstStyle>
            <a:lvl1pPr>
              <a:defRPr kumimoji="0" lang="en-US" sz="3600" b="1" i="0" u="none" strike="noStrike" kern="1200" cap="none" spc="0" normalizeH="0" baseline="0" noProof="0">
                <a:ln>
                  <a:noFill/>
                </a:ln>
                <a:solidFill>
                  <a:srgbClr val="00A48A"/>
                </a:solidFill>
                <a:effectLst/>
                <a:uLnTx/>
                <a:uFillTx/>
                <a:latin typeface="Arial" pitchFamily="34" charset="0"/>
                <a:ea typeface="+mj-ea"/>
                <a:cs typeface="Arial" pitchFamily="34" charset="0"/>
              </a:defRPr>
            </a:lvl1pPr>
          </a:lstStyle>
          <a:p>
            <a:pPr lvl="0"/>
            <a:r>
              <a:rPr lang="en-US"/>
              <a:t>Click to edit Master title style</a:t>
            </a:r>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FC426DB-A71C-4647-A1E0-4A8E12F8900A}" type="datetimeFigureOut">
              <a:rPr lang="en-US"/>
              <a:pPr>
                <a:defRPr/>
              </a:pPr>
              <a:t>5/9/2016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4B40612-80B4-4259-9D72-9F37E4A19AE8}" type="slidenum">
              <a:rPr lang="en-US" altLang="en-US"/>
              <a:pPr>
                <a:defRPr/>
              </a:pPr>
              <a:t>‹#›</a:t>
            </a:fld>
            <a:endParaRPr lang="en-US" altLang="en-US"/>
          </a:p>
        </p:txBody>
      </p:sp>
    </p:spTree>
    <p:extLst>
      <p:ext uri="{BB962C8B-B14F-4D97-AF65-F5344CB8AC3E}">
        <p14:creationId xmlns:p14="http://schemas.microsoft.com/office/powerpoint/2010/main" val="2071906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EA391CA-1158-4D23-B57C-6A3B531A1EEB}" type="datetimeFigureOut">
              <a:rPr lang="en-US"/>
              <a:pPr>
                <a:defRPr/>
              </a:pPr>
              <a:t>5/9/2016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4359D56-B314-4F89-B0DD-D32590DDDFB2}" type="slidenum">
              <a:rPr lang="en-US" altLang="en-US"/>
              <a:pPr>
                <a:defRPr/>
              </a:pPr>
              <a:t>‹#›</a:t>
            </a:fld>
            <a:endParaRPr lang="en-US" altLang="en-US"/>
          </a:p>
        </p:txBody>
      </p:sp>
    </p:spTree>
    <p:extLst>
      <p:ext uri="{BB962C8B-B14F-4D97-AF65-F5344CB8AC3E}">
        <p14:creationId xmlns:p14="http://schemas.microsoft.com/office/powerpoint/2010/main" val="2809222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8638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2"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7938"/>
            <a:ext cx="9918700" cy="685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0739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95300" y="1600200"/>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95300" y="6356350"/>
            <a:ext cx="2311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34E62137-F9B7-4885-B5F3-F8AA6E990B9E}" type="datetimeFigureOut">
              <a:rPr lang="en-US"/>
              <a:pPr>
                <a:defRPr/>
              </a:pPr>
              <a:t>5/9/2016</a:t>
            </a:fld>
            <a:endParaRPr lang="en-US"/>
          </a:p>
        </p:txBody>
      </p:sp>
      <p:sp>
        <p:nvSpPr>
          <p:cNvPr id="5" name="Footer Placeholder 4"/>
          <p:cNvSpPr>
            <a:spLocks noGrp="1"/>
          </p:cNvSpPr>
          <p:nvPr>
            <p:ph type="ftr" sz="quarter" idx="3"/>
          </p:nvPr>
        </p:nvSpPr>
        <p:spPr>
          <a:xfrm>
            <a:off x="3384550" y="6356350"/>
            <a:ext cx="31369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7099300" y="6356350"/>
            <a:ext cx="2311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9D59BC91-C2DE-4741-9068-7E64DE770693}" type="slidenum">
              <a:rPr lang="en-US" altLang="en-US"/>
              <a:pPr>
                <a:defRPr/>
              </a:pPr>
              <a:t>‹#›</a:t>
            </a:fld>
            <a:endParaRPr lang="en-US" altLang="en-US"/>
          </a:p>
        </p:txBody>
      </p:sp>
      <p:pic>
        <p:nvPicPr>
          <p:cNvPr id="1031" name="Picture 8" descr="Inside.png"/>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0" y="7938"/>
            <a:ext cx="9918700" cy="685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Lst>
  <p:txStyles>
    <p:titleStyle>
      <a:lvl1pPr algn="ctr" defTabSz="457200"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defTabSz="457200" rtl="0" eaLnBrk="0" fontAlgn="base" hangingPunct="0">
        <a:spcBef>
          <a:spcPct val="0"/>
        </a:spcBef>
        <a:spcAft>
          <a:spcPct val="0"/>
        </a:spcAft>
        <a:defRPr sz="4400">
          <a:solidFill>
            <a:schemeClr val="tx1"/>
          </a:solidFill>
          <a:latin typeface="Arial" panose="020B0604020202020204" pitchFamily="34" charset="0"/>
          <a:cs typeface="Arial" panose="020B0604020202020204" pitchFamily="34" charset="0"/>
        </a:defRPr>
      </a:lvl2pPr>
      <a:lvl3pPr algn="ctr" defTabSz="457200" rtl="0" eaLnBrk="0" fontAlgn="base" hangingPunct="0">
        <a:spcBef>
          <a:spcPct val="0"/>
        </a:spcBef>
        <a:spcAft>
          <a:spcPct val="0"/>
        </a:spcAft>
        <a:defRPr sz="4400">
          <a:solidFill>
            <a:schemeClr val="tx1"/>
          </a:solidFill>
          <a:latin typeface="Arial" panose="020B0604020202020204" pitchFamily="34" charset="0"/>
          <a:cs typeface="Arial" panose="020B0604020202020204" pitchFamily="34" charset="0"/>
        </a:defRPr>
      </a:lvl3pPr>
      <a:lvl4pPr algn="ctr" defTabSz="457200" rtl="0" eaLnBrk="0" fontAlgn="base" hangingPunct="0">
        <a:spcBef>
          <a:spcPct val="0"/>
        </a:spcBef>
        <a:spcAft>
          <a:spcPct val="0"/>
        </a:spcAft>
        <a:defRPr sz="4400">
          <a:solidFill>
            <a:schemeClr val="tx1"/>
          </a:solidFill>
          <a:latin typeface="Arial" panose="020B0604020202020204" pitchFamily="34" charset="0"/>
          <a:cs typeface="Arial" panose="020B0604020202020204" pitchFamily="34" charset="0"/>
        </a:defRPr>
      </a:lvl4pPr>
      <a:lvl5pPr algn="ctr" defTabSz="457200" rtl="0" eaLnBrk="0" fontAlgn="base" hangingPunct="0">
        <a:spcBef>
          <a:spcPct val="0"/>
        </a:spcBef>
        <a:spcAft>
          <a:spcPct val="0"/>
        </a:spcAft>
        <a:defRPr sz="4400">
          <a:solidFill>
            <a:schemeClr val="tx1"/>
          </a:solidFill>
          <a:latin typeface="Arial" panose="020B0604020202020204" pitchFamily="34" charset="0"/>
          <a:cs typeface="Arial" panose="020B0604020202020204" pitchFamily="34" charset="0"/>
        </a:defRPr>
      </a:lvl5pPr>
      <a:lvl6pPr marL="457200" algn="ctr" defTabSz="457200"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6pPr>
      <a:lvl7pPr marL="914400" algn="ctr" defTabSz="457200"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7pPr>
      <a:lvl8pPr marL="1371600" algn="ctr" defTabSz="457200"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8pPr>
      <a:lvl9pPr marL="1828800" algn="ctr" defTabSz="457200"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Arial" pitchFamily="34" charset="0"/>
          <a:ea typeface="+mn-ea"/>
          <a:cs typeface="Arial" pitchFamily="34"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Arial" pitchFamily="34" charset="0"/>
          <a:ea typeface="+mn-ea"/>
          <a:cs typeface="Arial" pitchFamily="34"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Arial" pitchFamily="34" charset="0"/>
          <a:ea typeface="+mn-ea"/>
          <a:cs typeface="Arial" pitchFamily="34"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495300" y="1600200"/>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95300" y="6356350"/>
            <a:ext cx="2311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01B43449-E4D6-4808-AB4F-81DC9F45B11C}" type="datetimeFigureOut">
              <a:rPr lang="en-US"/>
              <a:pPr>
                <a:defRPr/>
              </a:pPr>
              <a:t>5/9/2016</a:t>
            </a:fld>
            <a:endParaRPr lang="en-US"/>
          </a:p>
        </p:txBody>
      </p:sp>
      <p:sp>
        <p:nvSpPr>
          <p:cNvPr id="5" name="Footer Placeholder 4"/>
          <p:cNvSpPr>
            <a:spLocks noGrp="1"/>
          </p:cNvSpPr>
          <p:nvPr>
            <p:ph type="ftr" sz="quarter" idx="3"/>
          </p:nvPr>
        </p:nvSpPr>
        <p:spPr>
          <a:xfrm>
            <a:off x="3384550" y="6356350"/>
            <a:ext cx="31369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7099300" y="6356350"/>
            <a:ext cx="2311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4EE22D52-CB7D-4497-B994-6748B71E646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83" r:id="rId1"/>
    <p:sldLayoutId id="2147483784" r:id="rId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anose="020B0604020202020204" pitchFamily="34" charset="0"/>
        </a:defRPr>
      </a:lvl2pPr>
      <a:lvl3pPr algn="ctr" rtl="0" eaLnBrk="0" fontAlgn="base" hangingPunct="0">
        <a:spcBef>
          <a:spcPct val="0"/>
        </a:spcBef>
        <a:spcAft>
          <a:spcPct val="0"/>
        </a:spcAft>
        <a:defRPr sz="4400">
          <a:solidFill>
            <a:schemeClr val="tx1"/>
          </a:solidFill>
          <a:latin typeface="Arial" panose="020B0604020202020204" pitchFamily="34" charset="0"/>
        </a:defRPr>
      </a:lvl3pPr>
      <a:lvl4pPr algn="ctr" rtl="0" eaLnBrk="0" fontAlgn="base" hangingPunct="0">
        <a:spcBef>
          <a:spcPct val="0"/>
        </a:spcBef>
        <a:spcAft>
          <a:spcPct val="0"/>
        </a:spcAft>
        <a:defRPr sz="4400">
          <a:solidFill>
            <a:schemeClr val="tx1"/>
          </a:solidFill>
          <a:latin typeface="Arial" panose="020B0604020202020204" pitchFamily="34" charset="0"/>
        </a:defRPr>
      </a:lvl4pPr>
      <a:lvl5pPr algn="ctr" rtl="0" eaLnBrk="0" fontAlgn="base" hangingPunct="0">
        <a:spcBef>
          <a:spcPct val="0"/>
        </a:spcBef>
        <a:spcAft>
          <a:spcPct val="0"/>
        </a:spcAft>
        <a:defRPr sz="4400">
          <a:solidFill>
            <a:schemeClr val="tx1"/>
          </a:solidFill>
          <a:latin typeface="Arial" panose="020B0604020202020204" pitchFamily="34" charset="0"/>
        </a:defRPr>
      </a:lvl5pPr>
      <a:lvl6pPr marL="457200" algn="ctr" rtl="0" fontAlgn="base">
        <a:spcBef>
          <a:spcPct val="0"/>
        </a:spcBef>
        <a:spcAft>
          <a:spcPct val="0"/>
        </a:spcAft>
        <a:defRPr sz="4400">
          <a:solidFill>
            <a:schemeClr val="tx1"/>
          </a:solidFill>
          <a:latin typeface="Arial" panose="020B0604020202020204" pitchFamily="34" charset="0"/>
        </a:defRPr>
      </a:lvl6pPr>
      <a:lvl7pPr marL="914400" algn="ctr" rtl="0" fontAlgn="base">
        <a:spcBef>
          <a:spcPct val="0"/>
        </a:spcBef>
        <a:spcAft>
          <a:spcPct val="0"/>
        </a:spcAft>
        <a:defRPr sz="4400">
          <a:solidFill>
            <a:schemeClr val="tx1"/>
          </a:solidFill>
          <a:latin typeface="Arial" panose="020B0604020202020204" pitchFamily="34" charset="0"/>
        </a:defRPr>
      </a:lvl7pPr>
      <a:lvl8pPr marL="1371600" algn="ctr" rtl="0" fontAlgn="base">
        <a:spcBef>
          <a:spcPct val="0"/>
        </a:spcBef>
        <a:spcAft>
          <a:spcPct val="0"/>
        </a:spcAft>
        <a:defRPr sz="4400">
          <a:solidFill>
            <a:schemeClr val="tx1"/>
          </a:solidFill>
          <a:latin typeface="Arial" panose="020B0604020202020204" pitchFamily="34" charset="0"/>
        </a:defRPr>
      </a:lvl8pPr>
      <a:lvl9pPr marL="1828800" algn="ctr" rtl="0" fontAlgn="base">
        <a:spcBef>
          <a:spcPct val="0"/>
        </a:spcBef>
        <a:spcAft>
          <a:spcPct val="0"/>
        </a:spcAft>
        <a:defRPr sz="4400">
          <a:solidFill>
            <a:schemeClr val="tx1"/>
          </a:solidFill>
          <a:latin typeface="Arial" panose="020B0604020202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0" y="7938"/>
            <a:ext cx="9918700" cy="685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itle 12"/>
          <p:cNvSpPr>
            <a:spLocks noGrp="1"/>
          </p:cNvSpPr>
          <p:nvPr>
            <p:ph type="ctrTitle"/>
          </p:nvPr>
        </p:nvSpPr>
        <p:spPr>
          <a:xfrm>
            <a:off x="311150" y="700088"/>
            <a:ext cx="5562600" cy="1176337"/>
          </a:xfrm>
        </p:spPr>
        <p:txBody>
          <a:bodyPr/>
          <a:lstStyle/>
          <a:p>
            <a:pPr eaLnBrk="1" hangingPunct="1"/>
            <a:r>
              <a:rPr lang="en-US" altLang="en-US">
                <a:solidFill>
                  <a:srgbClr val="B64AA5"/>
                </a:solidFill>
              </a:rPr>
              <a:t>INCLUSIVE EDUCATION</a:t>
            </a:r>
            <a:br>
              <a:rPr lang="en-US" altLang="en-US">
                <a:solidFill>
                  <a:srgbClr val="B64AA5"/>
                </a:solidFill>
              </a:rPr>
            </a:br>
            <a:r>
              <a:rPr lang="en-US" altLang="en-US">
                <a:solidFill>
                  <a:srgbClr val="B64AA5"/>
                </a:solidFill>
              </a:rPr>
              <a:t>ETH306W</a:t>
            </a:r>
          </a:p>
        </p:txBody>
      </p:sp>
      <p:sp>
        <p:nvSpPr>
          <p:cNvPr id="15" name="Subtitle 14"/>
          <p:cNvSpPr>
            <a:spLocks noGrp="1"/>
          </p:cNvSpPr>
          <p:nvPr>
            <p:ph type="subTitle" idx="1"/>
          </p:nvPr>
        </p:nvSpPr>
        <p:spPr>
          <a:xfrm>
            <a:off x="311150" y="2066925"/>
            <a:ext cx="2332038" cy="3190875"/>
          </a:xfrm>
        </p:spPr>
        <p:txBody>
          <a:bodyPr/>
          <a:lstStyle/>
          <a:p>
            <a:pPr fontAlgn="auto">
              <a:spcAft>
                <a:spcPts val="0"/>
              </a:spcAft>
              <a:buFont typeface="Arial"/>
              <a:buNone/>
              <a:defRPr/>
            </a:pPr>
            <a:r>
              <a:rPr sz="2000" dirty="0">
                <a:solidFill>
                  <a:srgbClr val="00A48A"/>
                </a:solidFill>
              </a:rPr>
              <a:t>Video Conference</a:t>
            </a:r>
          </a:p>
          <a:p>
            <a:pPr fontAlgn="auto">
              <a:spcAft>
                <a:spcPts val="0"/>
              </a:spcAft>
              <a:buFont typeface="Arial"/>
              <a:buNone/>
              <a:defRPr/>
            </a:pPr>
            <a:r>
              <a:rPr sz="2000" dirty="0">
                <a:solidFill>
                  <a:srgbClr val="80D5C0"/>
                </a:solidFill>
              </a:rPr>
              <a:t>29 April 2016</a:t>
            </a:r>
          </a:p>
          <a:p>
            <a:pPr fontAlgn="auto">
              <a:spcAft>
                <a:spcPts val="0"/>
              </a:spcAft>
              <a:buFont typeface="Arial"/>
              <a:buNone/>
              <a:defRPr/>
            </a:pPr>
            <a:r>
              <a:rPr sz="1600" dirty="0">
                <a:solidFill>
                  <a:srgbClr val="80D5C0"/>
                </a:solidFill>
              </a:rPr>
              <a:t>(9:00-11:00)</a:t>
            </a:r>
          </a:p>
          <a:p>
            <a:pPr fontAlgn="auto">
              <a:spcAft>
                <a:spcPts val="0"/>
              </a:spcAft>
              <a:buFont typeface="Arial"/>
              <a:buNone/>
              <a:defRPr/>
            </a:pPr>
            <a:endParaRPr sz="2000" dirty="0">
              <a:solidFill>
                <a:srgbClr val="80D5C0"/>
              </a:solidFill>
            </a:endParaRPr>
          </a:p>
          <a:p>
            <a:pPr fontAlgn="auto">
              <a:spcAft>
                <a:spcPts val="0"/>
              </a:spcAft>
              <a:buFont typeface="Arial"/>
              <a:buNone/>
              <a:defRPr/>
            </a:pPr>
            <a:r>
              <a:rPr sz="1800" dirty="0">
                <a:solidFill>
                  <a:srgbClr val="968092"/>
                </a:solidFill>
              </a:rPr>
              <a:t>Presenters:</a:t>
            </a:r>
          </a:p>
          <a:p>
            <a:pPr fontAlgn="auto">
              <a:spcAft>
                <a:spcPts val="0"/>
              </a:spcAft>
              <a:buFont typeface="Arial"/>
              <a:buNone/>
              <a:defRPr/>
            </a:pPr>
            <a:r>
              <a:rPr sz="1800" dirty="0">
                <a:solidFill>
                  <a:srgbClr val="968092"/>
                </a:solidFill>
              </a:rPr>
              <a:t>Mr. L. Mkhuma</a:t>
            </a:r>
          </a:p>
          <a:p>
            <a:pPr fontAlgn="auto">
              <a:spcAft>
                <a:spcPts val="0"/>
              </a:spcAft>
              <a:buFont typeface="Arial"/>
              <a:buNone/>
              <a:defRPr/>
            </a:pPr>
            <a:r>
              <a:rPr sz="1800" dirty="0">
                <a:solidFill>
                  <a:srgbClr val="968092"/>
                </a:solidFill>
              </a:rPr>
              <a:t>Dr. M. Clasquin-Johnson</a:t>
            </a:r>
          </a:p>
          <a:p>
            <a:pPr fontAlgn="auto">
              <a:spcAft>
                <a:spcPts val="0"/>
              </a:spcAft>
              <a:buFont typeface="Arial"/>
              <a:buNone/>
              <a:defRPr/>
            </a:pPr>
            <a:endParaRPr sz="2000" dirty="0">
              <a:solidFill>
                <a:srgbClr val="80D5C0"/>
              </a:solidFill>
            </a:endParaRPr>
          </a:p>
          <a:p>
            <a:pPr fontAlgn="auto">
              <a:spcAft>
                <a:spcPts val="0"/>
              </a:spcAft>
              <a:buFont typeface="Arial"/>
              <a:buNone/>
              <a:defRPr/>
            </a:pPr>
            <a:endParaRPr sz="2000" dirty="0">
              <a:solidFill>
                <a:srgbClr val="80D5C0"/>
              </a:solidFill>
            </a:endParaRPr>
          </a:p>
          <a:p>
            <a:pPr fontAlgn="auto">
              <a:spcAft>
                <a:spcPts val="0"/>
              </a:spcAft>
              <a:buFont typeface="Arial"/>
              <a:buNone/>
              <a:defRPr/>
            </a:pPr>
            <a:endParaRPr sz="2000" dirty="0">
              <a:solidFill>
                <a:srgbClr val="80D5C0"/>
              </a:solidFill>
            </a:endParaRPr>
          </a:p>
          <a:p>
            <a:pPr fontAlgn="auto">
              <a:spcAft>
                <a:spcPts val="0"/>
              </a:spcAft>
              <a:buFont typeface="Arial"/>
              <a:buNone/>
              <a:defRPr/>
            </a:pPr>
            <a:endParaRPr sz="2000" dirty="0">
              <a:solidFill>
                <a:srgbClr val="80D5C0"/>
              </a:solidFill>
            </a:endParaRPr>
          </a:p>
          <a:p>
            <a:pPr fontAlgn="auto">
              <a:spcAft>
                <a:spcPts val="0"/>
              </a:spcAft>
              <a:buFont typeface="Arial"/>
              <a:buNone/>
              <a:defRPr/>
            </a:pPr>
            <a:endParaRPr sz="2000" dirty="0">
              <a:solidFill>
                <a:srgbClr val="80D5C0"/>
              </a:solidFill>
            </a:endParaRPr>
          </a:p>
          <a:p>
            <a:pPr fontAlgn="auto">
              <a:spcAft>
                <a:spcPts val="0"/>
              </a:spcAft>
              <a:buFont typeface="Arial"/>
              <a:buNone/>
              <a:defRPr/>
            </a:pPr>
            <a:endParaRPr sz="2000" dirty="0">
              <a:solidFill>
                <a:srgbClr val="80D5C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57200"/>
            <a:ext cx="8915400" cy="371475"/>
          </a:xfrm>
        </p:spPr>
        <p:txBody>
          <a:bodyPr>
            <a:normAutofit fontScale="90000"/>
          </a:bodyPr>
          <a:lstStyle/>
          <a:p>
            <a:pPr>
              <a:defRPr/>
            </a:pPr>
            <a:r>
              <a:rPr lang="en-ZA" dirty="0"/>
              <a:t>Feedback on Assignment 2</a:t>
            </a:r>
          </a:p>
        </p:txBody>
      </p:sp>
      <p:sp>
        <p:nvSpPr>
          <p:cNvPr id="8195" name="Content Placeholder 2"/>
          <p:cNvSpPr>
            <a:spLocks noGrp="1"/>
          </p:cNvSpPr>
          <p:nvPr>
            <p:ph idx="1"/>
          </p:nvPr>
        </p:nvSpPr>
        <p:spPr>
          <a:xfrm>
            <a:off x="400050" y="906463"/>
            <a:ext cx="8915400" cy="4737100"/>
          </a:xfrm>
        </p:spPr>
        <p:txBody>
          <a:bodyPr/>
          <a:lstStyle/>
          <a:p>
            <a:pPr marL="0" indent="0">
              <a:buFont typeface="Arial" panose="020B0604020202020204" pitchFamily="34" charset="0"/>
              <a:buNone/>
            </a:pPr>
            <a:r>
              <a:rPr lang="en-ZA" altLang="en-US" sz="2400"/>
              <a:t>Preparing for Assessment – Assignments and Examination</a:t>
            </a:r>
            <a:br>
              <a:rPr lang="en-ZA" altLang="en-US" sz="2400"/>
            </a:br>
            <a:r>
              <a:rPr lang="en-ZA" altLang="en-US" sz="2400"/>
              <a:t/>
            </a:r>
            <a:br>
              <a:rPr lang="en-ZA" altLang="en-US" sz="2400"/>
            </a:br>
            <a:r>
              <a:rPr lang="en-ZA" altLang="en-US" sz="2400"/>
              <a:t>-	Read and analyse the questions very carefully.</a:t>
            </a:r>
            <a:br>
              <a:rPr lang="en-ZA" altLang="en-US" sz="2400"/>
            </a:br>
            <a:r>
              <a:rPr lang="en-ZA" altLang="en-US" sz="2400"/>
              <a:t>-	Follow the mark allocation.</a:t>
            </a:r>
            <a:br>
              <a:rPr lang="en-ZA" altLang="en-US" sz="2400"/>
            </a:br>
            <a:r>
              <a:rPr lang="en-ZA" altLang="en-US" sz="2400">
                <a:solidFill>
                  <a:srgbClr val="00A58E"/>
                </a:solidFill>
              </a:rPr>
              <a:t>-</a:t>
            </a:r>
            <a:r>
              <a:rPr lang="en-ZA" altLang="en-US" sz="2400"/>
              <a:t>	Number your answers correctly.</a:t>
            </a:r>
            <a:br>
              <a:rPr lang="en-ZA" altLang="en-US" sz="2400"/>
            </a:br>
            <a:r>
              <a:rPr lang="en-ZA" altLang="en-US" sz="2400"/>
              <a:t>-	Do not deviate from the instructions: </a:t>
            </a:r>
            <a:br>
              <a:rPr lang="en-ZA" altLang="en-US" sz="2400"/>
            </a:br>
            <a:r>
              <a:rPr lang="en-ZA" altLang="en-US" sz="2400"/>
              <a:t>	</a:t>
            </a:r>
            <a:r>
              <a:rPr lang="en-ZA" altLang="en-US" sz="2400">
                <a:solidFill>
                  <a:srgbClr val="B64AA5"/>
                </a:solidFill>
              </a:rPr>
              <a:t>discuss, describe, name, explain or provide examples,  	compare/contrast/tabulate, motivate your answer/provide a 	reason for your opinion</a:t>
            </a:r>
            <a:br>
              <a:rPr lang="en-ZA" altLang="en-US" sz="2400">
                <a:solidFill>
                  <a:srgbClr val="B64AA5"/>
                </a:solidFill>
              </a:rPr>
            </a:br>
            <a:r>
              <a:rPr lang="en-ZA" altLang="en-US" sz="2400">
                <a:solidFill>
                  <a:srgbClr val="B64AA5"/>
                </a:solidFill>
              </a:rPr>
              <a:t/>
            </a:r>
            <a:br>
              <a:rPr lang="en-ZA" altLang="en-US" sz="2400">
                <a:solidFill>
                  <a:srgbClr val="B64AA5"/>
                </a:solidFill>
              </a:rPr>
            </a:br>
            <a:r>
              <a:rPr lang="en-ZA" altLang="en-US" sz="2400"/>
              <a:t>-</a:t>
            </a:r>
            <a:r>
              <a:rPr lang="en-ZA" altLang="en-US" sz="2400">
                <a:solidFill>
                  <a:srgbClr val="B64AA5"/>
                </a:solidFill>
              </a:rPr>
              <a:t>	</a:t>
            </a:r>
            <a:r>
              <a:rPr lang="en-ZA" altLang="en-US" sz="2400">
                <a:solidFill>
                  <a:srgbClr val="00A58E"/>
                </a:solidFill>
              </a:rPr>
              <a:t>Please note:</a:t>
            </a:r>
            <a:br>
              <a:rPr lang="en-ZA" altLang="en-US" sz="2400">
                <a:solidFill>
                  <a:srgbClr val="00A58E"/>
                </a:solidFill>
              </a:rPr>
            </a:br>
            <a:r>
              <a:rPr lang="en-ZA" altLang="en-US" sz="2400">
                <a:solidFill>
                  <a:srgbClr val="B64AA5"/>
                </a:solidFill>
              </a:rPr>
              <a:t>	</a:t>
            </a:r>
            <a:r>
              <a:rPr lang="en-ZA" altLang="en-US" sz="2400"/>
              <a:t>Some questions are compulsory.</a:t>
            </a:r>
            <a:br>
              <a:rPr lang="en-ZA" altLang="en-US" sz="2400"/>
            </a:br>
            <a:r>
              <a:rPr lang="en-ZA" altLang="en-US" sz="2400"/>
              <a:t>	Some questions are for specific phases of specialisation.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95300" y="274638"/>
            <a:ext cx="8915400" cy="706437"/>
          </a:xfrm>
        </p:spPr>
        <p:txBody>
          <a:bodyPr/>
          <a:lstStyle/>
          <a:p>
            <a:r>
              <a:rPr lang="en-US" altLang="en-US" sz="2800">
                <a:solidFill>
                  <a:srgbClr val="B64AA5"/>
                </a:solidFill>
              </a:rPr>
              <a:t>Common Errors in Assignment 2</a:t>
            </a:r>
            <a:endParaRPr lang="en-ZA" altLang="en-US" sz="2800">
              <a:solidFill>
                <a:srgbClr val="B64AA5"/>
              </a:solidFill>
            </a:endParaRPr>
          </a:p>
        </p:txBody>
      </p:sp>
      <p:sp>
        <p:nvSpPr>
          <p:cNvPr id="3" name="Content Placeholder 2"/>
          <p:cNvSpPr>
            <a:spLocks noGrp="1"/>
          </p:cNvSpPr>
          <p:nvPr>
            <p:ph idx="1"/>
          </p:nvPr>
        </p:nvSpPr>
        <p:spPr>
          <a:xfrm>
            <a:off x="495300" y="981075"/>
            <a:ext cx="8915400" cy="5145088"/>
          </a:xfrm>
        </p:spPr>
        <p:txBody>
          <a:bodyPr/>
          <a:lstStyle/>
          <a:p>
            <a:pPr>
              <a:defRPr/>
            </a:pPr>
            <a:r>
              <a:rPr lang="en-US" sz="2400" dirty="0"/>
              <a:t>No reference to your study guide. READ your study guide. </a:t>
            </a:r>
            <a:endParaRPr lang="en-ZA" sz="2400" dirty="0"/>
          </a:p>
          <a:p>
            <a:pPr>
              <a:defRPr/>
            </a:pPr>
            <a:r>
              <a:rPr lang="en-ZA" sz="2400" dirty="0"/>
              <a:t>General answers that failed to address the specific questions.</a:t>
            </a:r>
          </a:p>
          <a:p>
            <a:pPr>
              <a:defRPr/>
            </a:pPr>
            <a:r>
              <a:rPr lang="en-ZA" sz="2400" dirty="0"/>
              <a:t>Including irrelevant information – in the examination you would be wasting time.</a:t>
            </a:r>
          </a:p>
          <a:p>
            <a:pPr marL="0" indent="0">
              <a:buFont typeface="Arial" panose="020B0604020202020204" pitchFamily="34" charset="0"/>
              <a:buNone/>
              <a:defRPr/>
            </a:pPr>
            <a:r>
              <a:rPr lang="en-US" sz="2400" dirty="0"/>
              <a:t>-   For example: We asked “What is inclusion”? We did not ask   </a:t>
            </a:r>
          </a:p>
          <a:p>
            <a:pPr marL="0" indent="0">
              <a:buFont typeface="Arial" panose="020B0604020202020204" pitchFamily="34" charset="0"/>
              <a:buNone/>
              <a:defRPr/>
            </a:pPr>
            <a:r>
              <a:rPr lang="en-US" sz="2400" dirty="0"/>
              <a:t>    what the advantages are, or what the short-term and long-  </a:t>
            </a:r>
          </a:p>
          <a:p>
            <a:pPr marL="0" indent="0">
              <a:buFont typeface="Arial" panose="020B0604020202020204" pitchFamily="34" charset="0"/>
              <a:buNone/>
              <a:defRPr/>
            </a:pPr>
            <a:r>
              <a:rPr lang="en-US" sz="2400" dirty="0"/>
              <a:t>    term goals of inclusion are. </a:t>
            </a:r>
          </a:p>
          <a:p>
            <a:pPr marL="0" indent="0">
              <a:buFont typeface="Arial" panose="020B0604020202020204" pitchFamily="34" charset="0"/>
              <a:buNone/>
              <a:defRPr/>
            </a:pPr>
            <a:r>
              <a:rPr lang="en-US" sz="2400" dirty="0"/>
              <a:t>    You were required to provide a DEFINITION of inclusion.</a:t>
            </a:r>
            <a:endParaRPr lang="en-ZA" sz="2400" dirty="0"/>
          </a:p>
          <a:p>
            <a:pPr>
              <a:defRPr/>
            </a:pPr>
            <a:r>
              <a:rPr lang="en-ZA" sz="2400" dirty="0"/>
              <a:t>Make sure that you understand exactly what the question requires. Therefore, analyse the questions carefully.</a:t>
            </a:r>
          </a:p>
          <a:p>
            <a:pPr>
              <a:defRPr/>
            </a:pPr>
            <a:r>
              <a:rPr lang="en-US" sz="2400" dirty="0"/>
              <a:t>Do not leave any section blank. Attempt every question.</a:t>
            </a:r>
            <a:endParaRPr lang="en-ZA" sz="2400" dirty="0"/>
          </a:p>
          <a:p>
            <a:pPr marL="0" indent="0">
              <a:buFont typeface="Arial" panose="020B0604020202020204" pitchFamily="34" charset="0"/>
              <a:buNone/>
              <a:defRPr/>
            </a:pPr>
            <a:endParaRPr lang="en-ZA" sz="2400" dirty="0"/>
          </a:p>
          <a:p>
            <a:pPr marL="0" indent="0">
              <a:buFont typeface="Arial" panose="020B0604020202020204" pitchFamily="34" charset="0"/>
              <a:buNone/>
              <a:defRPr/>
            </a:pPr>
            <a:endParaRPr lang="en-ZA"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30213" y="274638"/>
            <a:ext cx="8915400" cy="885825"/>
          </a:xfrm>
        </p:spPr>
        <p:txBody>
          <a:bodyPr/>
          <a:lstStyle/>
          <a:p>
            <a:r>
              <a:rPr lang="en-US" altLang="en-US" sz="2800">
                <a:solidFill>
                  <a:srgbClr val="B64AA5"/>
                </a:solidFill>
              </a:rPr>
              <a:t>Question 1</a:t>
            </a:r>
            <a:endParaRPr lang="en-ZA" altLang="en-US" sz="2800">
              <a:solidFill>
                <a:srgbClr val="B64AA5"/>
              </a:solidFill>
            </a:endParaRPr>
          </a:p>
        </p:txBody>
      </p:sp>
      <p:sp>
        <p:nvSpPr>
          <p:cNvPr id="10243" name="Content Placeholder 2"/>
          <p:cNvSpPr>
            <a:spLocks noGrp="1"/>
          </p:cNvSpPr>
          <p:nvPr>
            <p:ph idx="1"/>
          </p:nvPr>
        </p:nvSpPr>
        <p:spPr>
          <a:xfrm>
            <a:off x="495300" y="1160463"/>
            <a:ext cx="8915400" cy="4965700"/>
          </a:xfrm>
        </p:spPr>
        <p:txBody>
          <a:bodyPr/>
          <a:lstStyle/>
          <a:p>
            <a:pPr>
              <a:buFontTx/>
              <a:buChar char="-"/>
            </a:pPr>
            <a:r>
              <a:rPr lang="en-ZA" altLang="en-US" sz="2400"/>
              <a:t>The principal of the school where you are teaching asks you to tell the other staff members what </a:t>
            </a:r>
            <a:r>
              <a:rPr lang="en-ZA" altLang="en-US" sz="2400" b="1">
                <a:solidFill>
                  <a:srgbClr val="B64AA5"/>
                </a:solidFill>
              </a:rPr>
              <a:t>Inclusive Education </a:t>
            </a:r>
            <a:r>
              <a:rPr lang="en-ZA" altLang="en-US" sz="2400"/>
              <a:t>and </a:t>
            </a:r>
            <a:r>
              <a:rPr lang="en-ZA" altLang="en-US" sz="2400" b="1">
                <a:solidFill>
                  <a:srgbClr val="B64AA5"/>
                </a:solidFill>
              </a:rPr>
              <a:t>intrinsic</a:t>
            </a:r>
            <a:r>
              <a:rPr lang="en-ZA" altLang="en-US" sz="2400">
                <a:solidFill>
                  <a:srgbClr val="B64AA5"/>
                </a:solidFill>
              </a:rPr>
              <a:t> and </a:t>
            </a:r>
            <a:r>
              <a:rPr lang="en-ZA" altLang="en-US" sz="2400" b="1">
                <a:solidFill>
                  <a:srgbClr val="B64AA5"/>
                </a:solidFill>
              </a:rPr>
              <a:t>extrinsic barriers</a:t>
            </a:r>
            <a:r>
              <a:rPr lang="en-ZA" altLang="en-US" sz="2400">
                <a:solidFill>
                  <a:srgbClr val="B64AA5"/>
                </a:solidFill>
              </a:rPr>
              <a:t> </a:t>
            </a:r>
            <a:r>
              <a:rPr lang="en-ZA" altLang="en-US" sz="2400"/>
              <a:t>to learning and development are.</a:t>
            </a:r>
          </a:p>
          <a:p>
            <a:pPr>
              <a:buFontTx/>
              <a:buChar char="-"/>
            </a:pPr>
            <a:r>
              <a:rPr lang="en-ZA" altLang="en-US" sz="2400"/>
              <a:t>Write your </a:t>
            </a:r>
            <a:r>
              <a:rPr lang="en-ZA" altLang="en-US" sz="2400" u="sng">
                <a:solidFill>
                  <a:srgbClr val="B64AA5"/>
                </a:solidFill>
              </a:rPr>
              <a:t>speech</a:t>
            </a:r>
            <a:r>
              <a:rPr lang="en-ZA" altLang="en-US" sz="2400"/>
              <a:t>, making use of </a:t>
            </a:r>
            <a:r>
              <a:rPr lang="en-ZA" altLang="en-US" sz="2400">
                <a:solidFill>
                  <a:srgbClr val="B64AA5"/>
                </a:solidFill>
              </a:rPr>
              <a:t>headings and subheadings</a:t>
            </a:r>
            <a:r>
              <a:rPr lang="en-ZA" altLang="en-US" sz="2400"/>
              <a:t>. The speech should be two to three pages if typed or three to four pages if handwritten. Refer to Study Unit 2 (p. 18) and Appendix N (p. 319) of your study guide.                         (30)</a:t>
            </a:r>
          </a:p>
          <a:p>
            <a:pPr>
              <a:buFontTx/>
              <a:buChar char="-"/>
            </a:pPr>
            <a:endParaRPr lang="en-US" altLang="en-US" sz="2400"/>
          </a:p>
          <a:p>
            <a:pPr>
              <a:buFontTx/>
              <a:buChar char="-"/>
            </a:pPr>
            <a:r>
              <a:rPr lang="en-US" altLang="en-US" sz="2400"/>
              <a:t>Answer </a:t>
            </a:r>
            <a:r>
              <a:rPr lang="en-US" altLang="en-US" sz="2400">
                <a:solidFill>
                  <a:srgbClr val="00A58E"/>
                </a:solidFill>
              </a:rPr>
              <a:t>all three subsections of the question, in a balanced way</a:t>
            </a:r>
            <a:r>
              <a:rPr lang="en-US" altLang="en-US" sz="2400"/>
              <a:t>. Ideally, strive to provide 10 facts (10 marks) per section.</a:t>
            </a:r>
            <a:endParaRPr lang="en-ZA" altLang="en-US" sz="2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95300" y="379413"/>
            <a:ext cx="8915400" cy="601662"/>
          </a:xfrm>
        </p:spPr>
        <p:txBody>
          <a:bodyPr/>
          <a:lstStyle/>
          <a:p>
            <a:r>
              <a:rPr lang="en-US" altLang="en-US" sz="2800">
                <a:solidFill>
                  <a:srgbClr val="B64AA5"/>
                </a:solidFill>
              </a:rPr>
              <a:t>What is Inclusion? </a:t>
            </a:r>
            <a:endParaRPr lang="en-ZA" altLang="en-US" sz="2800">
              <a:solidFill>
                <a:srgbClr val="B64AA5"/>
              </a:solidFill>
            </a:endParaRPr>
          </a:p>
        </p:txBody>
      </p:sp>
      <p:sp>
        <p:nvSpPr>
          <p:cNvPr id="11267" name="Content Placeholder 2"/>
          <p:cNvSpPr>
            <a:spLocks noGrp="1"/>
          </p:cNvSpPr>
          <p:nvPr>
            <p:ph idx="1"/>
          </p:nvPr>
        </p:nvSpPr>
        <p:spPr>
          <a:xfrm>
            <a:off x="495300" y="1104900"/>
            <a:ext cx="8915400" cy="5173663"/>
          </a:xfrm>
        </p:spPr>
        <p:txBody>
          <a:bodyPr/>
          <a:lstStyle/>
          <a:p>
            <a:pPr marL="0" indent="0">
              <a:buFont typeface="Arial" panose="020B0604020202020204" pitchFamily="34" charset="0"/>
              <a:buNone/>
            </a:pPr>
            <a:r>
              <a:rPr lang="en-US" altLang="en-US" sz="2600">
                <a:solidFill>
                  <a:srgbClr val="00A58E"/>
                </a:solidFill>
              </a:rPr>
              <a:t>Definition of inclusion:</a:t>
            </a:r>
            <a:endParaRPr lang="en-ZA" altLang="en-US" sz="2600">
              <a:solidFill>
                <a:srgbClr val="00A58E"/>
              </a:solidFill>
            </a:endParaRPr>
          </a:p>
          <a:p>
            <a:pPr marL="0" indent="0">
              <a:buFont typeface="Arial" panose="020B0604020202020204" pitchFamily="34" charset="0"/>
              <a:buNone/>
            </a:pPr>
            <a:r>
              <a:rPr lang="en-ZA" altLang="en-US" sz="2600"/>
              <a:t>Inclusion is about </a:t>
            </a:r>
            <a:r>
              <a:rPr lang="en-ZA" altLang="en-US" sz="2600">
                <a:solidFill>
                  <a:srgbClr val="B64AA5"/>
                </a:solidFill>
              </a:rPr>
              <a:t>increasing the participation</a:t>
            </a:r>
            <a:r>
              <a:rPr lang="en-ZA" altLang="en-US" sz="2600" b="1">
                <a:solidFill>
                  <a:srgbClr val="00A48A"/>
                </a:solidFill>
              </a:rPr>
              <a:t>√</a:t>
            </a:r>
            <a:r>
              <a:rPr lang="en-ZA" altLang="en-US" sz="2600">
                <a:solidFill>
                  <a:srgbClr val="00A48A"/>
                </a:solidFill>
              </a:rPr>
              <a:t> </a:t>
            </a:r>
            <a:r>
              <a:rPr lang="en-ZA" altLang="en-US" sz="2600"/>
              <a:t>of learners in and </a:t>
            </a:r>
            <a:r>
              <a:rPr lang="en-ZA" altLang="en-US" sz="2600">
                <a:solidFill>
                  <a:srgbClr val="B64AA5"/>
                </a:solidFill>
              </a:rPr>
              <a:t>reducing their exclusion </a:t>
            </a:r>
            <a:r>
              <a:rPr lang="en-ZA" altLang="en-US" sz="2600"/>
              <a:t>from the cultures, curricula, and communities of local schools.</a:t>
            </a:r>
          </a:p>
          <a:p>
            <a:pPr marL="0" indent="0">
              <a:buFont typeface="Arial" panose="020B0604020202020204" pitchFamily="34" charset="0"/>
              <a:buNone/>
            </a:pPr>
            <a:r>
              <a:rPr lang="en-ZA" altLang="en-US" sz="2600"/>
              <a:t>It involves </a:t>
            </a:r>
            <a:r>
              <a:rPr lang="en-ZA" altLang="en-US" sz="2600">
                <a:solidFill>
                  <a:srgbClr val="B64AA5"/>
                </a:solidFill>
              </a:rPr>
              <a:t>restructuring the cultures, policies and practices</a:t>
            </a:r>
            <a:r>
              <a:rPr lang="en-ZA" altLang="en-US" sz="2600">
                <a:solidFill>
                  <a:srgbClr val="00A48A"/>
                </a:solidFill>
              </a:rPr>
              <a:t>√ </a:t>
            </a:r>
            <a:r>
              <a:rPr lang="en-ZA" altLang="en-US" sz="2600"/>
              <a:t>in schools so that they </a:t>
            </a:r>
            <a:r>
              <a:rPr lang="en-ZA" altLang="en-US" sz="2600">
                <a:solidFill>
                  <a:srgbClr val="B64AA5"/>
                </a:solidFill>
              </a:rPr>
              <a:t>respond to the diversity</a:t>
            </a:r>
            <a:r>
              <a:rPr lang="en-ZA" altLang="en-US" sz="2600">
                <a:solidFill>
                  <a:srgbClr val="00A48A"/>
                </a:solidFill>
              </a:rPr>
              <a:t>√ </a:t>
            </a:r>
            <a:r>
              <a:rPr lang="en-ZA" altLang="en-US" sz="2600">
                <a:solidFill>
                  <a:srgbClr val="B64AA5"/>
                </a:solidFill>
              </a:rPr>
              <a:t>of learners.</a:t>
            </a:r>
          </a:p>
          <a:p>
            <a:pPr marL="0" indent="0">
              <a:buFont typeface="Arial" panose="020B0604020202020204" pitchFamily="34" charset="0"/>
              <a:buNone/>
            </a:pPr>
            <a:r>
              <a:rPr lang="en-ZA" altLang="en-US" sz="2600"/>
              <a:t>It is concerned with the </a:t>
            </a:r>
            <a:r>
              <a:rPr lang="en-ZA" altLang="en-US" sz="2600">
                <a:solidFill>
                  <a:srgbClr val="B64AA5"/>
                </a:solidFill>
              </a:rPr>
              <a:t>learning and participation of all learners</a:t>
            </a:r>
            <a:r>
              <a:rPr lang="en-ZA" altLang="en-US" sz="2600">
                <a:solidFill>
                  <a:srgbClr val="00A48A"/>
                </a:solidFill>
              </a:rPr>
              <a:t>√</a:t>
            </a:r>
            <a:r>
              <a:rPr lang="en-ZA" altLang="en-US" sz="2600"/>
              <a:t> vulnerable to exclusionary pressures, </a:t>
            </a:r>
            <a:r>
              <a:rPr lang="en-ZA" altLang="en-US" sz="2600">
                <a:solidFill>
                  <a:srgbClr val="B64AA5"/>
                </a:solidFill>
              </a:rPr>
              <a:t>not only those with impairments</a:t>
            </a:r>
            <a:r>
              <a:rPr lang="en-ZA" altLang="en-US" sz="2600" b="1">
                <a:solidFill>
                  <a:srgbClr val="00A48A"/>
                </a:solidFill>
              </a:rPr>
              <a:t>√</a:t>
            </a:r>
            <a:r>
              <a:rPr lang="en-ZA" altLang="en-US" sz="2600">
                <a:solidFill>
                  <a:srgbClr val="00A48A"/>
                </a:solidFill>
              </a:rPr>
              <a:t> </a:t>
            </a:r>
            <a:r>
              <a:rPr lang="en-ZA" altLang="en-US" sz="2600"/>
              <a:t>or those categorised as experiencing </a:t>
            </a:r>
            <a:r>
              <a:rPr lang="en-ZA" altLang="en-US" sz="2600">
                <a:solidFill>
                  <a:srgbClr val="B64AA5"/>
                </a:solidFill>
              </a:rPr>
              <a:t>barriers to learning and development</a:t>
            </a:r>
            <a:r>
              <a:rPr lang="en-ZA" altLang="en-US" sz="2600">
                <a:solidFill>
                  <a:srgbClr val="00A48A"/>
                </a:solidFill>
              </a:rPr>
              <a:t>√</a:t>
            </a:r>
            <a:r>
              <a:rPr lang="en-ZA" altLang="en-US" sz="2600"/>
              <a:t>.</a:t>
            </a:r>
          </a:p>
          <a:p>
            <a:pPr marL="0" indent="0">
              <a:buFont typeface="Arial" panose="020B0604020202020204" pitchFamily="34" charset="0"/>
              <a:buNone/>
            </a:pPr>
            <a:endParaRPr lang="en-ZA" altLang="en-US" sz="24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95300" y="274638"/>
            <a:ext cx="8915400" cy="700087"/>
          </a:xfrm>
        </p:spPr>
        <p:txBody>
          <a:bodyPr/>
          <a:lstStyle/>
          <a:p>
            <a:r>
              <a:rPr lang="en-US" altLang="en-US" sz="2800"/>
              <a:t>What is inclusion (continued)</a:t>
            </a:r>
            <a:endParaRPr lang="en-ZA" altLang="en-US" sz="2800"/>
          </a:p>
        </p:txBody>
      </p:sp>
      <p:sp>
        <p:nvSpPr>
          <p:cNvPr id="3" name="Content Placeholder 2"/>
          <p:cNvSpPr>
            <a:spLocks noGrp="1"/>
          </p:cNvSpPr>
          <p:nvPr>
            <p:ph idx="1"/>
          </p:nvPr>
        </p:nvSpPr>
        <p:spPr>
          <a:xfrm>
            <a:off x="495300" y="1077913"/>
            <a:ext cx="8915400" cy="5048250"/>
          </a:xfrm>
        </p:spPr>
        <p:txBody>
          <a:bodyPr/>
          <a:lstStyle/>
          <a:p>
            <a:pPr marL="0" indent="0">
              <a:buFont typeface="Arial" panose="020B0604020202020204" pitchFamily="34" charset="0"/>
              <a:buNone/>
              <a:defRPr/>
            </a:pPr>
            <a:r>
              <a:rPr lang="en-ZA" sz="2600" dirty="0"/>
              <a:t>It is concerned </a:t>
            </a:r>
            <a:r>
              <a:rPr lang="en-ZA" sz="2600" dirty="0">
                <a:solidFill>
                  <a:srgbClr val="B64AA5"/>
                </a:solidFill>
              </a:rPr>
              <a:t>with improving schools</a:t>
            </a:r>
            <a:r>
              <a:rPr lang="en-ZA" sz="2600" dirty="0">
                <a:solidFill>
                  <a:srgbClr val="00A48A"/>
                </a:solidFill>
              </a:rPr>
              <a:t>√</a:t>
            </a:r>
            <a:r>
              <a:rPr lang="en-ZA" sz="2600" dirty="0">
                <a:solidFill>
                  <a:srgbClr val="B64AA5"/>
                </a:solidFill>
              </a:rPr>
              <a:t> for staff </a:t>
            </a:r>
            <a:r>
              <a:rPr lang="en-ZA" sz="2600" dirty="0"/>
              <a:t>as well as </a:t>
            </a:r>
            <a:r>
              <a:rPr lang="en-ZA" sz="2600" dirty="0">
                <a:solidFill>
                  <a:srgbClr val="B64AA5"/>
                </a:solidFill>
              </a:rPr>
              <a:t>learners</a:t>
            </a:r>
            <a:r>
              <a:rPr lang="en-ZA" sz="2600" dirty="0"/>
              <a:t>.</a:t>
            </a:r>
          </a:p>
          <a:p>
            <a:pPr marL="0" indent="0">
              <a:buFont typeface="Arial" panose="020B0604020202020204" pitchFamily="34" charset="0"/>
              <a:buNone/>
              <a:defRPr/>
            </a:pPr>
            <a:r>
              <a:rPr lang="en-ZA" sz="2600" dirty="0"/>
              <a:t>Acknowledging that all learners have a </a:t>
            </a:r>
            <a:r>
              <a:rPr lang="en-ZA" sz="2600" dirty="0">
                <a:solidFill>
                  <a:srgbClr val="B64AA5"/>
                </a:solidFill>
              </a:rPr>
              <a:t>right to education</a:t>
            </a:r>
            <a:r>
              <a:rPr lang="en-ZA" sz="2600" dirty="0">
                <a:solidFill>
                  <a:srgbClr val="00A48A"/>
                </a:solidFill>
              </a:rPr>
              <a:t>√</a:t>
            </a:r>
            <a:r>
              <a:rPr lang="en-ZA" sz="2600" dirty="0">
                <a:solidFill>
                  <a:srgbClr val="B64AA5"/>
                </a:solidFill>
              </a:rPr>
              <a:t> </a:t>
            </a:r>
            <a:r>
              <a:rPr lang="en-ZA" sz="2600" dirty="0"/>
              <a:t>in their local community.</a:t>
            </a:r>
          </a:p>
          <a:p>
            <a:pPr marL="0" indent="0">
              <a:buFont typeface="Arial" panose="020B0604020202020204" pitchFamily="34" charset="0"/>
              <a:buNone/>
              <a:defRPr/>
            </a:pPr>
            <a:r>
              <a:rPr lang="en-ZA" sz="2600" dirty="0">
                <a:solidFill>
                  <a:srgbClr val="B64AA5"/>
                </a:solidFill>
              </a:rPr>
              <a:t>Diversity</a:t>
            </a:r>
            <a:r>
              <a:rPr lang="en-ZA" sz="2600" dirty="0">
                <a:solidFill>
                  <a:srgbClr val="00A48A"/>
                </a:solidFill>
              </a:rPr>
              <a:t>√</a:t>
            </a:r>
            <a:r>
              <a:rPr lang="en-ZA" sz="2600" dirty="0"/>
              <a:t> is not viewed as a problem to overcome, but as a </a:t>
            </a:r>
            <a:r>
              <a:rPr lang="en-ZA" sz="2600" dirty="0">
                <a:solidFill>
                  <a:srgbClr val="B64AA5"/>
                </a:solidFill>
              </a:rPr>
              <a:t>rich resource</a:t>
            </a:r>
            <a:r>
              <a:rPr lang="en-ZA" sz="2600" dirty="0">
                <a:solidFill>
                  <a:srgbClr val="00A48A"/>
                </a:solidFill>
              </a:rPr>
              <a:t>√</a:t>
            </a:r>
            <a:r>
              <a:rPr lang="en-ZA" sz="2600" dirty="0">
                <a:solidFill>
                  <a:srgbClr val="B64AA5"/>
                </a:solidFill>
              </a:rPr>
              <a:t> </a:t>
            </a:r>
            <a:r>
              <a:rPr lang="en-ZA" sz="2600" dirty="0"/>
              <a:t>to support the learning of all.</a:t>
            </a:r>
          </a:p>
          <a:p>
            <a:pPr marL="0" indent="0">
              <a:buFont typeface="Arial" panose="020B0604020202020204" pitchFamily="34" charset="0"/>
              <a:buNone/>
              <a:defRPr/>
            </a:pPr>
            <a:r>
              <a:rPr lang="en-ZA" sz="2600" dirty="0"/>
              <a:t>Inclusion is concerned with fostering </a:t>
            </a:r>
            <a:r>
              <a:rPr lang="en-ZA" sz="2600" dirty="0">
                <a:solidFill>
                  <a:srgbClr val="B64AA5"/>
                </a:solidFill>
              </a:rPr>
              <a:t>mutually sustaining relationships between schools and communities</a:t>
            </a:r>
            <a:r>
              <a:rPr lang="en-ZA" sz="2600" dirty="0">
                <a:solidFill>
                  <a:srgbClr val="00A48A"/>
                </a:solidFill>
              </a:rPr>
              <a:t>√</a:t>
            </a:r>
            <a:r>
              <a:rPr lang="en-ZA" sz="2600" dirty="0"/>
              <a:t>.</a:t>
            </a:r>
          </a:p>
          <a:p>
            <a:pPr marL="0" indent="0">
              <a:buFont typeface="Arial" panose="020B0604020202020204" pitchFamily="34" charset="0"/>
              <a:buNone/>
              <a:defRPr/>
            </a:pPr>
            <a:r>
              <a:rPr lang="en-ZA" sz="2600" dirty="0"/>
              <a:t>Inclusion in education is one aspect of </a:t>
            </a:r>
            <a:r>
              <a:rPr lang="en-ZA" sz="2600" dirty="0">
                <a:solidFill>
                  <a:srgbClr val="B64AA5"/>
                </a:solidFill>
              </a:rPr>
              <a:t>inclusion in society</a:t>
            </a:r>
            <a:r>
              <a:rPr lang="en-ZA" sz="2600" dirty="0">
                <a:solidFill>
                  <a:srgbClr val="00A48A"/>
                </a:solidFill>
              </a:rPr>
              <a:t>√</a:t>
            </a:r>
            <a:r>
              <a:rPr lang="en-ZA" sz="2600" dirty="0">
                <a:solidFill>
                  <a:srgbClr val="B64AA5"/>
                </a:solidFill>
              </a:rPr>
              <a:t>.</a:t>
            </a:r>
            <a:endParaRPr lang="en-ZA" sz="2600" dirty="0"/>
          </a:p>
          <a:p>
            <a:pPr>
              <a:defRPr/>
            </a:pPr>
            <a:endParaRPr lang="en-ZA" sz="2400" dirty="0"/>
          </a:p>
          <a:p>
            <a:pPr marL="0" indent="0">
              <a:buFont typeface="Arial" panose="020B0604020202020204" pitchFamily="34" charset="0"/>
              <a:buNone/>
              <a:defRPr/>
            </a:pPr>
            <a:endParaRPr lang="en-ZA"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6"/>
          <p:cNvSpPr>
            <a:spLocks noGrp="1"/>
          </p:cNvSpPr>
          <p:nvPr>
            <p:ph type="title"/>
          </p:nvPr>
        </p:nvSpPr>
        <p:spPr>
          <a:xfrm>
            <a:off x="495300" y="192088"/>
            <a:ext cx="8915400" cy="674687"/>
          </a:xfrm>
        </p:spPr>
        <p:txBody>
          <a:bodyPr/>
          <a:lstStyle/>
          <a:p>
            <a:pPr eaLnBrk="1" hangingPunct="1"/>
            <a:r>
              <a:rPr lang="en-US" altLang="en-US" sz="2400">
                <a:solidFill>
                  <a:srgbClr val="B64AA5"/>
                </a:solidFill>
              </a:rPr>
              <a:t>What is Inclusion?</a:t>
            </a:r>
          </a:p>
        </p:txBody>
      </p:sp>
      <p:sp>
        <p:nvSpPr>
          <p:cNvPr id="7171" name="Content Placeholder 7"/>
          <p:cNvSpPr>
            <a:spLocks noGrp="1"/>
          </p:cNvSpPr>
          <p:nvPr>
            <p:ph idx="1"/>
          </p:nvPr>
        </p:nvSpPr>
        <p:spPr>
          <a:xfrm>
            <a:off x="495300" y="866775"/>
            <a:ext cx="8915400" cy="5470525"/>
          </a:xfrm>
        </p:spPr>
        <p:txBody>
          <a:bodyPr/>
          <a:lstStyle/>
          <a:p>
            <a:pPr marL="0" indent="0" eaLnBrk="1" hangingPunct="1">
              <a:buFont typeface="Arial" panose="020B0604020202020204" pitchFamily="34" charset="0"/>
              <a:buNone/>
              <a:defRPr/>
            </a:pPr>
            <a:r>
              <a:rPr lang="en-US" altLang="en-US" sz="2400" b="1" dirty="0">
                <a:solidFill>
                  <a:srgbClr val="00A58E"/>
                </a:solidFill>
              </a:rPr>
              <a:t>Overview of White Paper </a:t>
            </a:r>
            <a:r>
              <a:rPr lang="en-US" altLang="en-US" sz="2400" dirty="0">
                <a:solidFill>
                  <a:srgbClr val="00A58E"/>
                </a:solidFill>
              </a:rPr>
              <a:t>6: Special Needs Education: Building an Inclusive Education and Training System</a:t>
            </a:r>
          </a:p>
          <a:p>
            <a:pPr marL="0" indent="0" eaLnBrk="1" hangingPunct="1">
              <a:buFont typeface="Arial" panose="020B0604020202020204" pitchFamily="34" charset="0"/>
              <a:buNone/>
              <a:defRPr/>
            </a:pPr>
            <a:endParaRPr lang="en-US" altLang="en-US" sz="1400" dirty="0">
              <a:solidFill>
                <a:srgbClr val="B64AA5"/>
              </a:solidFill>
            </a:endParaRPr>
          </a:p>
          <a:p>
            <a:pPr marL="0" indent="0" eaLnBrk="1" hangingPunct="1">
              <a:buFont typeface="Arial" panose="020B0604020202020204" pitchFamily="34" charset="0"/>
              <a:buNone/>
              <a:defRPr/>
            </a:pPr>
            <a:r>
              <a:rPr lang="en-US" altLang="en-US" sz="2400" dirty="0">
                <a:solidFill>
                  <a:srgbClr val="B64AA5"/>
                </a:solidFill>
              </a:rPr>
              <a:t>Ten reasons for inclusion</a:t>
            </a:r>
          </a:p>
          <a:p>
            <a:pPr eaLnBrk="1" hangingPunct="1">
              <a:defRPr/>
            </a:pPr>
            <a:r>
              <a:rPr lang="en-US" altLang="en-US" sz="2000" dirty="0"/>
              <a:t>A human right</a:t>
            </a:r>
          </a:p>
          <a:p>
            <a:pPr eaLnBrk="1" hangingPunct="1">
              <a:defRPr/>
            </a:pPr>
            <a:r>
              <a:rPr lang="en-US" altLang="en-US" sz="2000" dirty="0"/>
              <a:t>Good educational sense</a:t>
            </a:r>
          </a:p>
          <a:p>
            <a:pPr eaLnBrk="1" hangingPunct="1">
              <a:defRPr/>
            </a:pPr>
            <a:r>
              <a:rPr lang="en-US" altLang="en-US" sz="2000" dirty="0"/>
              <a:t>Good social sense</a:t>
            </a:r>
          </a:p>
          <a:p>
            <a:pPr eaLnBrk="1" hangingPunct="1">
              <a:defRPr/>
            </a:pPr>
            <a:r>
              <a:rPr lang="en-US" altLang="en-US" sz="2000" dirty="0"/>
              <a:t>The right to learn and live together</a:t>
            </a:r>
          </a:p>
          <a:p>
            <a:pPr eaLnBrk="1" hangingPunct="1">
              <a:defRPr/>
            </a:pPr>
            <a:r>
              <a:rPr lang="en-US" altLang="en-US" sz="2000" dirty="0"/>
              <a:t>Accept diversity</a:t>
            </a:r>
          </a:p>
          <a:p>
            <a:pPr eaLnBrk="1" hangingPunct="1">
              <a:defRPr/>
            </a:pPr>
            <a:r>
              <a:rPr lang="en-US" altLang="en-US" sz="2000" dirty="0"/>
              <a:t>Respect for one another</a:t>
            </a:r>
          </a:p>
          <a:p>
            <a:pPr eaLnBrk="1" hangingPunct="1">
              <a:defRPr/>
            </a:pPr>
            <a:r>
              <a:rPr lang="en-US" altLang="en-US" sz="2000" dirty="0"/>
              <a:t>Uniform and responsive education system</a:t>
            </a:r>
          </a:p>
          <a:p>
            <a:pPr eaLnBrk="1" hangingPunct="1">
              <a:defRPr/>
            </a:pPr>
            <a:r>
              <a:rPr lang="en-US" altLang="en-US" sz="2000" dirty="0"/>
              <a:t>Remove discrimination</a:t>
            </a:r>
          </a:p>
          <a:p>
            <a:pPr eaLnBrk="1" hangingPunct="1">
              <a:defRPr/>
            </a:pPr>
            <a:r>
              <a:rPr lang="en-US" altLang="en-US" sz="2000" dirty="0"/>
              <a:t>Positive interaction and learning from one another</a:t>
            </a:r>
          </a:p>
          <a:p>
            <a:pPr eaLnBrk="1" hangingPunct="1">
              <a:defRPr/>
            </a:pPr>
            <a:r>
              <a:rPr lang="en-US" altLang="en-US" sz="2000" dirty="0"/>
              <a:t>Rehabilitative and supportive society</a:t>
            </a:r>
          </a:p>
          <a:p>
            <a:pPr eaLnBrk="1" hangingPunct="1">
              <a:defRPr/>
            </a:pPr>
            <a:endParaRPr lang="en-US" altLang="en-US" sz="2000" dirty="0"/>
          </a:p>
          <a:p>
            <a:pPr eaLnBrk="1" hangingPunct="1">
              <a:defRPr/>
            </a:pPr>
            <a:endParaRPr lang="en-US" altLang="en-US" sz="2400" dirty="0">
              <a:solidFill>
                <a:srgbClr val="00A58E"/>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6"/>
          <p:cNvSpPr>
            <a:spLocks noGrp="1"/>
          </p:cNvSpPr>
          <p:nvPr>
            <p:ph type="title"/>
          </p:nvPr>
        </p:nvSpPr>
        <p:spPr>
          <a:xfrm>
            <a:off x="495300" y="274638"/>
            <a:ext cx="8915400" cy="674687"/>
          </a:xfrm>
        </p:spPr>
        <p:txBody>
          <a:bodyPr/>
          <a:lstStyle/>
          <a:p>
            <a:pPr eaLnBrk="1" hangingPunct="1"/>
            <a:r>
              <a:rPr lang="en-US" altLang="en-US" sz="2400">
                <a:solidFill>
                  <a:srgbClr val="B64AA5"/>
                </a:solidFill>
              </a:rPr>
              <a:t>What is Inclusion?</a:t>
            </a:r>
          </a:p>
        </p:txBody>
      </p:sp>
      <p:sp>
        <p:nvSpPr>
          <p:cNvPr id="14339" name="Content Placeholder 7"/>
          <p:cNvSpPr>
            <a:spLocks noGrp="1"/>
          </p:cNvSpPr>
          <p:nvPr>
            <p:ph idx="1"/>
          </p:nvPr>
        </p:nvSpPr>
        <p:spPr>
          <a:xfrm>
            <a:off x="495300" y="866775"/>
            <a:ext cx="8915400" cy="5259388"/>
          </a:xfrm>
        </p:spPr>
        <p:txBody>
          <a:bodyPr/>
          <a:lstStyle/>
          <a:p>
            <a:pPr eaLnBrk="1" hangingPunct="1"/>
            <a:r>
              <a:rPr lang="en-US" altLang="en-US" sz="2400">
                <a:solidFill>
                  <a:srgbClr val="00A48A"/>
                </a:solidFill>
              </a:rPr>
              <a:t>Increasing participation </a:t>
            </a:r>
            <a:r>
              <a:rPr lang="en-US" altLang="en-US" sz="2400"/>
              <a:t>of all learners, not only those with impairments </a:t>
            </a:r>
          </a:p>
          <a:p>
            <a:pPr eaLnBrk="1" hangingPunct="1"/>
            <a:r>
              <a:rPr lang="en-US" altLang="en-US" sz="2400">
                <a:solidFill>
                  <a:srgbClr val="00A48A"/>
                </a:solidFill>
              </a:rPr>
              <a:t>Reducing exclusion</a:t>
            </a:r>
            <a:r>
              <a:rPr lang="en-US" altLang="en-US" sz="2400"/>
              <a:t> from cultures, curricula and communities of schools</a:t>
            </a:r>
          </a:p>
          <a:p>
            <a:pPr eaLnBrk="1" hangingPunct="1"/>
            <a:r>
              <a:rPr lang="en-US" altLang="en-US" sz="2400"/>
              <a:t>Responding to </a:t>
            </a:r>
            <a:r>
              <a:rPr lang="en-US" altLang="en-US" sz="2400">
                <a:solidFill>
                  <a:srgbClr val="00A48A"/>
                </a:solidFill>
              </a:rPr>
              <a:t>learner diversity</a:t>
            </a:r>
          </a:p>
          <a:p>
            <a:pPr eaLnBrk="1" hangingPunct="1"/>
            <a:r>
              <a:rPr lang="en-US" altLang="en-US" sz="2400">
                <a:solidFill>
                  <a:srgbClr val="00A48A"/>
                </a:solidFill>
              </a:rPr>
              <a:t>Improving schools </a:t>
            </a:r>
            <a:r>
              <a:rPr lang="en-US" altLang="en-US" sz="2400"/>
              <a:t>for teachers and learners</a:t>
            </a:r>
          </a:p>
          <a:p>
            <a:pPr eaLnBrk="1" hangingPunct="1"/>
            <a:r>
              <a:rPr lang="en-US" altLang="en-US" sz="2400"/>
              <a:t>Overcoming </a:t>
            </a:r>
            <a:r>
              <a:rPr lang="en-US" altLang="en-US" sz="2400">
                <a:solidFill>
                  <a:srgbClr val="00A48A"/>
                </a:solidFill>
              </a:rPr>
              <a:t>barriers </a:t>
            </a:r>
            <a:r>
              <a:rPr lang="en-US" altLang="en-US" sz="2400"/>
              <a:t>to</a:t>
            </a:r>
            <a:r>
              <a:rPr lang="en-US" altLang="en-US" sz="2400">
                <a:solidFill>
                  <a:srgbClr val="00A48A"/>
                </a:solidFill>
              </a:rPr>
              <a:t> access </a:t>
            </a:r>
            <a:r>
              <a:rPr lang="en-US" altLang="en-US" sz="2400"/>
              <a:t>and participation</a:t>
            </a:r>
          </a:p>
          <a:p>
            <a:pPr eaLnBrk="1" hangingPunct="1"/>
            <a:r>
              <a:rPr lang="en-US" altLang="en-US" sz="2400"/>
              <a:t>Regarding </a:t>
            </a:r>
            <a:r>
              <a:rPr lang="en-US" altLang="en-US" sz="2400">
                <a:solidFill>
                  <a:srgbClr val="00A48A"/>
                </a:solidFill>
              </a:rPr>
              <a:t>education </a:t>
            </a:r>
            <a:r>
              <a:rPr lang="en-US" altLang="en-US" sz="2400"/>
              <a:t>as a</a:t>
            </a:r>
            <a:r>
              <a:rPr lang="en-US" altLang="en-US" sz="2400">
                <a:solidFill>
                  <a:srgbClr val="00A48A"/>
                </a:solidFill>
              </a:rPr>
              <a:t> right</a:t>
            </a:r>
          </a:p>
          <a:p>
            <a:pPr eaLnBrk="1" hangingPunct="1"/>
            <a:r>
              <a:rPr lang="en-US" altLang="en-US" sz="2400"/>
              <a:t>Regarding </a:t>
            </a:r>
            <a:r>
              <a:rPr lang="en-US" altLang="en-US" sz="2400">
                <a:solidFill>
                  <a:srgbClr val="00A48A"/>
                </a:solidFill>
              </a:rPr>
              <a:t>diversity </a:t>
            </a:r>
            <a:r>
              <a:rPr lang="en-US" altLang="en-US" sz="2400"/>
              <a:t>as a</a:t>
            </a:r>
            <a:r>
              <a:rPr lang="en-US" altLang="en-US" sz="2400">
                <a:solidFill>
                  <a:srgbClr val="00A48A"/>
                </a:solidFill>
              </a:rPr>
              <a:t> rich resource</a:t>
            </a:r>
          </a:p>
          <a:p>
            <a:pPr eaLnBrk="1" hangingPunct="1"/>
            <a:r>
              <a:rPr lang="en-US" altLang="en-US" sz="2400"/>
              <a:t>Fostering mutually </a:t>
            </a:r>
            <a:r>
              <a:rPr lang="en-US" altLang="en-US" sz="2400">
                <a:solidFill>
                  <a:srgbClr val="00A48A"/>
                </a:solidFill>
              </a:rPr>
              <a:t>sustaining relationships</a:t>
            </a:r>
          </a:p>
          <a:p>
            <a:pPr eaLnBrk="1" hangingPunct="1"/>
            <a:r>
              <a:rPr lang="en-US" altLang="en-US" sz="2400"/>
              <a:t>Acknowledging that </a:t>
            </a:r>
            <a:r>
              <a:rPr lang="en-US" altLang="en-US" sz="2400">
                <a:solidFill>
                  <a:srgbClr val="00A48A"/>
                </a:solidFill>
              </a:rPr>
              <a:t>all learners need support</a:t>
            </a:r>
          </a:p>
          <a:p>
            <a:pPr eaLnBrk="1" hangingPunct="1"/>
            <a:r>
              <a:rPr lang="en-US" altLang="en-US" sz="2400"/>
              <a:t>Meeting all learners’ </a:t>
            </a:r>
            <a:r>
              <a:rPr lang="en-US" altLang="en-US" sz="2400">
                <a:solidFill>
                  <a:srgbClr val="00A48A"/>
                </a:solidFill>
              </a:rPr>
              <a:t>needs </a:t>
            </a:r>
          </a:p>
          <a:p>
            <a:pPr eaLnBrk="1" hangingPunct="1"/>
            <a:endParaRPr lang="en-US" altLang="en-US" sz="24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95300" y="415925"/>
            <a:ext cx="8915400" cy="5654675"/>
          </a:xfrm>
        </p:spPr>
        <p:txBody>
          <a:bodyPr/>
          <a:lstStyle/>
          <a:p>
            <a:pPr algn="l" eaLnBrk="1" hangingPunct="1"/>
            <a:r>
              <a:rPr lang="en-US" altLang="en-US" sz="2400">
                <a:solidFill>
                  <a:srgbClr val="B64AA5"/>
                </a:solidFill>
              </a:rPr>
              <a:t>External Barriers to Learning</a:t>
            </a:r>
            <a:br>
              <a:rPr lang="en-US" altLang="en-US" sz="2400">
                <a:solidFill>
                  <a:srgbClr val="B64AA5"/>
                </a:solidFill>
              </a:rPr>
            </a:br>
            <a:r>
              <a:rPr lang="en-US" altLang="en-US" sz="2400" b="0">
                <a:solidFill>
                  <a:srgbClr val="00A58E"/>
                </a:solidFill>
              </a:rPr>
              <a:t>At home, at school and in the community (differentiate)</a:t>
            </a:r>
            <a:br>
              <a:rPr lang="en-US" altLang="en-US" sz="2400" b="0">
                <a:solidFill>
                  <a:srgbClr val="00A58E"/>
                </a:solidFill>
              </a:rPr>
            </a:br>
            <a:r>
              <a:rPr lang="en-US" altLang="en-US" sz="2400" b="0">
                <a:solidFill>
                  <a:srgbClr val="00A58E"/>
                </a:solidFill>
              </a:rPr>
              <a:t>External to the learner </a:t>
            </a:r>
            <a:br>
              <a:rPr lang="en-US" altLang="en-US" sz="2400" b="0">
                <a:solidFill>
                  <a:srgbClr val="00A58E"/>
                </a:solidFill>
              </a:rPr>
            </a:br>
            <a:r>
              <a:rPr lang="en-US" altLang="en-US" sz="2400" b="0"/>
              <a:t>-</a:t>
            </a:r>
            <a:r>
              <a:rPr lang="en-US" altLang="en-US" sz="2400">
                <a:solidFill>
                  <a:srgbClr val="B64AA5"/>
                </a:solidFill>
              </a:rPr>
              <a:t>	</a:t>
            </a:r>
            <a:r>
              <a:rPr lang="en-US" altLang="en-US" sz="2400" b="0">
                <a:solidFill>
                  <a:schemeClr val="tx1"/>
                </a:solidFill>
              </a:rPr>
              <a:t>Socio-economic barriers</a:t>
            </a:r>
            <a:br>
              <a:rPr lang="en-US" altLang="en-US" sz="2400" b="0">
                <a:solidFill>
                  <a:schemeClr val="tx1"/>
                </a:solidFill>
              </a:rPr>
            </a:br>
            <a:r>
              <a:rPr lang="en-US" altLang="en-US" sz="2400" b="0"/>
              <a:t>-</a:t>
            </a:r>
            <a:r>
              <a:rPr lang="en-US" altLang="en-US" sz="2400" b="0">
                <a:solidFill>
                  <a:schemeClr val="tx1"/>
                </a:solidFill>
              </a:rPr>
              <a:t>	Discriminating attitudes</a:t>
            </a:r>
            <a:br>
              <a:rPr lang="en-US" altLang="en-US" sz="2400" b="0">
                <a:solidFill>
                  <a:schemeClr val="tx1"/>
                </a:solidFill>
              </a:rPr>
            </a:br>
            <a:r>
              <a:rPr lang="en-US" altLang="en-US" sz="2400" b="0"/>
              <a:t>-</a:t>
            </a:r>
            <a:r>
              <a:rPr lang="en-US" altLang="en-US" sz="2400" b="0">
                <a:solidFill>
                  <a:schemeClr val="tx1"/>
                </a:solidFill>
              </a:rPr>
              <a:t>	Inflexible curriculum</a:t>
            </a:r>
            <a:br>
              <a:rPr lang="en-US" altLang="en-US" sz="2400" b="0">
                <a:solidFill>
                  <a:schemeClr val="tx1"/>
                </a:solidFill>
              </a:rPr>
            </a:br>
            <a:r>
              <a:rPr lang="en-US" altLang="en-US" sz="2400" b="0"/>
              <a:t>-</a:t>
            </a:r>
            <a:r>
              <a:rPr lang="en-US" altLang="en-US" sz="2400" b="0">
                <a:solidFill>
                  <a:schemeClr val="tx1"/>
                </a:solidFill>
              </a:rPr>
              <a:t>	Language and communication</a:t>
            </a:r>
            <a:br>
              <a:rPr lang="en-US" altLang="en-US" sz="2400" b="0">
                <a:solidFill>
                  <a:schemeClr val="tx1"/>
                </a:solidFill>
              </a:rPr>
            </a:br>
            <a:r>
              <a:rPr lang="en-US" altLang="en-US" sz="2400" b="0"/>
              <a:t>-</a:t>
            </a:r>
            <a:r>
              <a:rPr lang="en-US" altLang="en-US" sz="2400" b="0">
                <a:solidFill>
                  <a:schemeClr val="tx1"/>
                </a:solidFill>
              </a:rPr>
              <a:t>	Inaccessible and unsafe environment</a:t>
            </a:r>
            <a:br>
              <a:rPr lang="en-US" altLang="en-US" sz="2400" b="0">
                <a:solidFill>
                  <a:schemeClr val="tx1"/>
                </a:solidFill>
              </a:rPr>
            </a:br>
            <a:r>
              <a:rPr lang="en-US" altLang="en-US" sz="2400" b="0"/>
              <a:t>-</a:t>
            </a:r>
            <a:r>
              <a:rPr lang="en-US" altLang="en-US" sz="2400" b="0">
                <a:solidFill>
                  <a:schemeClr val="tx1"/>
                </a:solidFill>
              </a:rPr>
              <a:t>	Inapplicable or inadequate provision of support services</a:t>
            </a:r>
            <a:br>
              <a:rPr lang="en-US" altLang="en-US" sz="2400" b="0">
                <a:solidFill>
                  <a:schemeClr val="tx1"/>
                </a:solidFill>
              </a:rPr>
            </a:br>
            <a:r>
              <a:rPr lang="en-US" altLang="en-US" sz="2400" b="0"/>
              <a:t>-</a:t>
            </a:r>
            <a:r>
              <a:rPr lang="en-US" altLang="en-US" sz="2400" b="0">
                <a:solidFill>
                  <a:schemeClr val="tx1"/>
                </a:solidFill>
              </a:rPr>
              <a:t>	</a:t>
            </a:r>
            <a:r>
              <a:rPr lang="en-ZA" altLang="en-US" sz="2400" b="0">
                <a:solidFill>
                  <a:schemeClr val="tx1"/>
                </a:solidFill>
              </a:rPr>
              <a:t>A lack of empowering and protective policy</a:t>
            </a:r>
            <a:br>
              <a:rPr lang="en-ZA" altLang="en-US" sz="2400" b="0">
                <a:solidFill>
                  <a:schemeClr val="tx1"/>
                </a:solidFill>
              </a:rPr>
            </a:br>
            <a:r>
              <a:rPr lang="en-ZA" altLang="en-US" sz="2400" b="0"/>
              <a:t>-</a:t>
            </a:r>
            <a:r>
              <a:rPr lang="en-ZA" altLang="en-US" sz="2400" b="0">
                <a:solidFill>
                  <a:schemeClr val="tx1"/>
                </a:solidFill>
              </a:rPr>
              <a:t>	Disability</a:t>
            </a:r>
            <a:br>
              <a:rPr lang="en-ZA" altLang="en-US" sz="2400" b="0">
                <a:solidFill>
                  <a:schemeClr val="tx1"/>
                </a:solidFill>
              </a:rPr>
            </a:br>
            <a:r>
              <a:rPr lang="en-ZA" altLang="en-US" sz="2400" b="0"/>
              <a:t>-</a:t>
            </a:r>
            <a:r>
              <a:rPr lang="en-ZA" altLang="en-US" sz="2400" b="0">
                <a:solidFill>
                  <a:schemeClr val="tx1"/>
                </a:solidFill>
              </a:rPr>
              <a:t>	A lack of human resources development</a:t>
            </a:r>
            <a:br>
              <a:rPr lang="en-ZA" altLang="en-US" sz="2400" b="0">
                <a:solidFill>
                  <a:schemeClr val="tx1"/>
                </a:solidFill>
              </a:rPr>
            </a:br>
            <a:r>
              <a:rPr lang="en-ZA" altLang="en-US" sz="2400" b="0">
                <a:solidFill>
                  <a:schemeClr val="tx1"/>
                </a:solidFill>
              </a:rPr>
              <a:t/>
            </a:r>
            <a:br>
              <a:rPr lang="en-ZA" altLang="en-US" sz="2400" b="0">
                <a:solidFill>
                  <a:schemeClr val="tx1"/>
                </a:solidFill>
              </a:rPr>
            </a:br>
            <a:r>
              <a:rPr lang="en-ZA" altLang="en-US" sz="2000" b="0"/>
              <a:t>Discuss each in detail. </a:t>
            </a:r>
            <a:br>
              <a:rPr lang="en-ZA" altLang="en-US" sz="2000" b="0"/>
            </a:br>
            <a:r>
              <a:rPr lang="en-ZA" altLang="en-US" sz="2000" b="0"/>
              <a:t>Refer to your study guide pages 19-20.</a:t>
            </a:r>
            <a:endParaRPr lang="en-US" altLang="en-US" sz="2000" b="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352425" y="511175"/>
            <a:ext cx="8915400" cy="5648325"/>
          </a:xfrm>
        </p:spPr>
        <p:txBody>
          <a:bodyPr>
            <a:normAutofit fontScale="90000"/>
          </a:bodyPr>
          <a:lstStyle/>
          <a:p>
            <a:pPr algn="l" eaLnBrk="1" hangingPunct="1">
              <a:defRPr/>
            </a:pPr>
            <a:r>
              <a:rPr lang="en-US" altLang="en-US" sz="2400" dirty="0">
                <a:solidFill>
                  <a:srgbClr val="B64AA5"/>
                </a:solidFill>
              </a:rPr>
              <a:t>Internal Barriers to Learning</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ZA" altLang="en-US" sz="2400" b="0" dirty="0">
                <a:solidFill>
                  <a:srgbClr val="00A58E"/>
                </a:solidFill>
              </a:rPr>
              <a:t>-</a:t>
            </a:r>
            <a:r>
              <a:rPr lang="en-ZA" altLang="en-US" sz="2400" dirty="0">
                <a:solidFill>
                  <a:srgbClr val="B64AA5"/>
                </a:solidFill>
              </a:rPr>
              <a:t>	</a:t>
            </a:r>
            <a:r>
              <a:rPr lang="en-ZA" altLang="en-US" sz="2400" b="0" dirty="0">
                <a:solidFill>
                  <a:schemeClr val="tx1"/>
                </a:solidFill>
              </a:rPr>
              <a:t>Factors </a:t>
            </a:r>
            <a:r>
              <a:rPr lang="en-ZA" altLang="en-US" sz="2400" b="0" dirty="0">
                <a:solidFill>
                  <a:srgbClr val="00A58E"/>
                </a:solidFill>
              </a:rPr>
              <a:t>inherent</a:t>
            </a:r>
            <a:r>
              <a:rPr lang="en-ZA" altLang="en-US" sz="2400" b="0" dirty="0">
                <a:solidFill>
                  <a:schemeClr val="tx1"/>
                </a:solidFill>
              </a:rPr>
              <a:t> in learners themselves.</a:t>
            </a:r>
            <a:br>
              <a:rPr lang="en-ZA" altLang="en-US" sz="2400" b="0" dirty="0">
                <a:solidFill>
                  <a:schemeClr val="tx1"/>
                </a:solidFill>
              </a:rPr>
            </a:br>
            <a:r>
              <a:rPr lang="en-ZA" altLang="en-US" sz="2400" b="0" dirty="0">
                <a:solidFill>
                  <a:srgbClr val="00A58E"/>
                </a:solidFill>
              </a:rPr>
              <a:t>-</a:t>
            </a:r>
            <a:r>
              <a:rPr lang="en-ZA" altLang="en-US" sz="2400" b="0" dirty="0">
                <a:solidFill>
                  <a:schemeClr val="tx1"/>
                </a:solidFill>
              </a:rPr>
              <a:t>	Learners were born with these or acquired them later on.</a:t>
            </a:r>
            <a:br>
              <a:rPr lang="en-ZA" altLang="en-US" sz="2400" b="0" dirty="0">
                <a:solidFill>
                  <a:schemeClr val="tx1"/>
                </a:solidFill>
              </a:rPr>
            </a:br>
            <a:r>
              <a:rPr lang="en-ZA" altLang="en-US" sz="2400" b="0" dirty="0">
                <a:solidFill>
                  <a:srgbClr val="00A58E"/>
                </a:solidFill>
              </a:rPr>
              <a:t>-</a:t>
            </a:r>
            <a:r>
              <a:rPr lang="en-ZA" altLang="en-US" sz="2400" b="0" dirty="0">
                <a:solidFill>
                  <a:schemeClr val="tx1"/>
                </a:solidFill>
              </a:rPr>
              <a:t>	Factors not related to education or environment.</a:t>
            </a:r>
            <a:br>
              <a:rPr lang="en-ZA" altLang="en-US" sz="2400" b="0" dirty="0">
                <a:solidFill>
                  <a:schemeClr val="tx1"/>
                </a:solidFill>
              </a:rPr>
            </a:br>
            <a:r>
              <a:rPr lang="en-ZA" altLang="en-US" sz="2400" b="0" dirty="0">
                <a:solidFill>
                  <a:srgbClr val="00A58E"/>
                </a:solidFill>
              </a:rPr>
              <a:t>-</a:t>
            </a:r>
            <a:r>
              <a:rPr lang="en-ZA" altLang="en-US" sz="2400" b="0" dirty="0">
                <a:solidFill>
                  <a:schemeClr val="tx1"/>
                </a:solidFill>
              </a:rPr>
              <a:t>	Include physical, physiological or mental impairments.</a:t>
            </a:r>
            <a:br>
              <a:rPr lang="en-ZA" altLang="en-US" sz="2400" b="0" dirty="0">
                <a:solidFill>
                  <a:schemeClr val="tx1"/>
                </a:solidFill>
              </a:rPr>
            </a:br>
            <a:r>
              <a:rPr lang="en-ZA" altLang="en-US" sz="2400" b="0" dirty="0">
                <a:solidFill>
                  <a:srgbClr val="00A58E"/>
                </a:solidFill>
              </a:rPr>
              <a:t>-</a:t>
            </a:r>
            <a:r>
              <a:rPr lang="en-ZA" altLang="en-US" sz="2400" b="0" dirty="0">
                <a:solidFill>
                  <a:schemeClr val="tx1"/>
                </a:solidFill>
              </a:rPr>
              <a:t>	</a:t>
            </a:r>
            <a:r>
              <a:rPr lang="en-ZA" altLang="en-US" sz="2400" b="0" dirty="0">
                <a:solidFill>
                  <a:srgbClr val="00A58E"/>
                </a:solidFill>
              </a:rPr>
              <a:t>Note</a:t>
            </a:r>
            <a:r>
              <a:rPr lang="en-ZA" altLang="en-US" sz="2400" b="0" dirty="0">
                <a:solidFill>
                  <a:schemeClr val="tx1"/>
                </a:solidFill>
              </a:rPr>
              <a:t>: degrees of impairments</a:t>
            </a:r>
            <a:br>
              <a:rPr lang="en-ZA" altLang="en-US" sz="2400" b="0" dirty="0">
                <a:solidFill>
                  <a:schemeClr val="tx1"/>
                </a:solidFill>
              </a:rPr>
            </a:br>
            <a:r>
              <a:rPr lang="en-ZA" altLang="en-US" sz="2400" b="0" dirty="0">
                <a:solidFill>
                  <a:srgbClr val="00A58E"/>
                </a:solidFill>
              </a:rPr>
              <a:t>-</a:t>
            </a:r>
            <a:r>
              <a:rPr lang="en-ZA" altLang="en-US" sz="2400" b="0" dirty="0">
                <a:solidFill>
                  <a:schemeClr val="tx1"/>
                </a:solidFill>
              </a:rPr>
              <a:t>	Have a detrimental effect on learner’s progress at school if learner 	does not receive appropriate support.</a:t>
            </a:r>
            <a:br>
              <a:rPr lang="en-ZA" altLang="en-US" sz="2400" b="0" dirty="0">
                <a:solidFill>
                  <a:schemeClr val="tx1"/>
                </a:solidFill>
              </a:rPr>
            </a:br>
            <a:r>
              <a:rPr lang="en-ZA" altLang="en-US" sz="2400" b="0" dirty="0">
                <a:solidFill>
                  <a:srgbClr val="00A58E"/>
                </a:solidFill>
              </a:rPr>
              <a:t>-</a:t>
            </a:r>
            <a:r>
              <a:rPr lang="en-ZA" altLang="en-US" sz="2400" b="0" dirty="0">
                <a:solidFill>
                  <a:schemeClr val="tx1"/>
                </a:solidFill>
              </a:rPr>
              <a:t>	</a:t>
            </a:r>
            <a:r>
              <a:rPr lang="en-ZA" altLang="en-US" sz="2400" b="0" dirty="0">
                <a:solidFill>
                  <a:srgbClr val="00A58E"/>
                </a:solidFill>
              </a:rPr>
              <a:t>Note causes</a:t>
            </a:r>
            <a:r>
              <a:rPr lang="en-ZA" altLang="en-US" sz="2400" b="0" dirty="0">
                <a:solidFill>
                  <a:schemeClr val="tx1"/>
                </a:solidFill>
              </a:rPr>
              <a:t>: genetic factors, prenatal/perinatal/postnatal brain 	damage (epilepsy, cerebral palsy, learning impairments such as 	dyslexia (difficulty with reading) or dyscalculia (difficulty with 	arithmetic), intellectual impairment, hearing impairment, visual 	impairment)</a:t>
            </a:r>
            <a:br>
              <a:rPr lang="en-ZA" altLang="en-US" sz="2400" b="0" dirty="0">
                <a:solidFill>
                  <a:schemeClr val="tx1"/>
                </a:solidFill>
              </a:rPr>
            </a:br>
            <a:r>
              <a:rPr lang="en-ZA" altLang="en-US" sz="2400" b="0" dirty="0">
                <a:solidFill>
                  <a:srgbClr val="00A58E"/>
                </a:solidFill>
              </a:rPr>
              <a:t>-</a:t>
            </a:r>
            <a:r>
              <a:rPr lang="en-ZA" altLang="en-US" sz="2400" b="0" dirty="0">
                <a:solidFill>
                  <a:schemeClr val="tx1"/>
                </a:solidFill>
              </a:rPr>
              <a:t>	These learners require </a:t>
            </a:r>
            <a:r>
              <a:rPr lang="en-ZA" altLang="en-US" sz="2400" b="0" dirty="0">
                <a:solidFill>
                  <a:srgbClr val="00A58E"/>
                </a:solidFill>
              </a:rPr>
              <a:t>more specialised educational methods and 	teaching aids</a:t>
            </a:r>
            <a:r>
              <a:rPr lang="en-ZA" altLang="en-US" sz="2400" b="0" dirty="0">
                <a:solidFill>
                  <a:schemeClr val="tx1"/>
                </a:solidFill>
              </a:rPr>
              <a:t>.</a:t>
            </a:r>
            <a:br>
              <a:rPr lang="en-ZA" altLang="en-US" sz="2400" b="0" dirty="0">
                <a:solidFill>
                  <a:schemeClr val="tx1"/>
                </a:solidFill>
              </a:rPr>
            </a:br>
            <a:endParaRPr lang="en-US" altLang="en-US" sz="2400" b="0" dirty="0">
              <a:solidFill>
                <a:schemeClr val="tx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5842000"/>
          </a:xfrm>
        </p:spPr>
        <p:txBody>
          <a:bodyPr>
            <a:normAutofit fontScale="90000"/>
          </a:bodyPr>
          <a:lstStyle/>
          <a:p>
            <a:pPr algn="l">
              <a:defRPr/>
            </a:pPr>
            <a:r>
              <a:rPr lang="en-US" sz="2800" dirty="0">
                <a:solidFill>
                  <a:srgbClr val="B64AA5"/>
                </a:solidFill>
              </a:rPr>
              <a:t>Question 2</a:t>
            </a:r>
            <a:br>
              <a:rPr lang="en-US" sz="2800" dirty="0">
                <a:solidFill>
                  <a:srgbClr val="B64AA5"/>
                </a:solidFill>
              </a:rPr>
            </a:br>
            <a:r>
              <a:rPr lang="en-ZA" sz="2400" b="0" dirty="0">
                <a:solidFill>
                  <a:schemeClr val="tx1"/>
                </a:solidFill>
              </a:rPr>
              <a:t>You are a teacher in the Foundation Phase or Intermediate Phase or Senior and FET Phase. You notice that there are two learners in your classroom with hearing and visual impairments.</a:t>
            </a:r>
            <a:br>
              <a:rPr lang="en-ZA" sz="2400" b="0" dirty="0">
                <a:solidFill>
                  <a:schemeClr val="tx1"/>
                </a:solidFill>
              </a:rPr>
            </a:br>
            <a:r>
              <a:rPr lang="en-ZA" sz="2400" b="0" dirty="0">
                <a:solidFill>
                  <a:schemeClr val="tx1"/>
                </a:solidFill>
              </a:rPr>
              <a:t>2.1 Name </a:t>
            </a:r>
            <a:r>
              <a:rPr lang="en-ZA" sz="2400" b="0" dirty="0">
                <a:solidFill>
                  <a:srgbClr val="B64AA5"/>
                </a:solidFill>
              </a:rPr>
              <a:t>FIVE </a:t>
            </a:r>
            <a:r>
              <a:rPr lang="en-ZA" sz="2400" b="0" u="sng" dirty="0">
                <a:solidFill>
                  <a:srgbClr val="B64AA5"/>
                </a:solidFill>
              </a:rPr>
              <a:t>characteristics</a:t>
            </a:r>
            <a:r>
              <a:rPr lang="en-ZA" sz="2400" b="0" dirty="0">
                <a:solidFill>
                  <a:srgbClr val="B64AA5"/>
                </a:solidFill>
              </a:rPr>
              <a:t> </a:t>
            </a:r>
            <a:r>
              <a:rPr lang="en-ZA" sz="2400" b="0" dirty="0">
                <a:solidFill>
                  <a:schemeClr val="tx1"/>
                </a:solidFill>
              </a:rPr>
              <a:t>of each of these </a:t>
            </a:r>
            <a:r>
              <a:rPr lang="en-ZA" sz="2400" b="0" dirty="0">
                <a:solidFill>
                  <a:srgbClr val="B64AA5"/>
                </a:solidFill>
              </a:rPr>
              <a:t>types of impairment </a:t>
            </a:r>
            <a:r>
              <a:rPr lang="en-ZA" sz="2400" b="0" dirty="0">
                <a:solidFill>
                  <a:schemeClr val="tx1"/>
                </a:solidFill>
              </a:rPr>
              <a:t>as they may manifest in the classroom</a:t>
            </a:r>
            <a:r>
              <a:rPr lang="en-ZA" sz="2400" b="0" dirty="0">
                <a:solidFill>
                  <a:srgbClr val="B64AA5"/>
                </a:solidFill>
              </a:rPr>
              <a:t>.                               (5 x 2 = 10)</a:t>
            </a:r>
            <a:br>
              <a:rPr lang="en-ZA" sz="2400" b="0" dirty="0">
                <a:solidFill>
                  <a:srgbClr val="B64AA5"/>
                </a:solidFill>
              </a:rPr>
            </a:br>
            <a:r>
              <a:rPr lang="en-ZA" sz="2400" b="0" dirty="0">
                <a:solidFill>
                  <a:schemeClr val="tx1"/>
                </a:solidFill>
              </a:rPr>
              <a:t>2.2 Discuss how</a:t>
            </a:r>
            <a:r>
              <a:rPr lang="en-ZA" sz="2400" b="0" dirty="0">
                <a:solidFill>
                  <a:srgbClr val="B64AA5"/>
                </a:solidFill>
              </a:rPr>
              <a:t> you as a teacher would </a:t>
            </a:r>
            <a:r>
              <a:rPr lang="en-ZA" sz="2400" b="0" u="sng" dirty="0">
                <a:solidFill>
                  <a:srgbClr val="B64AA5"/>
                </a:solidFill>
              </a:rPr>
              <a:t>support</a:t>
            </a:r>
            <a:r>
              <a:rPr lang="en-ZA" sz="2400" b="0" dirty="0">
                <a:solidFill>
                  <a:srgbClr val="B64AA5"/>
                </a:solidFill>
              </a:rPr>
              <a:t> these learners in the classroom </a:t>
            </a:r>
            <a:r>
              <a:rPr lang="en-ZA" sz="2400" b="0" dirty="0">
                <a:solidFill>
                  <a:schemeClr val="tx1"/>
                </a:solidFill>
              </a:rPr>
              <a:t>in terms of each learner’s specific type of barrier to learning.                                                                                </a:t>
            </a:r>
            <a:r>
              <a:rPr lang="en-ZA" sz="2400" b="0" dirty="0">
                <a:solidFill>
                  <a:srgbClr val="B64AA5"/>
                </a:solidFill>
              </a:rPr>
              <a:t>(5 x 2 = 10)</a:t>
            </a:r>
            <a:br>
              <a:rPr lang="en-ZA" sz="2400" b="0" dirty="0">
                <a:solidFill>
                  <a:srgbClr val="B64AA5"/>
                </a:solidFill>
              </a:rPr>
            </a:br>
            <a:r>
              <a:rPr lang="en-ZA" sz="2400" b="0" dirty="0">
                <a:solidFill>
                  <a:schemeClr val="tx1"/>
                </a:solidFill>
              </a:rPr>
              <a:t>2.3 As a teacher, </a:t>
            </a:r>
            <a:r>
              <a:rPr lang="en-ZA" sz="2400" b="0" dirty="0">
                <a:solidFill>
                  <a:srgbClr val="B64AA5"/>
                </a:solidFill>
              </a:rPr>
              <a:t>what assistance </a:t>
            </a:r>
            <a:r>
              <a:rPr lang="en-ZA" sz="2400" b="0" dirty="0">
                <a:solidFill>
                  <a:schemeClr val="tx1"/>
                </a:solidFill>
              </a:rPr>
              <a:t>could you give a learner with a </a:t>
            </a:r>
            <a:r>
              <a:rPr lang="en-ZA" sz="2400" b="0" u="sng" dirty="0">
                <a:solidFill>
                  <a:srgbClr val="B64AA5"/>
                </a:solidFill>
              </a:rPr>
              <a:t>physical</a:t>
            </a:r>
            <a:r>
              <a:rPr lang="en-ZA" sz="2400" b="0" dirty="0">
                <a:solidFill>
                  <a:srgbClr val="B64AA5"/>
                </a:solidFill>
              </a:rPr>
              <a:t> impairment </a:t>
            </a:r>
            <a:r>
              <a:rPr lang="en-ZA" sz="2400" b="0" dirty="0">
                <a:solidFill>
                  <a:schemeClr val="tx1"/>
                </a:solidFill>
              </a:rPr>
              <a:t>in your classroom? </a:t>
            </a:r>
            <a:r>
              <a:rPr lang="en-ZA" sz="2400" b="0" dirty="0">
                <a:solidFill>
                  <a:srgbClr val="B64AA5"/>
                </a:solidFill>
              </a:rPr>
              <a:t>                                         (10)</a:t>
            </a:r>
            <a:br>
              <a:rPr lang="en-ZA" sz="2400" b="0" dirty="0">
                <a:solidFill>
                  <a:srgbClr val="B64AA5"/>
                </a:solidFill>
              </a:rPr>
            </a:br>
            <a:r>
              <a:rPr lang="en-ZA" sz="2400" dirty="0">
                <a:solidFill>
                  <a:srgbClr val="B64AA5"/>
                </a:solidFill>
              </a:rPr>
              <a:t/>
            </a:r>
            <a:br>
              <a:rPr lang="en-ZA" sz="2400" dirty="0">
                <a:solidFill>
                  <a:srgbClr val="B64AA5"/>
                </a:solidFill>
              </a:rPr>
            </a:br>
            <a:r>
              <a:rPr lang="en-ZA" sz="2400" b="0" u="sng" dirty="0">
                <a:solidFill>
                  <a:schemeClr val="tx1"/>
                </a:solidFill>
              </a:rPr>
              <a:t>Common errors: </a:t>
            </a:r>
            <a:r>
              <a:rPr lang="en-ZA" sz="2400" b="0" dirty="0">
                <a:solidFill>
                  <a:schemeClr val="tx1"/>
                </a:solidFill>
              </a:rPr>
              <a:t/>
            </a:r>
            <a:br>
              <a:rPr lang="en-ZA" sz="2400" b="0" dirty="0">
                <a:solidFill>
                  <a:schemeClr val="tx1"/>
                </a:solidFill>
              </a:rPr>
            </a:br>
            <a:r>
              <a:rPr lang="en-ZA" sz="2400" b="0" dirty="0">
                <a:solidFill>
                  <a:schemeClr val="tx1"/>
                </a:solidFill>
              </a:rPr>
              <a:t>The charity approach is not inclusive education!</a:t>
            </a:r>
            <a:br>
              <a:rPr lang="en-ZA" sz="2400" b="0" dirty="0">
                <a:solidFill>
                  <a:schemeClr val="tx1"/>
                </a:solidFill>
              </a:rPr>
            </a:br>
            <a:r>
              <a:rPr lang="en-ZA" sz="2400" b="0" dirty="0">
                <a:solidFill>
                  <a:schemeClr val="tx1"/>
                </a:solidFill>
              </a:rPr>
              <a:t>Be specific (not vague and general).</a:t>
            </a:r>
            <a:endParaRPr lang="en-ZA" sz="2800" b="0" dirty="0">
              <a:solidFill>
                <a:schemeClr val="tx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5799137"/>
          </a:xfrm>
        </p:spPr>
        <p:txBody>
          <a:bodyPr>
            <a:normAutofit fontScale="90000"/>
          </a:bodyPr>
          <a:lstStyle/>
          <a:p>
            <a:pPr algn="l">
              <a:defRPr/>
            </a:pPr>
            <a:r>
              <a:rPr lang="en-ZA" sz="3100" dirty="0"/>
              <a:t/>
            </a:r>
            <a:br>
              <a:rPr lang="en-ZA" sz="3100" dirty="0"/>
            </a:br>
            <a:r>
              <a:rPr lang="en-ZA" sz="3100" dirty="0">
                <a:solidFill>
                  <a:srgbClr val="B64AA5"/>
                </a:solidFill>
              </a:rPr>
              <a:t>Hearing Impairments:</a:t>
            </a:r>
            <a:br>
              <a:rPr lang="en-ZA" sz="3100" dirty="0">
                <a:solidFill>
                  <a:srgbClr val="B64AA5"/>
                </a:solidFill>
              </a:rPr>
            </a:br>
            <a:r>
              <a:rPr lang="en-ZA" sz="3100" dirty="0"/>
              <a:t>Characteristics (Question 2.1)</a:t>
            </a:r>
            <a:r>
              <a:rPr lang="en-ZA" sz="2400" dirty="0"/>
              <a:t/>
            </a:r>
            <a:br>
              <a:rPr lang="en-ZA" sz="2400" dirty="0"/>
            </a:br>
            <a:r>
              <a:rPr lang="en-ZA" sz="2400" dirty="0"/>
              <a:t/>
            </a:r>
            <a:br>
              <a:rPr lang="en-ZA" sz="2400" dirty="0"/>
            </a:br>
            <a:r>
              <a:rPr lang="en-ZA" sz="2400" dirty="0"/>
              <a:t>- </a:t>
            </a:r>
            <a:r>
              <a:rPr lang="en-ZA" sz="2900" b="0" dirty="0">
                <a:solidFill>
                  <a:schemeClr val="tx1"/>
                </a:solidFill>
              </a:rPr>
              <a:t>Often misinterprets instructions</a:t>
            </a:r>
            <a:br>
              <a:rPr lang="en-ZA" sz="2900" b="0" dirty="0">
                <a:solidFill>
                  <a:schemeClr val="tx1"/>
                </a:solidFill>
              </a:rPr>
            </a:br>
            <a:r>
              <a:rPr lang="en-ZA" sz="2900" dirty="0">
                <a:solidFill>
                  <a:srgbClr val="00A58E"/>
                </a:solidFill>
              </a:rPr>
              <a:t>-</a:t>
            </a:r>
            <a:r>
              <a:rPr lang="en-ZA" sz="2900" b="0" dirty="0">
                <a:solidFill>
                  <a:schemeClr val="tx1"/>
                </a:solidFill>
              </a:rPr>
              <a:t> Turns head to listen</a:t>
            </a:r>
            <a:br>
              <a:rPr lang="en-ZA" sz="2900" b="0" dirty="0">
                <a:solidFill>
                  <a:schemeClr val="tx1"/>
                </a:solidFill>
              </a:rPr>
            </a:br>
            <a:r>
              <a:rPr lang="en-ZA" sz="2900" dirty="0">
                <a:solidFill>
                  <a:srgbClr val="00A58E"/>
                </a:solidFill>
              </a:rPr>
              <a:t>-</a:t>
            </a:r>
            <a:r>
              <a:rPr lang="en-ZA" sz="2900" b="0" dirty="0">
                <a:solidFill>
                  <a:srgbClr val="00A58E"/>
                </a:solidFill>
              </a:rPr>
              <a:t> </a:t>
            </a:r>
            <a:r>
              <a:rPr lang="en-ZA" sz="2900" b="0" dirty="0">
                <a:solidFill>
                  <a:schemeClr val="tx1"/>
                </a:solidFill>
              </a:rPr>
              <a:t>Watched the teacher’s lips</a:t>
            </a:r>
            <a:br>
              <a:rPr lang="en-ZA" sz="2900" b="0" dirty="0">
                <a:solidFill>
                  <a:schemeClr val="tx1"/>
                </a:solidFill>
              </a:rPr>
            </a:br>
            <a:r>
              <a:rPr lang="en-ZA" sz="2900" dirty="0">
                <a:solidFill>
                  <a:srgbClr val="00A58E"/>
                </a:solidFill>
              </a:rPr>
              <a:t>-</a:t>
            </a:r>
            <a:r>
              <a:rPr lang="en-ZA" sz="2900" b="0" dirty="0">
                <a:solidFill>
                  <a:schemeClr val="tx1"/>
                </a:solidFill>
              </a:rPr>
              <a:t> Cannot understand the teacher if the teacher’s head is  </a:t>
            </a:r>
            <a:br>
              <a:rPr lang="en-ZA" sz="2900" b="0" dirty="0">
                <a:solidFill>
                  <a:schemeClr val="tx1"/>
                </a:solidFill>
              </a:rPr>
            </a:br>
            <a:r>
              <a:rPr lang="en-ZA" sz="2900" b="0" dirty="0">
                <a:solidFill>
                  <a:schemeClr val="tx1"/>
                </a:solidFill>
              </a:rPr>
              <a:t>   turned away or the teacher’s lips are covered</a:t>
            </a:r>
            <a:br>
              <a:rPr lang="en-ZA" sz="2900" b="0" dirty="0">
                <a:solidFill>
                  <a:schemeClr val="tx1"/>
                </a:solidFill>
              </a:rPr>
            </a:br>
            <a:r>
              <a:rPr lang="en-ZA" sz="2900" dirty="0">
                <a:solidFill>
                  <a:srgbClr val="00A58E"/>
                </a:solidFill>
              </a:rPr>
              <a:t>-</a:t>
            </a:r>
            <a:r>
              <a:rPr lang="en-ZA" sz="2900" b="0" dirty="0">
                <a:solidFill>
                  <a:schemeClr val="tx1"/>
                </a:solidFill>
              </a:rPr>
              <a:t> Finds it difficult to locate the source of a sound</a:t>
            </a:r>
            <a:br>
              <a:rPr lang="en-ZA" sz="2900" b="0" dirty="0">
                <a:solidFill>
                  <a:schemeClr val="tx1"/>
                </a:solidFill>
              </a:rPr>
            </a:br>
            <a:r>
              <a:rPr lang="en-ZA" sz="2900" dirty="0">
                <a:solidFill>
                  <a:srgbClr val="00A58E"/>
                </a:solidFill>
              </a:rPr>
              <a:t>-</a:t>
            </a:r>
            <a:r>
              <a:rPr lang="en-ZA" sz="2900" b="0" dirty="0">
                <a:solidFill>
                  <a:schemeClr val="tx1"/>
                </a:solidFill>
              </a:rPr>
              <a:t> Speaks too loudly or too softly</a:t>
            </a:r>
            <a:br>
              <a:rPr lang="en-ZA" sz="2900" b="0" dirty="0">
                <a:solidFill>
                  <a:schemeClr val="tx1"/>
                </a:solidFill>
              </a:rPr>
            </a:br>
            <a:r>
              <a:rPr lang="en-ZA" sz="2900" dirty="0">
                <a:solidFill>
                  <a:srgbClr val="00A58E"/>
                </a:solidFill>
              </a:rPr>
              <a:t>-</a:t>
            </a:r>
            <a:r>
              <a:rPr lang="en-ZA" sz="2900" b="0" dirty="0">
                <a:solidFill>
                  <a:schemeClr val="tx1"/>
                </a:solidFill>
              </a:rPr>
              <a:t> Speaks monotonously</a:t>
            </a:r>
            <a:br>
              <a:rPr lang="en-ZA" sz="2900" b="0" dirty="0">
                <a:solidFill>
                  <a:schemeClr val="tx1"/>
                </a:solidFill>
              </a:rPr>
            </a:br>
            <a:r>
              <a:rPr lang="en-ZA" sz="2900" dirty="0">
                <a:solidFill>
                  <a:srgbClr val="00A58E"/>
                </a:solidFill>
              </a:rPr>
              <a:t>-</a:t>
            </a:r>
            <a:r>
              <a:rPr lang="en-ZA" sz="2900" b="0" dirty="0">
                <a:solidFill>
                  <a:schemeClr val="tx1"/>
                </a:solidFill>
              </a:rPr>
              <a:t> Speaks too quickly or too slowly</a:t>
            </a:r>
            <a:br>
              <a:rPr lang="en-ZA" sz="2900" b="0" dirty="0">
                <a:solidFill>
                  <a:schemeClr val="tx1"/>
                </a:solidFill>
              </a:rPr>
            </a:br>
            <a:r>
              <a:rPr lang="en-ZA" sz="2900" dirty="0">
                <a:solidFill>
                  <a:srgbClr val="00A58E"/>
                </a:solidFill>
              </a:rPr>
              <a:t>-</a:t>
            </a:r>
            <a:r>
              <a:rPr lang="en-ZA" sz="2900" b="0" dirty="0">
                <a:solidFill>
                  <a:schemeClr val="tx1"/>
                </a:solidFill>
              </a:rPr>
              <a:t> Experiences unusual emotional problems</a:t>
            </a:r>
            <a:br>
              <a:rPr lang="en-ZA" sz="2900" b="0" dirty="0">
                <a:solidFill>
                  <a:schemeClr val="tx1"/>
                </a:solidFill>
              </a:rPr>
            </a:br>
            <a:r>
              <a:rPr lang="en-ZA" sz="2900" dirty="0">
                <a:solidFill>
                  <a:srgbClr val="00A58E"/>
                </a:solidFill>
              </a:rPr>
              <a:t>-</a:t>
            </a:r>
            <a:r>
              <a:rPr lang="en-ZA" sz="2900" b="0" dirty="0">
                <a:solidFill>
                  <a:schemeClr val="tx1"/>
                </a:solidFill>
              </a:rPr>
              <a:t> Is often inattentive</a:t>
            </a:r>
            <a:r>
              <a:rPr lang="en-ZA" sz="2900" dirty="0">
                <a:solidFill>
                  <a:schemeClr val="tx1"/>
                </a:solidFill>
              </a:rPr>
              <a:t/>
            </a:r>
            <a:br>
              <a:rPr lang="en-ZA" sz="2900" dirty="0">
                <a:solidFill>
                  <a:schemeClr val="tx1"/>
                </a:solidFill>
              </a:rPr>
            </a:br>
            <a:endParaRPr lang="en-ZA" sz="2900" b="0" dirty="0">
              <a:solidFill>
                <a:schemeClr val="tx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5591175"/>
          </a:xfrm>
        </p:spPr>
        <p:txBody>
          <a:bodyPr>
            <a:normAutofit fontScale="90000"/>
          </a:bodyPr>
          <a:lstStyle/>
          <a:p>
            <a:pPr algn="l">
              <a:defRPr/>
            </a:pPr>
            <a:r>
              <a:rPr lang="en-ZA" sz="2800" dirty="0"/>
              <a:t>Hearing Impairments </a:t>
            </a:r>
            <a:r>
              <a:rPr lang="en-ZA" sz="2800" dirty="0">
                <a:solidFill>
                  <a:srgbClr val="B64AA5"/>
                </a:solidFill>
              </a:rPr>
              <a:t>(Characteristics continued)</a:t>
            </a:r>
            <a:br>
              <a:rPr lang="en-ZA" sz="2800" dirty="0">
                <a:solidFill>
                  <a:srgbClr val="B64AA5"/>
                </a:solidFill>
              </a:rPr>
            </a:br>
            <a:r>
              <a:rPr lang="en-ZA" sz="2800" b="0" dirty="0"/>
              <a:t/>
            </a:r>
            <a:br>
              <a:rPr lang="en-ZA" sz="2800" b="0" dirty="0"/>
            </a:br>
            <a:r>
              <a:rPr lang="en-ZA" sz="2800" b="0" dirty="0"/>
              <a:t>-   </a:t>
            </a:r>
            <a:r>
              <a:rPr lang="en-ZA" sz="2800" b="0" dirty="0">
                <a:solidFill>
                  <a:schemeClr val="tx1"/>
                </a:solidFill>
              </a:rPr>
              <a:t>Stares out of the window if the teacher stands at the back  </a:t>
            </a:r>
            <a:br>
              <a:rPr lang="en-ZA" sz="2800" b="0" dirty="0">
                <a:solidFill>
                  <a:schemeClr val="tx1"/>
                </a:solidFill>
              </a:rPr>
            </a:br>
            <a:r>
              <a:rPr lang="en-ZA" sz="2800" b="0" dirty="0">
                <a:solidFill>
                  <a:schemeClr val="tx1"/>
                </a:solidFill>
              </a:rPr>
              <a:t>     of the class while giving instructions</a:t>
            </a:r>
            <a:br>
              <a:rPr lang="en-ZA" sz="2800" b="0" dirty="0">
                <a:solidFill>
                  <a:schemeClr val="tx1"/>
                </a:solidFill>
              </a:rPr>
            </a:br>
            <a:r>
              <a:rPr lang="en-ZA" sz="2800" dirty="0"/>
              <a:t>-</a:t>
            </a:r>
            <a:r>
              <a:rPr lang="en-ZA" sz="2800" b="0" dirty="0">
                <a:solidFill>
                  <a:schemeClr val="tx1"/>
                </a:solidFill>
              </a:rPr>
              <a:t>	May have difficulty hearing the bell ring</a:t>
            </a:r>
            <a:br>
              <a:rPr lang="en-ZA" sz="2800" b="0" dirty="0">
                <a:solidFill>
                  <a:schemeClr val="tx1"/>
                </a:solidFill>
              </a:rPr>
            </a:br>
            <a:r>
              <a:rPr lang="en-ZA" sz="2800" dirty="0"/>
              <a:t>-</a:t>
            </a:r>
            <a:r>
              <a:rPr lang="en-ZA" sz="2800" b="0" dirty="0">
                <a:solidFill>
                  <a:schemeClr val="tx1"/>
                </a:solidFill>
              </a:rPr>
              <a:t>	Finds it difficult to associate with friends</a:t>
            </a:r>
            <a:br>
              <a:rPr lang="en-ZA" sz="2800" b="0" dirty="0">
                <a:solidFill>
                  <a:schemeClr val="tx1"/>
                </a:solidFill>
              </a:rPr>
            </a:br>
            <a:r>
              <a:rPr lang="en-ZA" sz="2800" dirty="0"/>
              <a:t>-</a:t>
            </a:r>
            <a:r>
              <a:rPr lang="en-ZA" sz="2800" b="0" dirty="0">
                <a:solidFill>
                  <a:schemeClr val="tx1"/>
                </a:solidFill>
              </a:rPr>
              <a:t>	Cannot follow instructions given in a large hall such as a  </a:t>
            </a:r>
            <a:br>
              <a:rPr lang="en-ZA" sz="2800" b="0" dirty="0">
                <a:solidFill>
                  <a:schemeClr val="tx1"/>
                </a:solidFill>
              </a:rPr>
            </a:br>
            <a:r>
              <a:rPr lang="en-ZA" sz="2800" b="0" dirty="0">
                <a:solidFill>
                  <a:schemeClr val="tx1"/>
                </a:solidFill>
              </a:rPr>
              <a:t>     school assembly hall</a:t>
            </a:r>
            <a:br>
              <a:rPr lang="en-ZA" sz="2800" b="0" dirty="0">
                <a:solidFill>
                  <a:schemeClr val="tx1"/>
                </a:solidFill>
              </a:rPr>
            </a:br>
            <a:r>
              <a:rPr lang="en-ZA" sz="2800" dirty="0"/>
              <a:t>-</a:t>
            </a:r>
            <a:r>
              <a:rPr lang="en-ZA" sz="2800" b="0" dirty="0">
                <a:solidFill>
                  <a:schemeClr val="tx1"/>
                </a:solidFill>
              </a:rPr>
              <a:t>	Cannot follow what is being said in a noisy or rowdy group</a:t>
            </a:r>
            <a:br>
              <a:rPr lang="en-ZA" sz="2800" b="0" dirty="0">
                <a:solidFill>
                  <a:schemeClr val="tx1"/>
                </a:solidFill>
              </a:rPr>
            </a:br>
            <a:r>
              <a:rPr lang="en-ZA" sz="2800" dirty="0"/>
              <a:t>-</a:t>
            </a:r>
            <a:r>
              <a:rPr lang="en-ZA" sz="2800" b="0" dirty="0">
                <a:solidFill>
                  <a:schemeClr val="tx1"/>
                </a:solidFill>
              </a:rPr>
              <a:t>	Experiences problems with auditory memory</a:t>
            </a:r>
            <a:br>
              <a:rPr lang="en-ZA" sz="2800" b="0" dirty="0">
                <a:solidFill>
                  <a:schemeClr val="tx1"/>
                </a:solidFill>
              </a:rPr>
            </a:br>
            <a:r>
              <a:rPr lang="en-ZA" sz="2800" dirty="0"/>
              <a:t>-</a:t>
            </a:r>
            <a:r>
              <a:rPr lang="en-ZA" sz="2800" b="0" dirty="0">
                <a:solidFill>
                  <a:schemeClr val="tx1"/>
                </a:solidFill>
              </a:rPr>
              <a:t>	Finds it difficult to retell a story</a:t>
            </a:r>
            <a:br>
              <a:rPr lang="en-ZA" sz="2800" b="0" dirty="0">
                <a:solidFill>
                  <a:schemeClr val="tx1"/>
                </a:solidFill>
              </a:rPr>
            </a:br>
            <a:r>
              <a:rPr lang="en-ZA" sz="2800" dirty="0"/>
              <a:t>-</a:t>
            </a:r>
            <a:r>
              <a:rPr lang="en-ZA" sz="2800" b="0" dirty="0">
                <a:solidFill>
                  <a:schemeClr val="tx1"/>
                </a:solidFill>
              </a:rPr>
              <a:t>	Finds it difficult to discriminate aurally between pairs of  </a:t>
            </a:r>
            <a:br>
              <a:rPr lang="en-ZA" sz="2800" b="0" dirty="0">
                <a:solidFill>
                  <a:schemeClr val="tx1"/>
                </a:solidFill>
              </a:rPr>
            </a:br>
            <a:r>
              <a:rPr lang="en-ZA" sz="2800" b="0" dirty="0">
                <a:solidFill>
                  <a:schemeClr val="tx1"/>
                </a:solidFill>
              </a:rPr>
              <a:t>      words starting and ending with different sounds</a:t>
            </a:r>
            <a:br>
              <a:rPr lang="en-ZA" sz="2800" b="0" dirty="0">
                <a:solidFill>
                  <a:schemeClr val="tx1"/>
                </a:solidFill>
              </a:rPr>
            </a:br>
            <a:endParaRPr lang="en-ZA" sz="2800" b="0" dirty="0">
              <a:solidFill>
                <a:schemeClr val="tx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3702050"/>
          </a:xfrm>
        </p:spPr>
        <p:txBody>
          <a:bodyPr>
            <a:normAutofit fontScale="90000"/>
          </a:bodyPr>
          <a:lstStyle/>
          <a:p>
            <a:pPr algn="l">
              <a:defRPr/>
            </a:pPr>
            <a:r>
              <a:rPr lang="en-ZA" sz="2800" dirty="0"/>
              <a:t/>
            </a:r>
            <a:br>
              <a:rPr lang="en-ZA" sz="2800" dirty="0"/>
            </a:br>
            <a:r>
              <a:rPr lang="en-ZA" sz="2800" dirty="0"/>
              <a:t/>
            </a:r>
            <a:br>
              <a:rPr lang="en-ZA" sz="2800" dirty="0"/>
            </a:br>
            <a:r>
              <a:rPr lang="en-ZA" sz="2800" dirty="0"/>
              <a:t/>
            </a:r>
            <a:br>
              <a:rPr lang="en-ZA" sz="2800" dirty="0"/>
            </a:br>
            <a:r>
              <a:rPr lang="en-ZA" sz="2800" dirty="0"/>
              <a:t/>
            </a:r>
            <a:br>
              <a:rPr lang="en-ZA" sz="2800" dirty="0"/>
            </a:br>
            <a:r>
              <a:rPr lang="en-ZA" sz="2800" dirty="0"/>
              <a:t/>
            </a:r>
            <a:br>
              <a:rPr lang="en-ZA" sz="2800" dirty="0"/>
            </a:br>
            <a:r>
              <a:rPr lang="en-ZA" sz="2800" dirty="0">
                <a:solidFill>
                  <a:srgbClr val="B64AA5"/>
                </a:solidFill>
              </a:rPr>
              <a:t>Visual impairments</a:t>
            </a:r>
            <a:br>
              <a:rPr lang="en-ZA" sz="2800" dirty="0">
                <a:solidFill>
                  <a:srgbClr val="B64AA5"/>
                </a:solidFill>
              </a:rPr>
            </a:br>
            <a:r>
              <a:rPr lang="en-ZA" sz="2800" dirty="0"/>
              <a:t>Characteristics</a:t>
            </a:r>
            <a:br>
              <a:rPr lang="en-ZA" sz="2800" dirty="0"/>
            </a:br>
            <a:r>
              <a:rPr lang="en-ZA" sz="2800" dirty="0"/>
              <a:t/>
            </a:r>
            <a:br>
              <a:rPr lang="en-ZA" sz="2800" dirty="0"/>
            </a:br>
            <a:r>
              <a:rPr lang="en-ZA" sz="2800" dirty="0"/>
              <a:t>-	</a:t>
            </a:r>
            <a:r>
              <a:rPr lang="en-ZA" sz="2800" b="0" dirty="0">
                <a:solidFill>
                  <a:schemeClr val="tx1"/>
                </a:solidFill>
              </a:rPr>
              <a:t>Loss of or restricted vision influences the language, motor  </a:t>
            </a:r>
            <a:br>
              <a:rPr lang="en-ZA" sz="2800" b="0" dirty="0">
                <a:solidFill>
                  <a:schemeClr val="tx1"/>
                </a:solidFill>
              </a:rPr>
            </a:br>
            <a:r>
              <a:rPr lang="en-ZA" sz="2800" b="0" dirty="0">
                <a:solidFill>
                  <a:schemeClr val="tx1"/>
                </a:solidFill>
              </a:rPr>
              <a:t>     and socioemotional development of the learner</a:t>
            </a:r>
            <a:br>
              <a:rPr lang="en-ZA" sz="2800" b="0" dirty="0">
                <a:solidFill>
                  <a:schemeClr val="tx1"/>
                </a:solidFill>
              </a:rPr>
            </a:br>
            <a:r>
              <a:rPr lang="en-ZA" sz="2800" dirty="0"/>
              <a:t>-	</a:t>
            </a:r>
            <a:r>
              <a:rPr lang="en-ZA" sz="2800" b="0" dirty="0">
                <a:solidFill>
                  <a:schemeClr val="tx1"/>
                </a:solidFill>
              </a:rPr>
              <a:t>Itching, burning or scratchy feeling in the eyes</a:t>
            </a:r>
            <a:br>
              <a:rPr lang="en-ZA" sz="2800" b="0" dirty="0">
                <a:solidFill>
                  <a:schemeClr val="tx1"/>
                </a:solidFill>
              </a:rPr>
            </a:br>
            <a:r>
              <a:rPr lang="en-ZA" sz="2800" dirty="0"/>
              <a:t>-	</a:t>
            </a:r>
            <a:r>
              <a:rPr lang="en-ZA" sz="2800" b="0" dirty="0">
                <a:solidFill>
                  <a:schemeClr val="tx1"/>
                </a:solidFill>
              </a:rPr>
              <a:t>Inability to see well</a:t>
            </a:r>
            <a:br>
              <a:rPr lang="en-ZA" sz="2800" b="0" dirty="0">
                <a:solidFill>
                  <a:schemeClr val="tx1"/>
                </a:solidFill>
              </a:rPr>
            </a:br>
            <a:r>
              <a:rPr lang="en-ZA" sz="2800" dirty="0"/>
              <a:t>-	</a:t>
            </a:r>
            <a:r>
              <a:rPr lang="en-ZA" sz="2800" b="0" dirty="0">
                <a:solidFill>
                  <a:schemeClr val="tx1"/>
                </a:solidFill>
              </a:rPr>
              <a:t>Dizziness, headaches, or nausea, following close work</a:t>
            </a:r>
            <a:r>
              <a:rPr lang="en-ZA" sz="2800" dirty="0"/>
              <a:t/>
            </a:r>
            <a:br>
              <a:rPr lang="en-ZA" sz="2800" dirty="0"/>
            </a:br>
            <a:r>
              <a:rPr lang="en-ZA" sz="2800" dirty="0"/>
              <a:t>-	</a:t>
            </a:r>
            <a:r>
              <a:rPr lang="en-ZA" sz="2800" b="0" dirty="0">
                <a:solidFill>
                  <a:schemeClr val="tx1"/>
                </a:solidFill>
              </a:rPr>
              <a:t>Blurred or double vision</a:t>
            </a:r>
            <a:br>
              <a:rPr lang="en-ZA" sz="2800" b="0" dirty="0">
                <a:solidFill>
                  <a:schemeClr val="tx1"/>
                </a:solidFill>
              </a:rPr>
            </a:br>
            <a:r>
              <a:rPr lang="en-ZA" sz="2800" dirty="0"/>
              <a:t>-	</a:t>
            </a:r>
            <a:r>
              <a:rPr lang="en-ZA" sz="2800" b="0" dirty="0">
                <a:solidFill>
                  <a:schemeClr val="tx1"/>
                </a:solidFill>
              </a:rPr>
              <a:t>Inability to see in bright light</a:t>
            </a:r>
            <a:r>
              <a:rPr lang="en-ZA" sz="2800" dirty="0"/>
              <a:t/>
            </a:r>
            <a:br>
              <a:rPr lang="en-ZA" sz="2800" dirty="0"/>
            </a:br>
            <a:endParaRPr lang="en-ZA" sz="2800" dirty="0"/>
          </a:p>
        </p:txBody>
      </p:sp>
    </p:spTree>
  </p:cSld>
  <p:clrMapOvr>
    <a:masterClrMapping/>
  </p:clrMapOvr>
</p:sld>
</file>

<file path=ppt/slides/slide15.xml><?xml version="1.0" encoding="utf-8"?>
<p:sld xmlns:r="http://schemas.openxmlformats.org/officeDocument/2006/relationships" xmlns:a="http://schemas.openxmlformats.org/drawingml/2006/main" xmlns:p="http://schemas.openxmlformats.org/presentationml/2006/main">
  <p:cSld>
    <p:spTree>
      <p:nvGrpSpPr>
        <p:cNvPr name="" id="1"/>
        <p:cNvGrpSpPr/>
        <p:nvPr/>
      </p:nvGrpSpPr>
      <p:grpSpPr>
        <a:xfrm>
          <a:off x="0" y="0"/>
          <a:ext cy="0" cx="0"/>
          <a:chOff x="0" y="0"/>
          <a:chExt cy="0" cx="0"/>
        </a:xfrm>
      </p:grpSpPr>
      <p:sp>
        <p:nvSpPr>
          <p:cNvPr name="Title 1" id="10242"/>
          <p:cNvSpPr>
            <a:spLocks noGrp="1"/>
          </p:cNvSpPr>
          <p:nvPr>
            <p:ph type="title"/>
          </p:nvPr>
        </p:nvSpPr>
        <p:spPr>
          <a:xfrm rot="16235358">
            <a:off x="-2244690" y="-2597692"/>
            <a:ext cy="8009765" cx="13016410"/>
          </a:xfrm>
        </p:spPr>
        <p:txBody>
          <a:bodyPr>
            <a:normAutofit fontScale="90000"/>
          </a:bodyPr>
          <a:lstStyle/>
          <a:p>
            <a:pPr eaLnBrk="true" hangingPunct="true" algn="l">
              <a:defRPr/>
            </a:pPr>
            <a:br>
              <a:rPr sz="2700" altLang="en-US" lang="en-US" dirty="0">
                <a:solidFill>
                  <a:srgbClr val="b64aa5"/>
                </a:solidFill>
              </a:rPr>
            </a:br>
            <a:br>
              <a:rPr sz="2700" altLang="en-US" lang="en-US" dirty="0">
                <a:solidFill>
                  <a:srgbClr val="b64aa5"/>
                </a:solidFill>
              </a:rPr>
            </a:br>
            <a:br>
              <a:rPr sz="2700" altLang="en-US" lang="en-US" dirty="0">
                <a:solidFill>
                  <a:srgbClr val="b64aa5"/>
                </a:solidFill>
              </a:rPr>
            </a:br>
            <a:br>
              <a:rPr sz="2700" altLang="en-US" lang="en-US" dirty="0">
                <a:solidFill>
                  <a:srgbClr val="b64aa5"/>
                </a:solidFill>
              </a:rPr>
            </a:br>
            <a:br>
              <a:rPr sz="2700" altLang="en-US" lang="en-US" dirty="0">
                <a:solidFill>
                  <a:srgbClr val="b64aa5"/>
                </a:solidFill>
              </a:rPr>
            </a:br>
            <a:br>
              <a:rPr sz="2700" altLang="en-US" lang="en-US" dirty="0">
                <a:solidFill>
                  <a:srgbClr val="b64aa5"/>
                </a:solidFill>
              </a:rPr>
            </a:br>
            <a:br>
              <a:rPr sz="2700" altLang="en-US" lang="en-US" dirty="0">
                <a:solidFill>
                  <a:srgbClr val="b64aa5"/>
                </a:solidFill>
              </a:rPr>
            </a:br>
            <a:br>
              <a:rPr sz="2700" altLang="en-US" lang="en-US" dirty="0">
                <a:solidFill>
                  <a:srgbClr val="b64aa5"/>
                </a:solidFill>
              </a:rPr>
            </a:br>
            <a:br>
              <a:rPr sz="2700" altLang="en-US" lang="en-US" dirty="0">
                <a:solidFill>
                  <a:srgbClr val="b64aa5"/>
                </a:solidFill>
              </a:rPr>
            </a:br>
            <a:br>
              <a:rPr sz="2700" altLang="en-US" lang="en-US" dirty="0">
                <a:solidFill>
                  <a:srgbClr val="b64aa5"/>
                </a:solidFill>
              </a:rPr>
            </a:br>
            <a:r>
              <a:rPr sz="2700" altLang="en-US" lang="en-US" dirty="0">
                <a:solidFill>
                  <a:srgbClr val="b64aa5"/>
                </a:solidFill>
              </a:rPr>
              <a:t>Practical Classroom </a:t>
            </a:r>
            <a:r>
              <a:rPr u="sng" altLang="en-US" sz="2700" lang="en-US" dirty="0">
                <a:solidFill>
                  <a:srgbClr val="b64aa5"/>
                </a:solidFill>
              </a:rPr>
              <a:t>Support Strategies</a:t>
            </a:r>
            <a:r>
              <a:rPr sz="2700" altLang="en-US" lang="en-US" dirty="0">
                <a:solidFill>
                  <a:srgbClr val="b64aa5"/>
                </a:solidFill>
              </a:rPr>
              <a:t>: (Question 2.2)</a:t>
            </a:r>
            <a:br>
              <a:rPr sz="2700" altLang="en-US" lang="en-US" dirty="0">
                <a:solidFill>
                  <a:srgbClr val="b64aa5"/>
                </a:solidFill>
              </a:rPr>
            </a:br>
            <a:br>
              <a:rPr sz="2700" altLang="en-US" lang="en-US" dirty="0">
                <a:solidFill>
                  <a:srgbClr val="b64aa5"/>
                </a:solidFill>
              </a:rPr>
            </a:br>
            <a:r>
              <a:rPr sz="2700" altLang="en-US" lang="en-US" dirty="0">
                <a:solidFill>
                  <a:srgbClr val="00a58e"/>
                </a:solidFill>
              </a:rPr>
              <a:t>Visual Barriers</a:t>
            </a:r>
            <a:br>
              <a:rPr sz="3100" altLang="en-US" lang="en-US" dirty="0">
                <a:solidFill>
                  <a:srgbClr val="00a58e"/>
                </a:solidFill>
              </a:rPr>
            </a:br>
            <a:r>
              <a:rPr b="0" altLang="en-US" sz="3100" lang="en-ZA" dirty="0">
                <a:solidFill>
                  <a:srgbClr val="00a58e"/>
                </a:solidFill>
              </a:rPr>
              <a:t>-</a:t>
            </a:r>
            <a:r>
              <a:rPr sz="3100" altLang="en-US" lang="en-ZA" dirty="0">
                <a:solidFill>
                  <a:srgbClr val="00a58e"/>
                </a:solidFill>
              </a:rPr>
              <a:t>	</a:t>
            </a:r>
            <a:r>
              <a:rPr b="0" altLang="en-US" sz="2700" lang="en-ZA" dirty="0">
                <a:solidFill>
                  <a:schemeClr val="tx1"/>
                </a:solidFill>
              </a:rPr>
              <a:t>The type of eye condition will determine the assistance 	required.</a:t>
            </a:r>
            <a:br>
              <a:rPr b="0" altLang="en-US" sz="2700" lang="en-ZA" dirty="0">
                <a:solidFill>
                  <a:schemeClr val="tx1"/>
                </a:solidFill>
              </a:rPr>
            </a:br>
            <a:r>
              <a:rPr b="0" altLang="en-US" sz="2700" lang="en-ZA" dirty="0">
                <a:solidFill>
                  <a:srgbClr val="00a58e"/>
                </a:solidFill>
              </a:rPr>
              <a:t>-</a:t>
            </a:r>
            <a:r>
              <a:rPr b="0" altLang="en-US" sz="2700" lang="en-ZA" dirty="0">
                <a:solidFill>
                  <a:schemeClr val="tx1"/>
                </a:solidFill>
              </a:rPr>
              <a:t>	Learners with myopia and cataracts should sit in-front, near 	the chalkboard.</a:t>
            </a:r>
            <a:br>
              <a:rPr b="0" altLang="en-US" sz="2700" lang="en-ZA" dirty="0">
                <a:solidFill>
                  <a:schemeClr val="tx1"/>
                </a:solidFill>
              </a:rPr>
            </a:br>
            <a:r>
              <a:rPr b="0" altLang="en-US" sz="2700" lang="en-ZA" dirty="0">
                <a:solidFill>
                  <a:srgbClr val="00a58e"/>
                </a:solidFill>
              </a:rPr>
              <a:t>-</a:t>
            </a:r>
            <a:r>
              <a:rPr b="0" altLang="en-US" sz="2700" lang="en-ZA" dirty="0">
                <a:solidFill>
                  <a:schemeClr val="tx1"/>
                </a:solidFill>
              </a:rPr>
              <a:t>	Repeat (verbally) what is written on the chalkboard.</a:t>
            </a:r>
            <a:br>
              <a:rPr b="0" altLang="en-US" sz="2700" lang="en-ZA" dirty="0">
                <a:solidFill>
                  <a:schemeClr val="tx1"/>
                </a:solidFill>
              </a:rPr>
            </a:br>
            <a:r>
              <a:rPr b="0" altLang="en-US" sz="2700" lang="en-ZA" dirty="0">
                <a:solidFill>
                  <a:srgbClr val="00a58e"/>
                </a:solidFill>
              </a:rPr>
              <a:t>-</a:t>
            </a:r>
            <a:r>
              <a:rPr b="0" altLang="en-US" sz="2700" lang="en-ZA" dirty="0">
                <a:solidFill>
                  <a:schemeClr val="tx1"/>
                </a:solidFill>
              </a:rPr>
              <a:t>	Use a magnifying glass if large print books are not available.</a:t>
            </a:r>
            <a:br>
              <a:rPr b="0" altLang="en-US" sz="2700" lang="en-ZA" dirty="0">
                <a:solidFill>
                  <a:schemeClr val="tx1"/>
                </a:solidFill>
              </a:rPr>
            </a:br>
            <a:r>
              <a:rPr b="0" altLang="en-US" sz="2700" lang="en-ZA" dirty="0">
                <a:solidFill>
                  <a:srgbClr val="00a58e"/>
                </a:solidFill>
              </a:rPr>
              <a:t>-</a:t>
            </a:r>
            <a:r>
              <a:rPr b="0" altLang="en-US" sz="2700" lang="en-ZA" dirty="0">
                <a:solidFill>
                  <a:schemeClr val="tx1"/>
                </a:solidFill>
              </a:rPr>
              <a:t>	Use a </a:t>
            </a:r>
            <a:r>
              <a:rPr b="0" altLang="en-US" sz="2700" err="true" lang="en-ZA" dirty="0">
                <a:solidFill>
                  <a:schemeClr val="tx1"/>
                </a:solidFill>
              </a:rPr>
              <a:t>koki</a:t>
            </a:r>
            <a:r>
              <a:rPr b="0" altLang="en-US" sz="2700" lang="en-ZA" dirty="0">
                <a:solidFill>
                  <a:schemeClr val="tx1"/>
                </a:solidFill>
              </a:rPr>
              <a:t> pen to draw parallel lines on paper.</a:t>
            </a:r>
            <a:br>
              <a:rPr b="0" altLang="en-US" sz="2700" lang="en-ZA" dirty="0">
                <a:solidFill>
                  <a:schemeClr val="tx1"/>
                </a:solidFill>
              </a:rPr>
            </a:br>
            <a:r>
              <a:rPr b="0" altLang="en-US" sz="2700" lang="en-ZA" dirty="0">
                <a:solidFill>
                  <a:srgbClr val="00a58e"/>
                </a:solidFill>
              </a:rPr>
              <a:t>-</a:t>
            </a:r>
            <a:r>
              <a:rPr b="0" altLang="en-US" sz="2700" lang="en-ZA" dirty="0">
                <a:solidFill>
                  <a:schemeClr val="tx1"/>
                </a:solidFill>
              </a:rPr>
              <a:t>	Printed material should be clear, attractive and meaningful.</a:t>
            </a:r>
            <a:br>
              <a:rPr b="0" altLang="en-US" sz="2700" lang="en-ZA" dirty="0">
                <a:solidFill>
                  <a:schemeClr val="tx1"/>
                </a:solidFill>
              </a:rPr>
            </a:br>
            <a:br>
              <a:rPr b="0" altLang="en-US" sz="2700" lang="en-ZA" dirty="0">
                <a:solidFill>
                  <a:schemeClr val="tx1"/>
                </a:solidFill>
              </a:rPr>
            </a:br>
            <a:r>
              <a:rPr b="0" altLang="en-US" sz="2700" lang="en-ZA" dirty="0">
                <a:solidFill>
                  <a:schemeClr val="tx1"/>
                </a:solidFill>
              </a:rPr>
              <a:t>Common errors: Do not discuss cataracts, etc.!</a:t>
            </a:r>
            <a:br>
              <a:rPr b="0" altLang="en-US" sz="2700" lang="en-ZA" dirty="0">
                <a:solidFill>
                  <a:schemeClr val="tx1"/>
                </a:solidFill>
              </a:rPr>
            </a:br>
            <a:br>
              <a:rPr sz="2700" altLang="en-US" lang="en-US" dirty="0">
                <a:solidFill>
                  <a:schemeClr val="tx1"/>
                </a:solidFill>
              </a:rPr>
            </a:br>
            <a:br>
              <a:rPr sz="2800" altLang="en-US" lang="en-US" dirty="0">
                <a:solidFill>
                  <a:schemeClr val="tx1"/>
                </a:solidFill>
              </a:rPr>
            </a:br>
            <a:br>
              <a:rPr sz="2800" altLang="en-US" lang="en-US" dirty="0">
                <a:solidFill>
                  <a:srgbClr val="00a58e"/>
                </a:solidFill>
              </a:rPr>
            </a:br>
            <a:br>
              <a:rPr sz="2800" altLang="en-US" lang="en-US" dirty="0">
                <a:solidFill>
                  <a:srgbClr val="00a58e"/>
                </a:solidFill>
              </a:rPr>
            </a:br>
            <a:br>
              <a:rPr sz="2800" altLang="en-US" lang="en-US" dirty="0">
                <a:solidFill>
                  <a:srgbClr val="00a58e"/>
                </a:solidFill>
              </a:rPr>
            </a:br>
            <a:br>
              <a:rPr sz="2800" altLang="en-US" lang="en-US" dirty="0">
                <a:solidFill>
                  <a:srgbClr val="00a58e"/>
                </a:solidFill>
              </a:rPr>
            </a:br>
            <a:br>
              <a:rPr sz="2800" altLang="en-US" lang="en-US" dirty="0">
                <a:solidFill>
                  <a:srgbClr val="00a58e"/>
                </a:solidFill>
              </a:rPr>
            </a:br>
            <a:br>
              <a:rPr sz="2800" altLang="en-US" lang="en-US" dirty="0">
                <a:solidFill>
                  <a:srgbClr val="00a58e"/>
                </a:solidFill>
              </a:rPr>
            </a:br>
            <a:br>
              <a:rPr sz="2800" altLang="en-US" lang="en-US" dirty="0">
                <a:solidFill>
                  <a:srgbClr val="00a58e"/>
                </a:solidFill>
              </a:rPr>
            </a:br>
            <a:br>
              <a:rPr sz="2800" altLang="en-US" lang="en-US" dirty="0">
                <a:solidFill>
                  <a:srgbClr val="00a58e"/>
                </a:solidFill>
              </a:rPr>
            </a:br>
            <a:endParaRPr sz="2800" altLang="en-US" lang="en-US" dirty="0">
              <a:solidFill>
                <a:srgbClr val="00a58e"/>
              </a:solidFill>
            </a:endParaRPr>
          </a:p>
        </p:txBody>
      </p:sp>
      <p:cxnSp>
        <p:nvCxnSpPr>
          <p:cNvPr name="straightConnector1_Tail 49155" id="49155"/>
          <p:cNvCxnSpPr/>
          <p:nvPr/>
        </p:nvCxnSpPr>
        <p:spPr>
          <a:xfrm>
            <a:off x="4064000" y="2540000"/>
            <a:ext cy="1778000" cx="1778000"/>
          </a:xfrm>
          <a:prstGeom prst="straightConnector1"/>
          <a:solidFill>
            <a:srgbClr val="4f81bd"/>
          </a:solidFill>
          <a:ln w="25400">
            <a:solidFill>
              <a:srgbClr val="4f81bd">
                <a:shade val="50000"/>
              </a:srgbClr>
            </a:solidFill>
            <a:prstDash val="solid"/>
            <a:tailEnd type="arrow" len="med" w="med"/>
          </a:ln>
        </p:spPr>
      </p:cxnSp>
    </p:spTree>
  </p:cSld>
  <p:clrMapOvr>
    <a:masterClrMapping/>
  </p:clrMapOvr>
</p:sld>
</file>

<file path=ppt/slides/slide16.xml><?xml version="1.0" encoding="utf-8"?>
<p:sld xmlns:r="http://schemas.openxmlformats.org/officeDocument/2006/relationships" xmlns:a="http://schemas.openxmlformats.org/drawingml/2006/main" xmlns:p="http://schemas.openxmlformats.org/presentationml/2006/main">
  <p:cSld>
    <p:spTree>
      <p:nvGrpSpPr>
        <p:cNvPr name="" id="1"/>
        <p:cNvGrpSpPr/>
        <p:nvPr/>
      </p:nvGrpSpPr>
      <p:grpSpPr>
        <a:xfrm>
          <a:off x="0" y="0"/>
          <a:ext cy="0" cx="0"/>
          <a:chOff x="0" y="0"/>
          <a:chExt cy="0" cx="0"/>
        </a:xfrm>
      </p:grpSpPr>
      <p:sp>
        <p:nvSpPr>
          <p:cNvPr name="Title 1" id="13314"/>
          <p:cNvSpPr>
            <a:spLocks noGrp="1"/>
          </p:cNvSpPr>
          <p:nvPr>
            <p:ph type="title"/>
          </p:nvPr>
        </p:nvSpPr>
        <p:spPr>
          <a:xfrm rot="21243158">
            <a:off x="495300" y="346075"/>
            <a:ext cy="5773738" cx="8915400"/>
          </a:xfrm>
        </p:spPr>
        <p:txBody>
          <a:bodyPr>
            <a:normAutofit fontScale="90000"/>
          </a:bodyPr>
          <a:lstStyle/>
          <a:p>
            <a:pPr eaLnBrk="true" hangingPunct="true" algn="l">
              <a:defRPr/>
            </a:pPr>
            <a:br>
              <a:rPr sz="2400" altLang="en-US" lang="en-US" dirty="0">
                <a:solidFill>
                  <a:srgbClr val="b64aa5"/>
                </a:solidFill>
              </a:rPr>
            </a:br>
            <a:br>
              <a:rPr sz="2400" altLang="en-US" lang="en-US" dirty="0">
                <a:solidFill>
                  <a:srgbClr val="b64aa5"/>
                </a:solidFill>
              </a:rPr>
            </a:br>
            <a:br>
              <a:rPr sz="2400" altLang="en-US" lang="en-US" dirty="0">
                <a:solidFill>
                  <a:srgbClr val="b64aa5"/>
                </a:solidFill>
              </a:rPr>
            </a:br>
            <a:br>
              <a:rPr sz="2400" altLang="en-US" lang="en-US" dirty="0">
                <a:solidFill>
                  <a:srgbClr val="b64aa5"/>
                </a:solidFill>
              </a:rPr>
            </a:br>
            <a:br>
              <a:rPr sz="2400" altLang="en-US" lang="en-US" dirty="0">
                <a:solidFill>
                  <a:srgbClr val="b64aa5"/>
                </a:solidFill>
              </a:rPr>
            </a:br>
            <a:br>
              <a:rPr sz="2400" altLang="en-US" lang="en-US" dirty="0">
                <a:solidFill>
                  <a:srgbClr val="b64aa5"/>
                </a:solidFill>
              </a:rPr>
            </a:br>
            <a:br>
              <a:rPr sz="2400" altLang="en-US" lang="en-US" dirty="0">
                <a:solidFill>
                  <a:srgbClr val="b64aa5"/>
                </a:solidFill>
              </a:rPr>
            </a:br>
            <a:br>
              <a:rPr sz="2400" altLang="en-US" lang="en-US" dirty="0">
                <a:solidFill>
                  <a:srgbClr val="b64aa5"/>
                </a:solidFill>
              </a:rPr>
            </a:br>
            <a:br>
              <a:rPr sz="2400" altLang="en-US" lang="en-US" dirty="0">
                <a:solidFill>
                  <a:srgbClr val="b64aa5"/>
                </a:solidFill>
              </a:rPr>
            </a:br>
            <a:br>
              <a:rPr sz="2400" altLang="en-US" lang="en-US" dirty="0">
                <a:solidFill>
                  <a:srgbClr val="b64aa5"/>
                </a:solidFill>
              </a:rPr>
            </a:br>
            <a:r>
              <a:rPr sz="2700" altLang="en-US" lang="en-US" dirty="0">
                <a:solidFill>
                  <a:srgbClr val="b64aa5"/>
                </a:solidFill>
              </a:rPr>
              <a:t>Practical Classroom Support Strategies</a:t>
            </a:r>
            <a:br>
              <a:rPr sz="2700" altLang="en-US" lang="en-US" dirty="0">
                <a:solidFill>
                  <a:srgbClr val="b64aa5"/>
                </a:solidFill>
              </a:rPr>
            </a:br>
            <a:r>
              <a:rPr sz="2700" altLang="en-US" lang="en-US" dirty="0">
                <a:solidFill>
                  <a:srgbClr val="00a58e"/>
                </a:solidFill>
              </a:rPr>
              <a:t>Auditory Barriers</a:t>
            </a:r>
            <a:br>
              <a:rPr sz="2700" altLang="en-US" lang="en-US" dirty="0">
                <a:solidFill>
                  <a:srgbClr val="00a58e"/>
                </a:solidFill>
              </a:rPr>
            </a:br>
            <a:br>
              <a:rPr b="0" altLang="en-US" sz="2700" lang="en-US" dirty="0">
                <a:solidFill>
                  <a:srgbClr val="00a58e"/>
                </a:solidFill>
              </a:rPr>
            </a:br>
            <a:r>
              <a:rPr b="0" altLang="en-US" sz="2700" lang="en-ZA" dirty="0">
                <a:solidFill>
                  <a:srgbClr val="00a58e"/>
                </a:solidFill>
              </a:rPr>
              <a:t>-</a:t>
            </a:r>
            <a:r>
              <a:rPr sz="2700" altLang="en-US" lang="en-ZA" dirty="0">
                <a:solidFill>
                  <a:srgbClr val="00a58e"/>
                </a:solidFill>
              </a:rPr>
              <a:t>	</a:t>
            </a:r>
            <a:r>
              <a:rPr b="0" altLang="en-US" sz="2700" lang="en-ZA" dirty="0">
                <a:solidFill>
                  <a:schemeClr val="tx1"/>
                </a:solidFill>
              </a:rPr>
              <a:t>Use an overhead projector to present material.</a:t>
            </a:r>
            <a:br>
              <a:rPr sz="2700" altLang="en-US" lang="en-ZA" dirty="0">
                <a:solidFill>
                  <a:srgbClr val="00a58e"/>
                </a:solidFill>
              </a:rPr>
            </a:br>
            <a:r>
              <a:rPr b="0" altLang="en-US" sz="2700" lang="en-ZA" dirty="0">
                <a:solidFill>
                  <a:srgbClr val="00a58e"/>
                </a:solidFill>
              </a:rPr>
              <a:t>-</a:t>
            </a:r>
            <a:r>
              <a:rPr sz="2700" altLang="en-US" lang="en-ZA" dirty="0">
                <a:solidFill>
                  <a:srgbClr val="00a58e"/>
                </a:solidFill>
              </a:rPr>
              <a:t>	</a:t>
            </a:r>
            <a:r>
              <a:rPr b="0" altLang="en-US" sz="2700" lang="en-ZA" dirty="0">
                <a:solidFill>
                  <a:schemeClr val="tx1"/>
                </a:solidFill>
              </a:rPr>
              <a:t>Assign a peer to take notes using carbon paper.</a:t>
            </a:r>
            <a:br>
              <a:rPr sz="2700" altLang="en-US" lang="en-ZA" dirty="0">
                <a:solidFill>
                  <a:srgbClr val="00a58e"/>
                </a:solidFill>
              </a:rPr>
            </a:br>
            <a:r>
              <a:rPr b="0" altLang="en-US" sz="2700" lang="en-ZA" dirty="0">
                <a:solidFill>
                  <a:srgbClr val="00a58e"/>
                </a:solidFill>
              </a:rPr>
              <a:t>-</a:t>
            </a:r>
            <a:r>
              <a:rPr sz="2700" altLang="en-US" lang="en-ZA" dirty="0">
                <a:solidFill>
                  <a:srgbClr val="00a58e"/>
                </a:solidFill>
              </a:rPr>
              <a:t>	</a:t>
            </a:r>
            <a:r>
              <a:rPr b="0" altLang="en-US" sz="2700" lang="en-ZA" dirty="0">
                <a:solidFill>
                  <a:schemeClr val="tx1"/>
                </a:solidFill>
              </a:rPr>
              <a:t>The peer can also check that the learner is following in the  </a:t>
            </a:r>
            <a:br>
              <a:rPr b="0" altLang="en-US" sz="2700" lang="en-ZA" dirty="0">
                <a:solidFill>
                  <a:schemeClr val="tx1"/>
                </a:solidFill>
              </a:rPr>
            </a:br>
            <a:r>
              <a:rPr b="0" altLang="en-US" sz="2700" lang="en-ZA" dirty="0">
                <a:solidFill>
                  <a:schemeClr val="tx1"/>
                </a:solidFill>
              </a:rPr>
              <a:t>     correct place when the class is working on an assignment.</a:t>
            </a:r>
            <a:br>
              <a:rPr b="0" altLang="en-US" sz="2700" lang="en-ZA" dirty="0">
                <a:solidFill>
                  <a:schemeClr val="tx1"/>
                </a:solidFill>
              </a:rPr>
            </a:br>
            <a:r>
              <a:rPr b="0" altLang="en-US" sz="2700" lang="en-ZA" dirty="0">
                <a:solidFill>
                  <a:srgbClr val="00a58e"/>
                </a:solidFill>
              </a:rPr>
              <a:t>-</a:t>
            </a:r>
            <a:r>
              <a:rPr sz="2700" altLang="en-US" lang="en-ZA" dirty="0">
                <a:solidFill>
                  <a:srgbClr val="00a58e"/>
                </a:solidFill>
              </a:rPr>
              <a:t>	</a:t>
            </a:r>
            <a:r>
              <a:rPr b="0" altLang="en-US" sz="2700" lang="en-ZA" dirty="0">
                <a:solidFill>
                  <a:schemeClr val="tx1"/>
                </a:solidFill>
              </a:rPr>
              <a:t>Speak clearly in a normal voice and at a moderate pace  </a:t>
            </a:r>
            <a:br>
              <a:rPr b="0" altLang="en-US" sz="2700" lang="en-ZA" dirty="0">
                <a:solidFill>
                  <a:schemeClr val="tx1"/>
                </a:solidFill>
              </a:rPr>
            </a:br>
            <a:r>
              <a:rPr b="0" altLang="en-US" sz="2700" lang="en-ZA" dirty="0">
                <a:solidFill>
                  <a:schemeClr val="tx1"/>
                </a:solidFill>
              </a:rPr>
              <a:t>     (speed).</a:t>
            </a:r>
            <a:br>
              <a:rPr b="0" altLang="en-US" sz="2700" lang="en-ZA" dirty="0">
                <a:solidFill>
                  <a:schemeClr val="tx1"/>
                </a:solidFill>
              </a:rPr>
            </a:br>
            <a:r>
              <a:rPr b="0" altLang="en-US" sz="2700" lang="en-ZA" dirty="0">
                <a:solidFill>
                  <a:srgbClr val="00a58e"/>
                </a:solidFill>
              </a:rPr>
              <a:t>-</a:t>
            </a:r>
            <a:r>
              <a:rPr sz="2700" altLang="en-US" lang="en-ZA" dirty="0">
                <a:solidFill>
                  <a:srgbClr val="00a58e"/>
                </a:solidFill>
              </a:rPr>
              <a:t>	</a:t>
            </a:r>
            <a:r>
              <a:rPr b="0" altLang="en-US" sz="2700" lang="en-ZA" dirty="0">
                <a:solidFill>
                  <a:schemeClr val="tx1"/>
                </a:solidFill>
              </a:rPr>
              <a:t>Use visual signals to gain the learner’s attention.</a:t>
            </a:r>
            <a:br>
              <a:rPr sz="2700" altLang="en-US" lang="en-ZA" dirty="0">
                <a:solidFill>
                  <a:srgbClr val="00a58e"/>
                </a:solidFill>
              </a:rPr>
            </a:br>
            <a:r>
              <a:rPr b="0" altLang="en-US" sz="2700" lang="en-ZA" dirty="0">
                <a:solidFill>
                  <a:srgbClr val="00a58e"/>
                </a:solidFill>
              </a:rPr>
              <a:t>-</a:t>
            </a:r>
            <a:r>
              <a:rPr sz="2700" altLang="en-US" lang="en-ZA" dirty="0">
                <a:solidFill>
                  <a:srgbClr val="00a58e"/>
                </a:solidFill>
              </a:rPr>
              <a:t>	</a:t>
            </a:r>
            <a:r>
              <a:rPr b="0" altLang="en-US" sz="2700" lang="en-ZA" dirty="0">
                <a:solidFill>
                  <a:schemeClr val="tx1"/>
                </a:solidFill>
              </a:rPr>
              <a:t>Ask questions to check learners’ understanding of orally  </a:t>
            </a:r>
            <a:br>
              <a:rPr b="0" altLang="en-US" sz="2700" lang="en-ZA" dirty="0">
                <a:solidFill>
                  <a:schemeClr val="tx1"/>
                </a:solidFill>
              </a:rPr>
            </a:br>
            <a:r>
              <a:rPr b="0" altLang="en-US" sz="2700" lang="en-ZA" dirty="0">
                <a:solidFill>
                  <a:schemeClr val="tx1"/>
                </a:solidFill>
              </a:rPr>
              <a:t>      presented content or directions.</a:t>
            </a:r>
            <a:br>
              <a:rPr sz="2700" altLang="en-US" lang="en-ZA" dirty="0">
                <a:solidFill>
                  <a:srgbClr val="00a58e"/>
                </a:solidFill>
              </a:rPr>
            </a:br>
            <a:r>
              <a:rPr b="0" altLang="en-US" sz="2700" lang="en-ZA" dirty="0">
                <a:solidFill>
                  <a:srgbClr val="00a58e"/>
                </a:solidFill>
              </a:rPr>
              <a:t>-</a:t>
            </a:r>
            <a:r>
              <a:rPr sz="2700" altLang="en-US" lang="en-ZA" dirty="0">
                <a:solidFill>
                  <a:srgbClr val="00a58e"/>
                </a:solidFill>
              </a:rPr>
              <a:t>	</a:t>
            </a:r>
            <a:r>
              <a:rPr b="0" altLang="en-US" sz="2700" lang="en-ZA" dirty="0">
                <a:solidFill>
                  <a:schemeClr val="tx1"/>
                </a:solidFill>
              </a:rPr>
              <a:t>Rephrase content or questions to make it more  </a:t>
            </a:r>
            <a:br>
              <a:rPr b="0" altLang="en-US" sz="2700" lang="en-ZA" dirty="0">
                <a:solidFill>
                  <a:schemeClr val="tx1"/>
                </a:solidFill>
              </a:rPr>
            </a:br>
            <a:r>
              <a:rPr b="0" altLang="en-US" sz="2700" lang="en-ZA" dirty="0">
                <a:solidFill>
                  <a:schemeClr val="tx1"/>
                </a:solidFill>
              </a:rPr>
              <a:t>      understandable.</a:t>
            </a:r>
            <a:br>
              <a:rPr b="0" altLang="en-US" sz="2700" lang="en-ZA" dirty="0">
                <a:solidFill>
                  <a:schemeClr val="tx1"/>
                </a:solidFill>
              </a:rPr>
            </a:br>
            <a:br>
              <a:rPr sz="2800" altLang="en-US" lang="en-US" dirty="0">
                <a:solidFill>
                  <a:srgbClr val="00a58e"/>
                </a:solidFill>
              </a:rPr>
            </a:br>
            <a:br>
              <a:rPr sz="2800" altLang="en-US" lang="en-US" dirty="0">
                <a:solidFill>
                  <a:srgbClr val="00a58e"/>
                </a:solidFill>
              </a:rPr>
            </a:br>
            <a:br>
              <a:rPr sz="2800" altLang="en-US" lang="en-US" dirty="0">
                <a:solidFill>
                  <a:srgbClr val="00a58e"/>
                </a:solidFill>
              </a:rPr>
            </a:br>
            <a:br>
              <a:rPr sz="2800" altLang="en-US" lang="en-US" dirty="0">
                <a:solidFill>
                  <a:srgbClr val="00a58e"/>
                </a:solidFill>
              </a:rPr>
            </a:br>
            <a:br>
              <a:rPr sz="2800" altLang="en-US" lang="en-US" dirty="0">
                <a:solidFill>
                  <a:srgbClr val="00a58e"/>
                </a:solidFill>
              </a:rPr>
            </a:br>
            <a:br>
              <a:rPr sz="2800" altLang="en-US" lang="en-US" dirty="0">
                <a:solidFill>
                  <a:srgbClr val="00a58e"/>
                </a:solidFill>
              </a:rPr>
            </a:br>
            <a:br>
              <a:rPr sz="2800" altLang="en-US" lang="en-US" dirty="0">
                <a:solidFill>
                  <a:srgbClr val="00a58e"/>
                </a:solidFill>
              </a:rPr>
            </a:br>
            <a:br>
              <a:rPr sz="2800" altLang="en-US" lang="en-US" dirty="0">
                <a:solidFill>
                  <a:srgbClr val="00a58e"/>
                </a:solidFill>
              </a:rPr>
            </a:br>
            <a:br>
              <a:rPr sz="2800" altLang="en-US" lang="en-US" dirty="0">
                <a:solidFill>
                  <a:srgbClr val="00a58e"/>
                </a:solidFill>
              </a:rPr>
            </a:br>
            <a:endParaRPr sz="2800" altLang="en-US" lang="en-US" dirty="0">
              <a:solidFill>
                <a:srgbClr val="00a58e"/>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95300" y="428625"/>
            <a:ext cx="8915400" cy="5568950"/>
          </a:xfrm>
        </p:spPr>
        <p:txBody>
          <a:bodyPr>
            <a:normAutofit fontScale="90000"/>
          </a:bodyPr>
          <a:lstStyle/>
          <a:p>
            <a:pPr algn="l" eaLnBrk="1" hangingPunct="1">
              <a:defRPr/>
            </a:pP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700" dirty="0">
                <a:solidFill>
                  <a:srgbClr val="B64AA5"/>
                </a:solidFill>
              </a:rPr>
              <a:t>Practical Classroom Support Strategies:</a:t>
            </a:r>
            <a:br>
              <a:rPr lang="en-US" altLang="en-US" sz="2700" dirty="0">
                <a:solidFill>
                  <a:srgbClr val="B64AA5"/>
                </a:solidFill>
              </a:rPr>
            </a:br>
            <a:r>
              <a:rPr lang="en-US" altLang="en-US" sz="2700" dirty="0">
                <a:solidFill>
                  <a:srgbClr val="00A58E"/>
                </a:solidFill>
              </a:rPr>
              <a:t>Auditory Barriers</a:t>
            </a:r>
            <a:br>
              <a:rPr lang="en-US" altLang="en-US" sz="2700" dirty="0">
                <a:solidFill>
                  <a:srgbClr val="00A58E"/>
                </a:solidFill>
              </a:rPr>
            </a:br>
            <a:r>
              <a:rPr lang="en-ZA" altLang="en-US" sz="2700" dirty="0">
                <a:solidFill>
                  <a:srgbClr val="00A58E"/>
                </a:solidFill>
              </a:rPr>
              <a:t>-	</a:t>
            </a:r>
            <a:r>
              <a:rPr lang="en-ZA" altLang="en-US" sz="2700" b="0" dirty="0">
                <a:solidFill>
                  <a:schemeClr val="tx1"/>
                </a:solidFill>
              </a:rPr>
              <a:t>Supplement information presented orally, with visual aids.</a:t>
            </a:r>
            <a:r>
              <a:rPr lang="en-ZA" altLang="en-US" sz="2700" dirty="0">
                <a:solidFill>
                  <a:srgbClr val="00A58E"/>
                </a:solidFill>
              </a:rPr>
              <a:t/>
            </a:r>
            <a:br>
              <a:rPr lang="en-ZA" altLang="en-US" sz="2700" dirty="0">
                <a:solidFill>
                  <a:srgbClr val="00A58E"/>
                </a:solidFill>
              </a:rPr>
            </a:br>
            <a:r>
              <a:rPr lang="en-ZA" altLang="en-US" sz="2700" dirty="0">
                <a:solidFill>
                  <a:srgbClr val="00A58E"/>
                </a:solidFill>
              </a:rPr>
              <a:t>-	</a:t>
            </a:r>
            <a:r>
              <a:rPr lang="en-ZA" altLang="en-US" sz="2700" b="0" dirty="0">
                <a:solidFill>
                  <a:schemeClr val="tx1"/>
                </a:solidFill>
              </a:rPr>
              <a:t>Give test directions, assignments and lecture outlines in </a:t>
            </a:r>
            <a:br>
              <a:rPr lang="en-ZA" altLang="en-US" sz="2700" b="0" dirty="0">
                <a:solidFill>
                  <a:schemeClr val="tx1"/>
                </a:solidFill>
              </a:rPr>
            </a:br>
            <a:r>
              <a:rPr lang="en-ZA" altLang="en-US" sz="2700" b="0" dirty="0">
                <a:solidFill>
                  <a:schemeClr val="tx1"/>
                </a:solidFill>
              </a:rPr>
              <a:t>      writing.</a:t>
            </a:r>
            <a:br>
              <a:rPr lang="en-ZA" altLang="en-US" sz="2700" b="0" dirty="0">
                <a:solidFill>
                  <a:schemeClr val="tx1"/>
                </a:solidFill>
              </a:rPr>
            </a:br>
            <a:r>
              <a:rPr lang="en-ZA" altLang="en-US" sz="2700" dirty="0">
                <a:solidFill>
                  <a:srgbClr val="00A58E"/>
                </a:solidFill>
              </a:rPr>
              <a:t>-	</a:t>
            </a:r>
            <a:r>
              <a:rPr lang="en-ZA" altLang="en-US" sz="2700" b="0" dirty="0">
                <a:solidFill>
                  <a:schemeClr val="tx1"/>
                </a:solidFill>
              </a:rPr>
              <a:t>Cue the learner visually to indicate that someone is talking  </a:t>
            </a:r>
            <a:br>
              <a:rPr lang="en-ZA" altLang="en-US" sz="2700" b="0" dirty="0">
                <a:solidFill>
                  <a:schemeClr val="tx1"/>
                </a:solidFill>
              </a:rPr>
            </a:br>
            <a:r>
              <a:rPr lang="en-ZA" altLang="en-US" sz="2700" b="0" dirty="0">
                <a:solidFill>
                  <a:schemeClr val="tx1"/>
                </a:solidFill>
              </a:rPr>
              <a:t>      over the intercom.</a:t>
            </a:r>
            <a:br>
              <a:rPr lang="en-ZA" altLang="en-US" sz="2700" b="0" dirty="0">
                <a:solidFill>
                  <a:schemeClr val="tx1"/>
                </a:solidFill>
              </a:rPr>
            </a:br>
            <a:r>
              <a:rPr lang="en-ZA" altLang="en-US" sz="2700" dirty="0">
                <a:solidFill>
                  <a:srgbClr val="00A58E"/>
                </a:solidFill>
              </a:rPr>
              <a:t>-	</a:t>
            </a:r>
            <a:r>
              <a:rPr lang="en-ZA" altLang="en-US" sz="2700" b="0" dirty="0">
                <a:solidFill>
                  <a:schemeClr val="tx1"/>
                </a:solidFill>
              </a:rPr>
              <a:t>Make sure that someone explains the message over the   </a:t>
            </a:r>
            <a:br>
              <a:rPr lang="en-ZA" altLang="en-US" sz="2700" b="0" dirty="0">
                <a:solidFill>
                  <a:schemeClr val="tx1"/>
                </a:solidFill>
              </a:rPr>
            </a:br>
            <a:r>
              <a:rPr lang="en-ZA" altLang="en-US" sz="2700" b="0" dirty="0">
                <a:solidFill>
                  <a:schemeClr val="tx1"/>
                </a:solidFill>
              </a:rPr>
              <a:t>     intercom to the learners with auditory impairments.</a:t>
            </a:r>
            <a:br>
              <a:rPr lang="en-ZA" altLang="en-US" sz="2700" b="0" dirty="0">
                <a:solidFill>
                  <a:schemeClr val="tx1"/>
                </a:solidFill>
              </a:rPr>
            </a:br>
            <a:r>
              <a:rPr lang="en-ZA" altLang="en-US" sz="2700" dirty="0">
                <a:solidFill>
                  <a:srgbClr val="00A58E"/>
                </a:solidFill>
              </a:rPr>
              <a:t>-	</a:t>
            </a:r>
            <a:r>
              <a:rPr lang="en-ZA" altLang="en-US" sz="2700" b="0" dirty="0">
                <a:solidFill>
                  <a:schemeClr val="tx1"/>
                </a:solidFill>
              </a:rPr>
              <a:t>Provide learner with outlines, assignments, vocabulary lists   </a:t>
            </a:r>
            <a:br>
              <a:rPr lang="en-ZA" altLang="en-US" sz="2700" b="0" dirty="0">
                <a:solidFill>
                  <a:schemeClr val="tx1"/>
                </a:solidFill>
              </a:rPr>
            </a:br>
            <a:r>
              <a:rPr lang="en-ZA" altLang="en-US" sz="2700" b="0" dirty="0">
                <a:solidFill>
                  <a:schemeClr val="tx1"/>
                </a:solidFill>
              </a:rPr>
              <a:t>      before introducing new material.</a:t>
            </a:r>
            <a:br>
              <a:rPr lang="en-ZA" altLang="en-US" sz="2700" b="0" dirty="0">
                <a:solidFill>
                  <a:schemeClr val="tx1"/>
                </a:solidFill>
              </a:rPr>
            </a:br>
            <a:r>
              <a:rPr lang="en-ZA" altLang="en-US" sz="2700" dirty="0">
                <a:solidFill>
                  <a:srgbClr val="00A58E"/>
                </a:solidFill>
              </a:rPr>
              <a:t>-	</a:t>
            </a:r>
            <a:r>
              <a:rPr lang="en-ZA" altLang="en-US" sz="2700" b="0" dirty="0">
                <a:solidFill>
                  <a:schemeClr val="tx1"/>
                </a:solidFill>
              </a:rPr>
              <a:t>Remember to present all spelling and vocabulary words in 	sentences.</a:t>
            </a:r>
            <a:br>
              <a:rPr lang="en-ZA" altLang="en-US" sz="2700" b="0" dirty="0">
                <a:solidFill>
                  <a:schemeClr val="tx1"/>
                </a:solidFill>
              </a:rPr>
            </a:br>
            <a:r>
              <a:rPr lang="en-ZA" altLang="en-US" sz="2700" dirty="0">
                <a:solidFill>
                  <a:srgbClr val="00A58E"/>
                </a:solidFill>
              </a:rPr>
              <a:t>-	</a:t>
            </a:r>
            <a:r>
              <a:rPr lang="en-ZA" altLang="en-US" sz="2700" b="0" dirty="0">
                <a:solidFill>
                  <a:schemeClr val="tx1"/>
                </a:solidFill>
              </a:rPr>
              <a:t>Try to limit movement and unnecessary gestures when  </a:t>
            </a:r>
            <a:br>
              <a:rPr lang="en-ZA" altLang="en-US" sz="2700" b="0" dirty="0">
                <a:solidFill>
                  <a:schemeClr val="tx1"/>
                </a:solidFill>
              </a:rPr>
            </a:br>
            <a:r>
              <a:rPr lang="en-ZA" altLang="en-US" sz="2700" b="0" dirty="0">
                <a:solidFill>
                  <a:schemeClr val="tx1"/>
                </a:solidFill>
              </a:rPr>
              <a:t>      speaking 	to students with hearing impairments.</a:t>
            </a:r>
            <a:r>
              <a:rPr lang="en-US" altLang="en-US" sz="2700" b="0" dirty="0">
                <a:solidFill>
                  <a:schemeClr val="tx1"/>
                </a:solidFill>
              </a:rPr>
              <a:t/>
            </a:r>
            <a:br>
              <a:rPr lang="en-US" altLang="en-US" sz="2700" b="0" dirty="0">
                <a:solidFill>
                  <a:schemeClr val="tx1"/>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endParaRPr lang="en-US" altLang="en-US" sz="2800" dirty="0">
              <a:solidFill>
                <a:srgbClr val="00A58E"/>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95300" y="339725"/>
            <a:ext cx="8915400" cy="5568950"/>
          </a:xfrm>
        </p:spPr>
        <p:txBody>
          <a:bodyPr>
            <a:normAutofit fontScale="90000"/>
          </a:bodyPr>
          <a:lstStyle/>
          <a:p>
            <a:pPr algn="l" eaLnBrk="1" hangingPunct="1">
              <a:defRPr/>
            </a:pP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700" dirty="0">
                <a:solidFill>
                  <a:srgbClr val="B64AA5"/>
                </a:solidFill>
              </a:rPr>
              <a:t>Practical Classroom Support Strategies</a:t>
            </a:r>
            <a:br>
              <a:rPr lang="en-US" altLang="en-US" sz="2700" dirty="0">
                <a:solidFill>
                  <a:srgbClr val="B64AA5"/>
                </a:solidFill>
              </a:rPr>
            </a:br>
            <a:r>
              <a:rPr lang="en-US" altLang="en-US" sz="2700" dirty="0">
                <a:solidFill>
                  <a:srgbClr val="00A58E"/>
                </a:solidFill>
              </a:rPr>
              <a:t>Physical Barriers (Question 2.3)</a:t>
            </a:r>
            <a:br>
              <a:rPr lang="en-US" altLang="en-US" sz="2700" dirty="0">
                <a:solidFill>
                  <a:srgbClr val="00A58E"/>
                </a:solidFill>
              </a:rPr>
            </a:br>
            <a:r>
              <a:rPr lang="en-ZA" altLang="en-US" sz="2700" dirty="0">
                <a:solidFill>
                  <a:srgbClr val="00A58E"/>
                </a:solidFill>
              </a:rPr>
              <a:t>-	</a:t>
            </a:r>
            <a:r>
              <a:rPr lang="en-ZA" altLang="en-US" sz="2700" b="0" dirty="0">
                <a:solidFill>
                  <a:schemeClr val="tx1"/>
                </a:solidFill>
              </a:rPr>
              <a:t>Ensure learners are comfortable with orthopaedic aids. Take  </a:t>
            </a:r>
            <a:br>
              <a:rPr lang="en-ZA" altLang="en-US" sz="2700" b="0" dirty="0">
                <a:solidFill>
                  <a:schemeClr val="tx1"/>
                </a:solidFill>
              </a:rPr>
            </a:br>
            <a:r>
              <a:rPr lang="en-ZA" altLang="en-US" sz="2700" b="0" dirty="0">
                <a:solidFill>
                  <a:schemeClr val="tx1"/>
                </a:solidFill>
              </a:rPr>
              <a:t>     time to explain these to the rest of the class.</a:t>
            </a:r>
            <a:r>
              <a:rPr lang="en-ZA" altLang="en-US" sz="2700" dirty="0">
                <a:solidFill>
                  <a:srgbClr val="00A58E"/>
                </a:solidFill>
              </a:rPr>
              <a:t/>
            </a:r>
            <a:br>
              <a:rPr lang="en-ZA" altLang="en-US" sz="2700" dirty="0">
                <a:solidFill>
                  <a:srgbClr val="00A58E"/>
                </a:solidFill>
              </a:rPr>
            </a:br>
            <a:r>
              <a:rPr lang="en-ZA" altLang="en-US" sz="2700" dirty="0">
                <a:solidFill>
                  <a:srgbClr val="00A58E"/>
                </a:solidFill>
              </a:rPr>
              <a:t>-	</a:t>
            </a:r>
            <a:r>
              <a:rPr lang="en-ZA" altLang="en-US" sz="2700" b="0" dirty="0">
                <a:solidFill>
                  <a:schemeClr val="tx1"/>
                </a:solidFill>
              </a:rPr>
              <a:t>Try to make the classroom easily accessible</a:t>
            </a:r>
            <a:r>
              <a:rPr lang="en-ZA" altLang="en-US" sz="2700" dirty="0">
                <a:solidFill>
                  <a:srgbClr val="00A58E"/>
                </a:solidFill>
              </a:rPr>
              <a:t>.</a:t>
            </a:r>
            <a:br>
              <a:rPr lang="en-ZA" altLang="en-US" sz="2700" dirty="0">
                <a:solidFill>
                  <a:srgbClr val="00A58E"/>
                </a:solidFill>
              </a:rPr>
            </a:br>
            <a:r>
              <a:rPr lang="en-ZA" altLang="en-US" sz="2700" dirty="0">
                <a:solidFill>
                  <a:srgbClr val="00A58E"/>
                </a:solidFill>
              </a:rPr>
              <a:t>-	</a:t>
            </a:r>
            <a:r>
              <a:rPr lang="en-ZA" altLang="en-US" sz="2700" b="0" dirty="0">
                <a:solidFill>
                  <a:schemeClr val="tx1"/>
                </a:solidFill>
              </a:rPr>
              <a:t>Build the learner’s self-esteem – as persons of worth who  </a:t>
            </a:r>
            <a:br>
              <a:rPr lang="en-ZA" altLang="en-US" sz="2700" b="0" dirty="0">
                <a:solidFill>
                  <a:schemeClr val="tx1"/>
                </a:solidFill>
              </a:rPr>
            </a:br>
            <a:r>
              <a:rPr lang="en-ZA" altLang="en-US" sz="2700" b="0" dirty="0">
                <a:solidFill>
                  <a:schemeClr val="tx1"/>
                </a:solidFill>
              </a:rPr>
              <a:t>     have potential.</a:t>
            </a:r>
            <a:r>
              <a:rPr lang="en-ZA" altLang="en-US" sz="2700" dirty="0">
                <a:solidFill>
                  <a:srgbClr val="00A58E"/>
                </a:solidFill>
              </a:rPr>
              <a:t/>
            </a:r>
            <a:br>
              <a:rPr lang="en-ZA" altLang="en-US" sz="2700" dirty="0">
                <a:solidFill>
                  <a:srgbClr val="00A58E"/>
                </a:solidFill>
              </a:rPr>
            </a:br>
            <a:r>
              <a:rPr lang="en-ZA" altLang="en-US" sz="2700" dirty="0">
                <a:solidFill>
                  <a:srgbClr val="00A58E"/>
                </a:solidFill>
              </a:rPr>
              <a:t>-	</a:t>
            </a:r>
            <a:r>
              <a:rPr lang="en-ZA" altLang="en-US" sz="2700" b="0" dirty="0">
                <a:solidFill>
                  <a:schemeClr val="tx1"/>
                </a:solidFill>
              </a:rPr>
              <a:t>Improvise – what would you do if a wheelchair had a flat     </a:t>
            </a:r>
            <a:br>
              <a:rPr lang="en-ZA" altLang="en-US" sz="2700" b="0" dirty="0">
                <a:solidFill>
                  <a:schemeClr val="tx1"/>
                </a:solidFill>
              </a:rPr>
            </a:br>
            <a:r>
              <a:rPr lang="en-ZA" altLang="en-US" sz="2700" b="0" dirty="0">
                <a:solidFill>
                  <a:schemeClr val="tx1"/>
                </a:solidFill>
              </a:rPr>
              <a:t>      wheel?</a:t>
            </a:r>
            <a:r>
              <a:rPr lang="en-ZA" altLang="en-US" sz="2700" dirty="0">
                <a:solidFill>
                  <a:srgbClr val="00A58E"/>
                </a:solidFill>
              </a:rPr>
              <a:t/>
            </a:r>
            <a:br>
              <a:rPr lang="en-ZA" altLang="en-US" sz="2700" dirty="0">
                <a:solidFill>
                  <a:srgbClr val="00A58E"/>
                </a:solidFill>
              </a:rPr>
            </a:br>
            <a:r>
              <a:rPr lang="en-ZA" altLang="en-US" sz="2700" dirty="0">
                <a:solidFill>
                  <a:srgbClr val="00A58E"/>
                </a:solidFill>
              </a:rPr>
              <a:t>-	</a:t>
            </a:r>
            <a:r>
              <a:rPr lang="en-ZA" altLang="en-US" sz="2700" b="0" dirty="0">
                <a:solidFill>
                  <a:schemeClr val="tx1"/>
                </a:solidFill>
              </a:rPr>
              <a:t>If the learner has difficult writing, try to obtain a typewriter or 	computer and spend time teaching him/her to write.</a:t>
            </a:r>
            <a:br>
              <a:rPr lang="en-ZA" altLang="en-US" sz="2700" b="0" dirty="0">
                <a:solidFill>
                  <a:schemeClr val="tx1"/>
                </a:solidFill>
              </a:rPr>
            </a:br>
            <a:r>
              <a:rPr lang="en-ZA" altLang="en-US" sz="2700" dirty="0">
                <a:solidFill>
                  <a:srgbClr val="00A58E"/>
                </a:solidFill>
              </a:rPr>
              <a:t>-	</a:t>
            </a:r>
            <a:r>
              <a:rPr lang="en-ZA" altLang="en-US" sz="2700" b="0" dirty="0">
                <a:solidFill>
                  <a:schemeClr val="tx1"/>
                </a:solidFill>
              </a:rPr>
              <a:t>Allow learners to take tests and examinations orally.</a:t>
            </a:r>
            <a:br>
              <a:rPr lang="en-ZA" altLang="en-US" sz="2700" b="0" dirty="0">
                <a:solidFill>
                  <a:schemeClr val="tx1"/>
                </a:solidFill>
              </a:rPr>
            </a:br>
            <a:r>
              <a:rPr lang="en-ZA" altLang="en-US" sz="2700" dirty="0">
                <a:solidFill>
                  <a:srgbClr val="00A58E"/>
                </a:solidFill>
              </a:rPr>
              <a:t>-	</a:t>
            </a:r>
            <a:r>
              <a:rPr lang="en-ZA" altLang="en-US" sz="2700" b="0" dirty="0">
                <a:solidFill>
                  <a:schemeClr val="tx1"/>
                </a:solidFill>
              </a:rPr>
              <a:t>Try to restrict incidents that cause distractions.</a:t>
            </a:r>
            <a:br>
              <a:rPr lang="en-ZA" altLang="en-US" sz="2700" b="0" dirty="0">
                <a:solidFill>
                  <a:schemeClr val="tx1"/>
                </a:solidFill>
              </a:rPr>
            </a:br>
            <a:r>
              <a:rPr lang="en-ZA" altLang="en-US" sz="2700" dirty="0">
                <a:solidFill>
                  <a:srgbClr val="00A58E"/>
                </a:solidFill>
              </a:rPr>
              <a:t>-	</a:t>
            </a:r>
            <a:r>
              <a:rPr lang="en-ZA" altLang="en-US" sz="2700" b="0" dirty="0">
                <a:solidFill>
                  <a:schemeClr val="tx1"/>
                </a:solidFill>
              </a:rPr>
              <a:t>Provide washing facilities for learners who wheel themselves  </a:t>
            </a:r>
            <a:br>
              <a:rPr lang="en-ZA" altLang="en-US" sz="2700" b="0" dirty="0">
                <a:solidFill>
                  <a:schemeClr val="tx1"/>
                </a:solidFill>
              </a:rPr>
            </a:br>
            <a:r>
              <a:rPr lang="en-ZA" altLang="en-US" sz="2700" b="0" dirty="0">
                <a:solidFill>
                  <a:schemeClr val="tx1"/>
                </a:solidFill>
              </a:rPr>
              <a:t>      into the classroom (to wash their hands).</a:t>
            </a:r>
            <a:br>
              <a:rPr lang="en-ZA" altLang="en-US" sz="2700" b="0" dirty="0">
                <a:solidFill>
                  <a:schemeClr val="tx1"/>
                </a:solidFill>
              </a:rPr>
            </a:br>
            <a:r>
              <a:rPr lang="en-US" altLang="en-US" sz="2400" dirty="0">
                <a:solidFill>
                  <a:srgbClr val="00A58E"/>
                </a:solidFill>
              </a:rPr>
              <a:t/>
            </a:r>
            <a:br>
              <a:rPr lang="en-US" altLang="en-US" sz="24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endParaRPr lang="en-US" altLang="en-US" sz="2800" dirty="0">
              <a:solidFill>
                <a:srgbClr val="00A58E"/>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95300" y="428625"/>
            <a:ext cx="8915400" cy="5568950"/>
          </a:xfrm>
        </p:spPr>
        <p:txBody>
          <a:bodyPr>
            <a:normAutofit fontScale="90000"/>
          </a:bodyPr>
          <a:lstStyle/>
          <a:p>
            <a:pPr algn="l">
              <a:defRPr/>
            </a:pP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ZA" sz="2700" dirty="0">
                <a:solidFill>
                  <a:srgbClr val="B64AA5"/>
                </a:solidFill>
              </a:rPr>
              <a:t>Question 3</a:t>
            </a:r>
            <a:r>
              <a:rPr lang="en-ZA" sz="2700" dirty="0"/>
              <a:t/>
            </a:r>
            <a:br>
              <a:rPr lang="en-ZA" sz="2700" dirty="0"/>
            </a:br>
            <a:r>
              <a:rPr lang="en-ZA" sz="2700" dirty="0"/>
              <a:t>What will you do if a learner has an epileptic seizure in your class?                                                                                    </a:t>
            </a:r>
            <a:r>
              <a:rPr lang="en-ZA" sz="2700" dirty="0">
                <a:solidFill>
                  <a:srgbClr val="B64AA5"/>
                </a:solidFill>
              </a:rPr>
              <a:t>(10)</a:t>
            </a:r>
            <a:r>
              <a:rPr lang="en-US" altLang="en-US" sz="2700" dirty="0">
                <a:solidFill>
                  <a:srgbClr val="B64AA5"/>
                </a:solidFill>
              </a:rPr>
              <a:t/>
            </a:r>
            <a:br>
              <a:rPr lang="en-US" altLang="en-US" sz="2700" dirty="0">
                <a:solidFill>
                  <a:srgbClr val="B64AA5"/>
                </a:solidFill>
              </a:rPr>
            </a:br>
            <a:r>
              <a:rPr lang="en-US" altLang="en-US" sz="2400" b="0" dirty="0">
                <a:solidFill>
                  <a:srgbClr val="00A58E"/>
                </a:solidFill>
              </a:rPr>
              <a:t>-	</a:t>
            </a:r>
            <a:r>
              <a:rPr lang="en-US" altLang="en-US" sz="2400" b="0" dirty="0">
                <a:solidFill>
                  <a:schemeClr val="tx1"/>
                </a:solidFill>
              </a:rPr>
              <a:t>Be alert! Look out for warning signs.</a:t>
            </a:r>
            <a:br>
              <a:rPr lang="en-US" altLang="en-US" sz="2400" b="0" dirty="0">
                <a:solidFill>
                  <a:schemeClr val="tx1"/>
                </a:solidFill>
              </a:rPr>
            </a:br>
            <a:r>
              <a:rPr lang="en-US" altLang="en-US" sz="2400" b="0" dirty="0">
                <a:solidFill>
                  <a:srgbClr val="00A58E"/>
                </a:solidFill>
              </a:rPr>
              <a:t>-	</a:t>
            </a:r>
            <a:r>
              <a:rPr lang="en-US" altLang="en-US" sz="2400" b="0" dirty="0">
                <a:solidFill>
                  <a:schemeClr val="tx1"/>
                </a:solidFill>
              </a:rPr>
              <a:t>Record all incidents of seizures.</a:t>
            </a:r>
            <a:br>
              <a:rPr lang="en-US" altLang="en-US" sz="2400" b="0" dirty="0">
                <a:solidFill>
                  <a:schemeClr val="tx1"/>
                </a:solidFill>
              </a:rPr>
            </a:br>
            <a:r>
              <a:rPr lang="en-US" altLang="en-US" sz="2400" b="0" dirty="0"/>
              <a:t>-</a:t>
            </a:r>
            <a:r>
              <a:rPr lang="en-US" altLang="en-US" sz="2400" b="0" dirty="0">
                <a:solidFill>
                  <a:schemeClr val="tx1"/>
                </a:solidFill>
              </a:rPr>
              <a:t>	Remain calm.</a:t>
            </a:r>
            <a:br>
              <a:rPr lang="en-US" altLang="en-US" sz="2400" b="0" dirty="0">
                <a:solidFill>
                  <a:schemeClr val="tx1"/>
                </a:solidFill>
              </a:rPr>
            </a:br>
            <a:r>
              <a:rPr lang="en-US" altLang="en-US" sz="2400" b="0" dirty="0"/>
              <a:t>-</a:t>
            </a:r>
            <a:r>
              <a:rPr lang="en-US" altLang="en-US" sz="2400" b="0" dirty="0">
                <a:solidFill>
                  <a:schemeClr val="tx1"/>
                </a:solidFill>
              </a:rPr>
              <a:t>	Prevent the learner from falling.</a:t>
            </a:r>
            <a:br>
              <a:rPr lang="en-US" altLang="en-US" sz="2400" b="0" dirty="0">
                <a:solidFill>
                  <a:schemeClr val="tx1"/>
                </a:solidFill>
              </a:rPr>
            </a:br>
            <a:r>
              <a:rPr lang="en-US" altLang="en-US" sz="2400" b="0" dirty="0"/>
              <a:t>-</a:t>
            </a:r>
            <a:r>
              <a:rPr lang="en-US" altLang="en-US" sz="2400" b="0" dirty="0">
                <a:solidFill>
                  <a:schemeClr val="tx1"/>
                </a:solidFill>
              </a:rPr>
              <a:t>	Push furniture out of the way.</a:t>
            </a:r>
            <a:br>
              <a:rPr lang="en-US" altLang="en-US" sz="2400" b="0" dirty="0">
                <a:solidFill>
                  <a:schemeClr val="tx1"/>
                </a:solidFill>
              </a:rPr>
            </a:br>
            <a:r>
              <a:rPr lang="en-US" altLang="en-US" sz="2400" b="0" dirty="0"/>
              <a:t>-</a:t>
            </a:r>
            <a:r>
              <a:rPr lang="en-US" altLang="en-US" sz="2400" b="0" dirty="0">
                <a:solidFill>
                  <a:schemeClr val="tx1"/>
                </a:solidFill>
              </a:rPr>
              <a:t>	DO NOT HOLD THE LEARNER OR TRY TO PREVENT 	MOVEMENT!</a:t>
            </a:r>
            <a:br>
              <a:rPr lang="en-US" altLang="en-US" sz="2400" b="0" dirty="0">
                <a:solidFill>
                  <a:schemeClr val="tx1"/>
                </a:solidFill>
              </a:rPr>
            </a:br>
            <a:r>
              <a:rPr lang="en-US" altLang="en-US" sz="2400" b="0" dirty="0"/>
              <a:t>-</a:t>
            </a:r>
            <a:r>
              <a:rPr lang="en-US" altLang="en-US" sz="2400" b="0" dirty="0">
                <a:solidFill>
                  <a:schemeClr val="tx1"/>
                </a:solidFill>
              </a:rPr>
              <a:t>	Ensure that the airway is clear.</a:t>
            </a:r>
            <a:br>
              <a:rPr lang="en-US" altLang="en-US" sz="2400" b="0" dirty="0">
                <a:solidFill>
                  <a:schemeClr val="tx1"/>
                </a:solidFill>
              </a:rPr>
            </a:br>
            <a:r>
              <a:rPr lang="en-US" altLang="en-US" sz="2400" b="0" dirty="0"/>
              <a:t>-</a:t>
            </a:r>
            <a:r>
              <a:rPr lang="en-US" altLang="en-US" sz="2400" b="0" dirty="0">
                <a:solidFill>
                  <a:schemeClr val="tx1"/>
                </a:solidFill>
              </a:rPr>
              <a:t>	Turn the learner onto his/her side to prevent choking on excessive 	saliva.</a:t>
            </a:r>
            <a:br>
              <a:rPr lang="en-US" altLang="en-US" sz="2400" b="0" dirty="0">
                <a:solidFill>
                  <a:schemeClr val="tx1"/>
                </a:solidFill>
              </a:rPr>
            </a:br>
            <a:r>
              <a:rPr lang="en-US" altLang="en-US" sz="2400" b="0" dirty="0"/>
              <a:t>-</a:t>
            </a:r>
            <a:r>
              <a:rPr lang="en-US" altLang="en-US" sz="2400" b="0" dirty="0">
                <a:solidFill>
                  <a:schemeClr val="tx1"/>
                </a:solidFill>
              </a:rPr>
              <a:t>	Loosen tight clothing, especially around neck and waist.</a:t>
            </a:r>
            <a:br>
              <a:rPr lang="en-US" altLang="en-US" sz="2400" b="0" dirty="0">
                <a:solidFill>
                  <a:schemeClr val="tx1"/>
                </a:solidFill>
              </a:rPr>
            </a:br>
            <a:r>
              <a:rPr lang="en-US" altLang="en-US" sz="2400" b="0" dirty="0"/>
              <a:t>-</a:t>
            </a:r>
            <a:r>
              <a:rPr lang="en-US" altLang="en-US" sz="2400" b="0" dirty="0">
                <a:solidFill>
                  <a:schemeClr val="tx1"/>
                </a:solidFill>
              </a:rPr>
              <a:t>	Seek medical assistance if seizure is protracted, or if learner 	chokes, or if learner sustains any injuries.</a:t>
            </a:r>
            <a:br>
              <a:rPr lang="en-US" altLang="en-US" sz="2400" b="0" dirty="0">
                <a:solidFill>
                  <a:schemeClr val="tx1"/>
                </a:solidFill>
              </a:rPr>
            </a:br>
            <a:r>
              <a:rPr lang="en-US" altLang="en-US" sz="2400" dirty="0">
                <a:solidFill>
                  <a:srgbClr val="00A58E"/>
                </a:solidFill>
              </a:rPr>
              <a:t/>
            </a:r>
            <a:br>
              <a:rPr lang="en-US" altLang="en-US" sz="24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endParaRPr lang="en-US" altLang="en-US" sz="2800" dirty="0">
              <a:solidFill>
                <a:srgbClr val="00A58E"/>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95300" y="428625"/>
            <a:ext cx="8915400" cy="5568950"/>
          </a:xfrm>
        </p:spPr>
        <p:txBody>
          <a:bodyPr>
            <a:normAutofit fontScale="90000"/>
          </a:bodyPr>
          <a:lstStyle/>
          <a:p>
            <a:pPr marL="342900" indent="-342900" algn="l">
              <a:buFont typeface="Arial" panose="020B0604020202020204" pitchFamily="34" charset="0"/>
              <a:buChar char="•"/>
              <a:defRPr/>
            </a:pP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ZA" sz="2700" dirty="0">
                <a:solidFill>
                  <a:srgbClr val="B64AA5"/>
                </a:solidFill>
              </a:rPr>
              <a:t>Question 3</a:t>
            </a:r>
            <a:r>
              <a:rPr lang="en-ZA" sz="2700" dirty="0"/>
              <a:t/>
            </a:r>
            <a:br>
              <a:rPr lang="en-ZA" sz="2700" dirty="0"/>
            </a:br>
            <a:r>
              <a:rPr lang="en-ZA" sz="2700" dirty="0"/>
              <a:t>What will you do if a learner has an epileptic seizure in your class?                                                               </a:t>
            </a:r>
            <a:r>
              <a:rPr lang="en-ZA" sz="2700" dirty="0">
                <a:solidFill>
                  <a:srgbClr val="B64AA5"/>
                </a:solidFill>
              </a:rPr>
              <a:t>(10)</a:t>
            </a:r>
            <a:br>
              <a:rPr lang="en-ZA" sz="2700" dirty="0">
                <a:solidFill>
                  <a:srgbClr val="B64AA5"/>
                </a:solidFill>
              </a:rPr>
            </a:br>
            <a:r>
              <a:rPr lang="en-ZA" altLang="en-US" sz="2700" b="0" dirty="0">
                <a:solidFill>
                  <a:schemeClr val="tx1"/>
                </a:solidFill>
              </a:rPr>
              <a:t>Medical assistance should be summoned if:	</a:t>
            </a:r>
            <a:br>
              <a:rPr lang="en-ZA" altLang="en-US" sz="2700" b="0" dirty="0">
                <a:solidFill>
                  <a:schemeClr val="tx1"/>
                </a:solidFill>
              </a:rPr>
            </a:br>
            <a:r>
              <a:rPr lang="en-ZA" altLang="en-US" sz="2700" b="0" dirty="0">
                <a:solidFill>
                  <a:schemeClr val="tx1"/>
                </a:solidFill>
              </a:rPr>
              <a:t>Severe seizures are protracted or recur at frequent intervals</a:t>
            </a:r>
            <a:br>
              <a:rPr lang="en-ZA" altLang="en-US" sz="2700" b="0" dirty="0">
                <a:solidFill>
                  <a:schemeClr val="tx1"/>
                </a:solidFill>
              </a:rPr>
            </a:br>
            <a:r>
              <a:rPr lang="en-ZA" altLang="en-US" sz="2700" b="0" dirty="0">
                <a:solidFill>
                  <a:schemeClr val="tx1"/>
                </a:solidFill>
              </a:rPr>
              <a:t>The child chokes – seek immediate assistance, and ensure that the air passages are clear</a:t>
            </a:r>
            <a:br>
              <a:rPr lang="en-ZA" altLang="en-US" sz="2700" b="0" dirty="0">
                <a:solidFill>
                  <a:schemeClr val="tx1"/>
                </a:solidFill>
              </a:rPr>
            </a:br>
            <a:r>
              <a:rPr lang="en-ZA" altLang="en-US" sz="2700" b="0" dirty="0">
                <a:solidFill>
                  <a:schemeClr val="tx1"/>
                </a:solidFill>
              </a:rPr>
              <a:t>If injuries that occur during a seizure require medical attention</a:t>
            </a:r>
            <a:br>
              <a:rPr lang="en-ZA" altLang="en-US" sz="2700" b="0" dirty="0">
                <a:solidFill>
                  <a:schemeClr val="tx1"/>
                </a:solidFill>
              </a:rPr>
            </a:br>
            <a:r>
              <a:rPr lang="en-ZA" altLang="en-US" sz="2700" b="0" dirty="0">
                <a:solidFill>
                  <a:schemeClr val="tx1"/>
                </a:solidFill>
              </a:rPr>
              <a:t>Inform parents as soon as possible of any seizure</a:t>
            </a:r>
            <a:br>
              <a:rPr lang="en-ZA" altLang="en-US" sz="2700" b="0" dirty="0">
                <a:solidFill>
                  <a:schemeClr val="tx1"/>
                </a:solidFill>
              </a:rPr>
            </a:br>
            <a:r>
              <a:rPr lang="en-ZA" altLang="en-US" sz="2700" b="0" dirty="0">
                <a:solidFill>
                  <a:schemeClr val="tx1"/>
                </a:solidFill>
              </a:rPr>
              <a:t>Treat learners with sympathy, but be firm</a:t>
            </a:r>
            <a:br>
              <a:rPr lang="en-ZA" altLang="en-US" sz="2700" b="0" dirty="0">
                <a:solidFill>
                  <a:schemeClr val="tx1"/>
                </a:solidFill>
              </a:rPr>
            </a:br>
            <a:r>
              <a:rPr lang="en-ZA" altLang="en-US" sz="2700" b="0" dirty="0">
                <a:solidFill>
                  <a:schemeClr val="tx1"/>
                </a:solidFill>
              </a:rPr>
              <a:t>Strengthen their feelings of security, if they receive special assistance to join activities of groups, and if they feel accepted</a:t>
            </a:r>
            <a:br>
              <a:rPr lang="en-ZA" altLang="en-US" sz="2700" b="0" dirty="0">
                <a:solidFill>
                  <a:schemeClr val="tx1"/>
                </a:solidFill>
              </a:rPr>
            </a:br>
            <a:r>
              <a:rPr lang="en-ZA" altLang="en-US" sz="2700" b="0" dirty="0">
                <a:solidFill>
                  <a:schemeClr val="tx1"/>
                </a:solidFill>
              </a:rPr>
              <a:t>Support learners to become useful members of society.</a:t>
            </a:r>
            <a:br>
              <a:rPr lang="en-ZA" altLang="en-US" sz="2700" b="0" dirty="0">
                <a:solidFill>
                  <a:schemeClr val="tx1"/>
                </a:solidFill>
              </a:rPr>
            </a:br>
            <a:r>
              <a:rPr lang="en-ZA" altLang="en-US" sz="2700" b="0" dirty="0">
                <a:solidFill>
                  <a:schemeClr val="tx1"/>
                </a:solidFill>
              </a:rPr>
              <a:t/>
            </a:r>
            <a:br>
              <a:rPr lang="en-ZA" altLang="en-US" sz="2700" b="0" dirty="0">
                <a:solidFill>
                  <a:schemeClr val="tx1"/>
                </a:solidFill>
              </a:rPr>
            </a:br>
            <a:r>
              <a:rPr lang="en-US" altLang="en-US" sz="2700" dirty="0">
                <a:solidFill>
                  <a:srgbClr val="00A58E"/>
                </a:solidFill>
              </a:rPr>
              <a:t/>
            </a:r>
            <a:br>
              <a:rPr lang="en-US" altLang="en-US" sz="2700" dirty="0">
                <a:solidFill>
                  <a:srgbClr val="00A58E"/>
                </a:solidFill>
              </a:rPr>
            </a:br>
            <a:r>
              <a:rPr lang="en-US" altLang="en-US" sz="2700" dirty="0">
                <a:solidFill>
                  <a:srgbClr val="00A58E"/>
                </a:solidFill>
              </a:rPr>
              <a:t/>
            </a:r>
            <a:br>
              <a:rPr lang="en-US" altLang="en-US" sz="27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endParaRPr lang="en-US" altLang="en-US" sz="2800" dirty="0">
              <a:solidFill>
                <a:srgbClr val="00A58E"/>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defRPr/>
            </a:pPr>
            <a:r>
              <a:rPr lang="en-ZA" sz="2400" b="0" dirty="0">
                <a:solidFill>
                  <a:schemeClr val="tx1"/>
                </a:solidFill>
              </a:rPr>
              <a:t/>
            </a:r>
            <a:br>
              <a:rPr lang="en-ZA" sz="2400" b="0" dirty="0">
                <a:solidFill>
                  <a:schemeClr val="tx1"/>
                </a:solidFill>
              </a:rPr>
            </a:br>
            <a:r>
              <a:rPr lang="en-ZA" sz="2400" b="0" dirty="0">
                <a:solidFill>
                  <a:schemeClr val="tx1"/>
                </a:solidFill>
              </a:rPr>
              <a:t/>
            </a:r>
            <a:br>
              <a:rPr lang="en-ZA" sz="2400" b="0" dirty="0">
                <a:solidFill>
                  <a:schemeClr val="tx1"/>
                </a:solidFill>
              </a:rPr>
            </a:br>
            <a:r>
              <a:rPr lang="en-ZA" sz="2400" b="0" dirty="0">
                <a:solidFill>
                  <a:schemeClr val="tx1"/>
                </a:solidFill>
              </a:rPr>
              <a:t/>
            </a:r>
            <a:br>
              <a:rPr lang="en-ZA" sz="2400" b="0" dirty="0">
                <a:solidFill>
                  <a:schemeClr val="tx1"/>
                </a:solidFill>
              </a:rPr>
            </a:br>
            <a:r>
              <a:rPr lang="en-ZA" sz="2400" b="0" dirty="0">
                <a:solidFill>
                  <a:schemeClr val="tx1"/>
                </a:solidFill>
              </a:rPr>
              <a:t/>
            </a:r>
            <a:br>
              <a:rPr lang="en-ZA" sz="2400" b="0" dirty="0">
                <a:solidFill>
                  <a:schemeClr val="tx1"/>
                </a:solidFill>
              </a:rPr>
            </a:br>
            <a:r>
              <a:rPr lang="en-ZA" sz="2400" b="0" dirty="0">
                <a:solidFill>
                  <a:schemeClr val="tx1"/>
                </a:solidFill>
              </a:rPr>
              <a:t/>
            </a:r>
            <a:br>
              <a:rPr lang="en-ZA" sz="2400" b="0" dirty="0">
                <a:solidFill>
                  <a:schemeClr val="tx1"/>
                </a:solidFill>
              </a:rPr>
            </a:br>
            <a:r>
              <a:rPr lang="en-ZA" sz="2400" b="0" dirty="0">
                <a:solidFill>
                  <a:schemeClr val="tx1"/>
                </a:solidFill>
              </a:rPr>
              <a:t/>
            </a:r>
            <a:br>
              <a:rPr lang="en-ZA" sz="2400" b="0" dirty="0">
                <a:solidFill>
                  <a:schemeClr val="tx1"/>
                </a:solidFill>
              </a:rPr>
            </a:br>
            <a:r>
              <a:rPr lang="en-ZA" sz="2400" b="0" dirty="0">
                <a:solidFill>
                  <a:schemeClr val="tx1"/>
                </a:solidFill>
              </a:rPr>
              <a:t/>
            </a:r>
            <a:br>
              <a:rPr lang="en-ZA" sz="2400" b="0" dirty="0">
                <a:solidFill>
                  <a:schemeClr val="tx1"/>
                </a:solidFill>
              </a:rPr>
            </a:br>
            <a:r>
              <a:rPr lang="en-ZA" sz="2400" b="0" dirty="0">
                <a:solidFill>
                  <a:schemeClr val="tx1"/>
                </a:solidFill>
              </a:rPr>
              <a:t/>
            </a:r>
            <a:br>
              <a:rPr lang="en-ZA" sz="2400" b="0" dirty="0">
                <a:solidFill>
                  <a:schemeClr val="tx1"/>
                </a:solidFill>
              </a:rPr>
            </a:br>
            <a:r>
              <a:rPr lang="en-ZA" sz="2400" b="0" dirty="0">
                <a:solidFill>
                  <a:schemeClr val="tx1"/>
                </a:solidFill>
              </a:rPr>
              <a:t/>
            </a:r>
            <a:br>
              <a:rPr lang="en-ZA" sz="2400" b="0" dirty="0">
                <a:solidFill>
                  <a:schemeClr val="tx1"/>
                </a:solidFill>
              </a:rPr>
            </a:br>
            <a:r>
              <a:rPr lang="en-ZA" sz="2400" b="0" dirty="0">
                <a:solidFill>
                  <a:schemeClr val="tx1"/>
                </a:solidFill>
              </a:rPr>
              <a:t/>
            </a:r>
            <a:br>
              <a:rPr lang="en-ZA" sz="2400" b="0" dirty="0">
                <a:solidFill>
                  <a:schemeClr val="tx1"/>
                </a:solidFill>
              </a:rPr>
            </a:br>
            <a:r>
              <a:rPr lang="en-ZA" sz="2400" b="0" dirty="0">
                <a:solidFill>
                  <a:schemeClr val="tx1"/>
                </a:solidFill>
              </a:rPr>
              <a:t/>
            </a:r>
            <a:br>
              <a:rPr lang="en-ZA" sz="2400" b="0" dirty="0">
                <a:solidFill>
                  <a:schemeClr val="tx1"/>
                </a:solidFill>
              </a:rPr>
            </a:br>
            <a:r>
              <a:rPr lang="en-ZA" sz="2400" b="0" dirty="0">
                <a:solidFill>
                  <a:schemeClr val="tx1"/>
                </a:solidFill>
              </a:rPr>
              <a:t/>
            </a:r>
            <a:br>
              <a:rPr lang="en-ZA" sz="2400" b="0" dirty="0">
                <a:solidFill>
                  <a:schemeClr val="tx1"/>
                </a:solidFill>
              </a:rPr>
            </a:br>
            <a:r>
              <a:rPr lang="en-ZA" sz="2400" b="0" dirty="0">
                <a:solidFill>
                  <a:schemeClr val="tx1"/>
                </a:solidFill>
              </a:rPr>
              <a:t/>
            </a:r>
            <a:br>
              <a:rPr lang="en-ZA" sz="2400" b="0" dirty="0">
                <a:solidFill>
                  <a:schemeClr val="tx1"/>
                </a:solidFill>
              </a:rPr>
            </a:br>
            <a:r>
              <a:rPr lang="en-ZA" sz="2400" b="0" dirty="0">
                <a:solidFill>
                  <a:schemeClr val="tx1"/>
                </a:solidFill>
              </a:rPr>
              <a:t/>
            </a:r>
            <a:br>
              <a:rPr lang="en-ZA" sz="2400" b="0" dirty="0">
                <a:solidFill>
                  <a:schemeClr val="tx1"/>
                </a:solidFill>
              </a:rPr>
            </a:br>
            <a:r>
              <a:rPr lang="en-ZA" sz="2400" dirty="0">
                <a:solidFill>
                  <a:srgbClr val="B64AA5"/>
                </a:solidFill>
              </a:rPr>
              <a:t>Question 4</a:t>
            </a:r>
            <a:br>
              <a:rPr lang="en-ZA" sz="2400" dirty="0">
                <a:solidFill>
                  <a:srgbClr val="B64AA5"/>
                </a:solidFill>
              </a:rPr>
            </a:br>
            <a:r>
              <a:rPr lang="en-ZA" sz="2400" dirty="0">
                <a:solidFill>
                  <a:srgbClr val="B64AA5"/>
                </a:solidFill>
              </a:rPr>
              <a:t>Do either question 4.1 or 4.2 depending on the phase for which you are enrolled.</a:t>
            </a:r>
            <a:br>
              <a:rPr lang="en-ZA" sz="2400" dirty="0">
                <a:solidFill>
                  <a:srgbClr val="B64AA5"/>
                </a:solidFill>
              </a:rPr>
            </a:br>
            <a:r>
              <a:rPr lang="en-ZA" sz="2400" b="0" dirty="0">
                <a:solidFill>
                  <a:schemeClr val="tx1"/>
                </a:solidFill>
              </a:rPr>
              <a:t/>
            </a:r>
            <a:br>
              <a:rPr lang="en-ZA" sz="2400" b="0" dirty="0">
                <a:solidFill>
                  <a:schemeClr val="tx1"/>
                </a:solidFill>
              </a:rPr>
            </a:br>
            <a:r>
              <a:rPr lang="en-ZA" sz="2400" dirty="0">
                <a:solidFill>
                  <a:srgbClr val="00A58E"/>
                </a:solidFill>
              </a:rPr>
              <a:t>Question 4.1 ECD phase</a:t>
            </a:r>
            <a:br>
              <a:rPr lang="en-ZA" sz="2400" dirty="0">
                <a:solidFill>
                  <a:srgbClr val="00A58E"/>
                </a:solidFill>
              </a:rPr>
            </a:br>
            <a:r>
              <a:rPr lang="en-ZA" sz="2400" b="0" dirty="0">
                <a:solidFill>
                  <a:schemeClr val="tx1"/>
                </a:solidFill>
              </a:rPr>
              <a:t>4.1.1 A learner in you class has behaviour problems. Explain the different behaviour problems that may occur and explain what assistance you can give to this learner.                                           (20)</a:t>
            </a:r>
            <a:br>
              <a:rPr lang="en-ZA" sz="2400" b="0" dirty="0">
                <a:solidFill>
                  <a:schemeClr val="tx1"/>
                </a:solidFill>
              </a:rPr>
            </a:br>
            <a:r>
              <a:rPr lang="en-ZA" sz="2400" b="0" dirty="0">
                <a:solidFill>
                  <a:schemeClr val="tx1"/>
                </a:solidFill>
              </a:rPr>
              <a:t>4.1.2 Name and discuss the types of motor skill problem that a learner with Down’s syndrome might have.                                                  (10)</a:t>
            </a:r>
            <a:br>
              <a:rPr lang="en-ZA" sz="2400" b="0" dirty="0">
                <a:solidFill>
                  <a:schemeClr val="tx1"/>
                </a:solidFill>
              </a:rPr>
            </a:br>
            <a:r>
              <a:rPr lang="en-ZA" sz="2400" b="0" dirty="0">
                <a:solidFill>
                  <a:schemeClr val="tx1"/>
                </a:solidFill>
              </a:rPr>
              <a:t/>
            </a:r>
            <a:br>
              <a:rPr lang="en-ZA" sz="2400" b="0" dirty="0">
                <a:solidFill>
                  <a:schemeClr val="tx1"/>
                </a:solidFill>
              </a:rPr>
            </a:br>
            <a:r>
              <a:rPr lang="en-ZA" sz="2400" b="0" dirty="0">
                <a:solidFill>
                  <a:schemeClr val="tx1"/>
                </a:solidFill>
              </a:rPr>
              <a:t>OR </a:t>
            </a:r>
            <a:r>
              <a:rPr lang="en-ZA" sz="2400" dirty="0">
                <a:solidFill>
                  <a:srgbClr val="00A58E"/>
                </a:solidFill>
              </a:rPr>
              <a:t>Question 4.2 Intermediate and FET phases</a:t>
            </a:r>
            <a:br>
              <a:rPr lang="en-ZA" sz="2400" dirty="0">
                <a:solidFill>
                  <a:srgbClr val="00A58E"/>
                </a:solidFill>
              </a:rPr>
            </a:br>
            <a:r>
              <a:rPr lang="en-ZA" sz="2400" b="0" dirty="0">
                <a:solidFill>
                  <a:schemeClr val="tx1"/>
                </a:solidFill>
              </a:rPr>
              <a:t>Describe five unmet emotional needs of learners in the Intermediate or FET phase and explain what you as the teacher can do to support learners with these unmet emotional needs.                        (5 x 6= 30)</a:t>
            </a:r>
            <a:br>
              <a:rPr lang="en-ZA" sz="2400" b="0" dirty="0">
                <a:solidFill>
                  <a:schemeClr val="tx1"/>
                </a:solidFill>
              </a:rPr>
            </a:br>
            <a:endParaRPr lang="en-ZA" sz="2400" b="0" dirty="0">
              <a:solidFill>
                <a:schemeClr val="tx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95300" y="339725"/>
            <a:ext cx="8915400" cy="5568950"/>
          </a:xfrm>
        </p:spPr>
        <p:txBody>
          <a:bodyPr>
            <a:normAutofit fontScale="90000"/>
          </a:bodyPr>
          <a:lstStyle/>
          <a:p>
            <a:pPr algn="l" eaLnBrk="1" hangingPunct="1">
              <a:defRPr/>
            </a:pP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900" dirty="0">
                <a:solidFill>
                  <a:srgbClr val="B64AA5"/>
                </a:solidFill>
              </a:rPr>
              <a:t>Question 4.1.1: </a:t>
            </a:r>
            <a:br>
              <a:rPr lang="en-US" altLang="en-US" sz="2900" dirty="0">
                <a:solidFill>
                  <a:srgbClr val="B64AA5"/>
                </a:solidFill>
              </a:rPr>
            </a:br>
            <a:r>
              <a:rPr lang="en-US" altLang="en-US" sz="2900" dirty="0">
                <a:solidFill>
                  <a:srgbClr val="00A58E"/>
                </a:solidFill>
              </a:rPr>
              <a:t>Behavioural Problems as a Barrier</a:t>
            </a:r>
            <a:br>
              <a:rPr lang="en-US" altLang="en-US" sz="2900" dirty="0">
                <a:solidFill>
                  <a:srgbClr val="00A58E"/>
                </a:solidFill>
              </a:rPr>
            </a:br>
            <a:r>
              <a:rPr lang="en-ZA" altLang="en-US" sz="2700" dirty="0">
                <a:solidFill>
                  <a:srgbClr val="00A58E"/>
                </a:solidFill>
              </a:rPr>
              <a:t/>
            </a:r>
            <a:br>
              <a:rPr lang="en-ZA" altLang="en-US" sz="2700" dirty="0">
                <a:solidFill>
                  <a:srgbClr val="00A58E"/>
                </a:solidFill>
              </a:rPr>
            </a:br>
            <a:r>
              <a:rPr lang="en-ZA" altLang="en-US" sz="2700" dirty="0">
                <a:solidFill>
                  <a:srgbClr val="00A58E"/>
                </a:solidFill>
              </a:rPr>
              <a:t>-	</a:t>
            </a:r>
            <a:r>
              <a:rPr lang="en-ZA" altLang="en-US" sz="2900" b="0" dirty="0">
                <a:solidFill>
                  <a:schemeClr val="tx1"/>
                </a:solidFill>
              </a:rPr>
              <a:t>Antisocial behaviour</a:t>
            </a:r>
            <a:br>
              <a:rPr lang="en-ZA" altLang="en-US" sz="2900" b="0" dirty="0">
                <a:solidFill>
                  <a:schemeClr val="tx1"/>
                </a:solidFill>
              </a:rPr>
            </a:br>
            <a:r>
              <a:rPr lang="en-ZA" altLang="en-US" sz="2900" dirty="0"/>
              <a:t>-</a:t>
            </a:r>
            <a:r>
              <a:rPr lang="en-ZA" altLang="en-US" sz="2900" b="0" dirty="0">
                <a:solidFill>
                  <a:schemeClr val="tx1"/>
                </a:solidFill>
              </a:rPr>
              <a:t>	Taking others’ property</a:t>
            </a:r>
            <a:br>
              <a:rPr lang="en-ZA" altLang="en-US" sz="2900" b="0" dirty="0">
                <a:solidFill>
                  <a:schemeClr val="tx1"/>
                </a:solidFill>
              </a:rPr>
            </a:br>
            <a:r>
              <a:rPr lang="en-ZA" altLang="en-US" sz="2900" dirty="0"/>
              <a:t>-</a:t>
            </a:r>
            <a:r>
              <a:rPr lang="en-ZA" altLang="en-US" sz="2900" b="0" dirty="0">
                <a:solidFill>
                  <a:schemeClr val="tx1"/>
                </a:solidFill>
              </a:rPr>
              <a:t>	Aggression</a:t>
            </a:r>
            <a:br>
              <a:rPr lang="en-ZA" altLang="en-US" sz="2900" b="0" dirty="0">
                <a:solidFill>
                  <a:schemeClr val="tx1"/>
                </a:solidFill>
              </a:rPr>
            </a:br>
            <a:r>
              <a:rPr lang="en-ZA" altLang="en-US" sz="2900" dirty="0"/>
              <a:t>-</a:t>
            </a:r>
            <a:r>
              <a:rPr lang="en-ZA" altLang="en-US" sz="2900" b="0" dirty="0">
                <a:solidFill>
                  <a:schemeClr val="tx1"/>
                </a:solidFill>
              </a:rPr>
              <a:t>	Bossiness</a:t>
            </a:r>
            <a:br>
              <a:rPr lang="en-ZA" altLang="en-US" sz="2900" b="0" dirty="0">
                <a:solidFill>
                  <a:schemeClr val="tx1"/>
                </a:solidFill>
              </a:rPr>
            </a:br>
            <a:r>
              <a:rPr lang="en-ZA" altLang="en-US" sz="2900" dirty="0"/>
              <a:t>-</a:t>
            </a:r>
            <a:r>
              <a:rPr lang="en-ZA" altLang="en-US" sz="2900" b="0" dirty="0">
                <a:solidFill>
                  <a:schemeClr val="tx1"/>
                </a:solidFill>
              </a:rPr>
              <a:t>	Egocentricity</a:t>
            </a:r>
            <a:br>
              <a:rPr lang="en-ZA" altLang="en-US" sz="2900" b="0" dirty="0">
                <a:solidFill>
                  <a:schemeClr val="tx1"/>
                </a:solidFill>
              </a:rPr>
            </a:br>
            <a:r>
              <a:rPr lang="en-ZA" altLang="en-US" sz="2900" dirty="0"/>
              <a:t>-</a:t>
            </a:r>
            <a:r>
              <a:rPr lang="en-ZA" altLang="en-US" sz="2900" b="0" dirty="0">
                <a:solidFill>
                  <a:schemeClr val="tx1"/>
                </a:solidFill>
              </a:rPr>
              <a:t>	Destructiveness</a:t>
            </a:r>
            <a:br>
              <a:rPr lang="en-ZA" altLang="en-US" sz="2900" b="0" dirty="0">
                <a:solidFill>
                  <a:schemeClr val="tx1"/>
                </a:solidFill>
              </a:rPr>
            </a:br>
            <a:r>
              <a:rPr lang="en-ZA" altLang="en-US" sz="2900" dirty="0"/>
              <a:t>-</a:t>
            </a:r>
            <a:r>
              <a:rPr lang="en-ZA" altLang="en-US" sz="2900" b="0" dirty="0">
                <a:solidFill>
                  <a:schemeClr val="tx1"/>
                </a:solidFill>
              </a:rPr>
              <a:t>	Antagonism towards members of the opposite sex</a:t>
            </a:r>
            <a:br>
              <a:rPr lang="en-ZA" altLang="en-US" sz="2900" b="0" dirty="0">
                <a:solidFill>
                  <a:schemeClr val="tx1"/>
                </a:solidFill>
              </a:rPr>
            </a:br>
            <a:r>
              <a:rPr lang="en-ZA" altLang="en-US" sz="2900" dirty="0"/>
              <a:t>-</a:t>
            </a:r>
            <a:r>
              <a:rPr lang="en-ZA" altLang="en-US" sz="2900" b="0" dirty="0">
                <a:solidFill>
                  <a:schemeClr val="tx1"/>
                </a:solidFill>
              </a:rPr>
              <a:t>	Social aggression</a:t>
            </a:r>
            <a:br>
              <a:rPr lang="en-ZA" altLang="en-US" sz="2900" b="0" dirty="0">
                <a:solidFill>
                  <a:schemeClr val="tx1"/>
                </a:solidFill>
              </a:rPr>
            </a:br>
            <a:r>
              <a:rPr lang="en-ZA" altLang="en-US" sz="2900" dirty="0"/>
              <a:t>-</a:t>
            </a:r>
            <a:r>
              <a:rPr lang="en-ZA" altLang="en-US" sz="2900" b="0" dirty="0">
                <a:solidFill>
                  <a:schemeClr val="tx1"/>
                </a:solidFill>
              </a:rPr>
              <a:t>	Negatively influence learner’s development and learning</a:t>
            </a:r>
            <a:br>
              <a:rPr lang="en-ZA" altLang="en-US" sz="2900" b="0" dirty="0">
                <a:solidFill>
                  <a:schemeClr val="tx1"/>
                </a:solidFill>
              </a:rPr>
            </a:br>
            <a:r>
              <a:rPr lang="en-US" altLang="en-US" sz="2900" b="0" dirty="0">
                <a:solidFill>
                  <a:schemeClr val="tx1"/>
                </a:solidFill>
              </a:rPr>
              <a:t/>
            </a:r>
            <a:br>
              <a:rPr lang="en-US" altLang="en-US" sz="2900" b="0" dirty="0">
                <a:solidFill>
                  <a:schemeClr val="tx1"/>
                </a:solidFill>
              </a:rPr>
            </a:br>
            <a:r>
              <a:rPr lang="en-US" altLang="en-US" sz="2900" b="0" dirty="0">
                <a:solidFill>
                  <a:schemeClr val="tx1"/>
                </a:solidFill>
              </a:rPr>
              <a:t>Explain each of the above. </a:t>
            </a: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dirty="0">
                <a:solidFill>
                  <a:srgbClr val="B64AA5"/>
                </a:solidFill>
              </a:rPr>
              <a:t/>
            </a:r>
            <a:br>
              <a:rPr lang="en-US" altLang="en-US" sz="2400" dirty="0">
                <a:solidFill>
                  <a:srgbClr val="B64AA5"/>
                </a:solidFill>
              </a:rPr>
            </a:br>
            <a:r>
              <a:rPr lang="en-US" altLang="en-US" sz="2400" b="0" dirty="0">
                <a:solidFill>
                  <a:schemeClr val="tx1"/>
                </a:solidFill>
              </a:rPr>
              <a:t>	</a:t>
            </a:r>
            <a:r>
              <a:rPr lang="en-US" altLang="en-US" sz="2400" dirty="0">
                <a:solidFill>
                  <a:srgbClr val="00A58E"/>
                </a:solidFill>
              </a:rPr>
              <a:t/>
            </a:r>
            <a:br>
              <a:rPr lang="en-US" altLang="en-US" sz="24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r>
              <a:rPr lang="en-US" altLang="en-US" sz="2800" dirty="0">
                <a:solidFill>
                  <a:srgbClr val="00A58E"/>
                </a:solidFill>
              </a:rPr>
              <a:t/>
            </a:r>
            <a:br>
              <a:rPr lang="en-US" altLang="en-US" sz="2800" dirty="0">
                <a:solidFill>
                  <a:srgbClr val="00A58E"/>
                </a:solidFill>
              </a:rPr>
            </a:br>
            <a:endParaRPr lang="en-US" altLang="en-US" sz="2800" dirty="0">
              <a:solidFill>
                <a:srgbClr val="00A58E"/>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044575"/>
            <a:ext cx="8915400" cy="120650"/>
          </a:xfrm>
        </p:spPr>
        <p:txBody>
          <a:bodyPr>
            <a:normAutofit fontScale="90000"/>
          </a:bodyPr>
          <a:lstStyle/>
          <a:p>
            <a:pPr algn="l">
              <a:defRPr/>
            </a:pPr>
            <a:r>
              <a:rPr lang="en-ZA" sz="2800" b="0" dirty="0"/>
              <a:t/>
            </a:r>
            <a:br>
              <a:rPr lang="en-ZA" sz="2800" b="0" dirty="0"/>
            </a:br>
            <a:r>
              <a:rPr lang="en-ZA" sz="2800" b="0" dirty="0"/>
              <a:t/>
            </a:r>
            <a:br>
              <a:rPr lang="en-ZA" sz="2800" b="0" dirty="0"/>
            </a:br>
            <a:r>
              <a:rPr lang="en-ZA" sz="2800" b="0" dirty="0"/>
              <a:t/>
            </a:r>
            <a:br>
              <a:rPr lang="en-ZA" sz="2800" b="0" dirty="0"/>
            </a:br>
            <a:r>
              <a:rPr lang="en-ZA" sz="2800" b="0" dirty="0"/>
              <a:t/>
            </a:r>
            <a:br>
              <a:rPr lang="en-ZA" sz="2800" b="0" dirty="0"/>
            </a:br>
            <a:r>
              <a:rPr lang="en-ZA" sz="2800" b="0" dirty="0"/>
              <a:t/>
            </a:r>
            <a:br>
              <a:rPr lang="en-ZA" sz="2800" b="0" dirty="0"/>
            </a:br>
            <a:r>
              <a:rPr lang="en-ZA" sz="2800" b="0" dirty="0"/>
              <a:t/>
            </a:r>
            <a:br>
              <a:rPr lang="en-ZA" sz="2800" b="0" dirty="0"/>
            </a:br>
            <a:r>
              <a:rPr lang="en-ZA" sz="2800" b="0" dirty="0"/>
              <a:t/>
            </a:r>
            <a:br>
              <a:rPr lang="en-ZA" sz="2800" b="0" dirty="0"/>
            </a:br>
            <a:r>
              <a:rPr lang="en-ZA" sz="2800" b="0" dirty="0"/>
              <a:t/>
            </a:r>
            <a:br>
              <a:rPr lang="en-ZA" sz="2800" b="0" dirty="0"/>
            </a:br>
            <a:r>
              <a:rPr lang="en-ZA" sz="2800" b="0" dirty="0"/>
              <a:t/>
            </a:r>
            <a:br>
              <a:rPr lang="en-ZA" sz="2800" b="0" dirty="0"/>
            </a:br>
            <a:r>
              <a:rPr lang="en-ZA" sz="2800" b="0" dirty="0"/>
              <a:t/>
            </a:r>
            <a:br>
              <a:rPr lang="en-ZA" sz="2800" b="0" dirty="0"/>
            </a:br>
            <a:r>
              <a:rPr lang="en-ZA" sz="2800" b="0" dirty="0"/>
              <a:t/>
            </a:r>
            <a:br>
              <a:rPr lang="en-ZA" sz="2800" b="0" dirty="0"/>
            </a:br>
            <a:r>
              <a:rPr lang="en-ZA" sz="3100" dirty="0">
                <a:solidFill>
                  <a:srgbClr val="B64AA5"/>
                </a:solidFill>
              </a:rPr>
              <a:t>Behaviour modification techniques:</a:t>
            </a:r>
            <a:br>
              <a:rPr lang="en-ZA" sz="3100" dirty="0">
                <a:solidFill>
                  <a:srgbClr val="B64AA5"/>
                </a:solidFill>
              </a:rPr>
            </a:br>
            <a:r>
              <a:rPr lang="en-ZA" sz="3100" dirty="0">
                <a:solidFill>
                  <a:srgbClr val="B64AA5"/>
                </a:solidFill>
              </a:rPr>
              <a:t/>
            </a:r>
            <a:br>
              <a:rPr lang="en-ZA" sz="3100" dirty="0">
                <a:solidFill>
                  <a:srgbClr val="B64AA5"/>
                </a:solidFill>
              </a:rPr>
            </a:br>
            <a:r>
              <a:rPr lang="en-ZA" sz="3100" b="0" dirty="0">
                <a:solidFill>
                  <a:srgbClr val="00A58E"/>
                </a:solidFill>
              </a:rPr>
              <a:t>-</a:t>
            </a:r>
            <a:r>
              <a:rPr lang="en-ZA" sz="3100" dirty="0">
                <a:solidFill>
                  <a:srgbClr val="B64AA5"/>
                </a:solidFill>
              </a:rPr>
              <a:t>   </a:t>
            </a:r>
            <a:r>
              <a:rPr lang="en-ZA" sz="2800" b="0" dirty="0">
                <a:solidFill>
                  <a:schemeClr val="tx1"/>
                </a:solidFill>
              </a:rPr>
              <a:t>Reinforcement</a:t>
            </a:r>
            <a:br>
              <a:rPr lang="en-ZA" sz="2800" b="0" dirty="0">
                <a:solidFill>
                  <a:schemeClr val="tx1"/>
                </a:solidFill>
              </a:rPr>
            </a:br>
            <a:r>
              <a:rPr lang="en-ZA" sz="2800" b="0" dirty="0"/>
              <a:t>-	</a:t>
            </a:r>
            <a:r>
              <a:rPr lang="en-ZA" sz="2800" b="0" dirty="0">
                <a:solidFill>
                  <a:schemeClr val="tx1"/>
                </a:solidFill>
              </a:rPr>
              <a:t>Ignoring</a:t>
            </a:r>
            <a:r>
              <a:rPr lang="en-ZA" sz="2800" b="0" dirty="0"/>
              <a:t/>
            </a:r>
            <a:br>
              <a:rPr lang="en-ZA" sz="2800" b="0" dirty="0"/>
            </a:br>
            <a:r>
              <a:rPr lang="en-ZA" sz="2800" b="0" dirty="0"/>
              <a:t>-	</a:t>
            </a:r>
            <a:r>
              <a:rPr lang="en-ZA" sz="2800" b="0" dirty="0">
                <a:solidFill>
                  <a:schemeClr val="tx1"/>
                </a:solidFill>
              </a:rPr>
              <a:t>Time-out / Withdrawal (special circumstances, with </a:t>
            </a:r>
            <a:r>
              <a:rPr lang="en-ZA" sz="2800" b="0" dirty="0"/>
              <a:t>	</a:t>
            </a:r>
            <a:r>
              <a:rPr lang="en-ZA" sz="2800" b="0" dirty="0">
                <a:solidFill>
                  <a:schemeClr val="tx1"/>
                </a:solidFill>
              </a:rPr>
              <a:t>circumspection 	and warn the learner beforehand)</a:t>
            </a:r>
            <a:br>
              <a:rPr lang="en-ZA" sz="2800" b="0" dirty="0">
                <a:solidFill>
                  <a:schemeClr val="tx1"/>
                </a:solidFill>
              </a:rPr>
            </a:br>
            <a:r>
              <a:rPr lang="en-ZA" sz="2800" b="0" dirty="0"/>
              <a:t>-	</a:t>
            </a:r>
            <a:r>
              <a:rPr lang="en-ZA" sz="2800" b="0" dirty="0">
                <a:solidFill>
                  <a:schemeClr val="tx1"/>
                </a:solidFill>
              </a:rPr>
              <a:t>Self-chosen time-out / withdrawal</a:t>
            </a:r>
            <a:r>
              <a:rPr lang="en-ZA" sz="2800" b="0" dirty="0"/>
              <a:t/>
            </a:r>
            <a:br>
              <a:rPr lang="en-ZA" sz="2800" b="0" dirty="0"/>
            </a:br>
            <a:r>
              <a:rPr lang="en-ZA" sz="2800" b="0" dirty="0"/>
              <a:t>-	</a:t>
            </a:r>
            <a:r>
              <a:rPr lang="en-ZA" sz="2800" b="0" dirty="0">
                <a:solidFill>
                  <a:schemeClr val="tx1"/>
                </a:solidFill>
              </a:rPr>
              <a:t>Prevention</a:t>
            </a:r>
            <a:r>
              <a:rPr lang="en-ZA" sz="2800" b="0" dirty="0"/>
              <a:t/>
            </a:r>
            <a:br>
              <a:rPr lang="en-ZA" sz="2800" b="0" dirty="0"/>
            </a:br>
            <a:r>
              <a:rPr lang="en-ZA" sz="2800" b="0" dirty="0"/>
              <a:t>-	</a:t>
            </a:r>
            <a:r>
              <a:rPr lang="en-ZA" sz="2800" b="0" dirty="0">
                <a:solidFill>
                  <a:schemeClr val="tx1"/>
                </a:solidFill>
              </a:rPr>
              <a:t>Redirection</a:t>
            </a:r>
            <a:r>
              <a:rPr lang="en-ZA" sz="2800" b="0" dirty="0"/>
              <a:t/>
            </a:r>
            <a:br>
              <a:rPr lang="en-ZA" sz="2800" b="0" dirty="0"/>
            </a:br>
            <a:r>
              <a:rPr lang="en-ZA" sz="2800" b="0" dirty="0"/>
              <a:t>-	</a:t>
            </a:r>
            <a:r>
              <a:rPr lang="en-ZA" sz="2800" b="0" dirty="0">
                <a:solidFill>
                  <a:schemeClr val="tx1"/>
                </a:solidFill>
              </a:rPr>
              <a:t>Discussion / conversation (and find a workable solution)</a:t>
            </a:r>
            <a:br>
              <a:rPr lang="en-ZA" sz="2800" b="0" dirty="0">
                <a:solidFill>
                  <a:schemeClr val="tx1"/>
                </a:solidFill>
              </a:rPr>
            </a:br>
            <a:r>
              <a:rPr lang="en-ZA" sz="2800" b="0" dirty="0"/>
              <a:t>-	</a:t>
            </a:r>
            <a:r>
              <a:rPr lang="en-ZA" sz="2800" b="0" dirty="0">
                <a:solidFill>
                  <a:schemeClr val="tx1"/>
                </a:solidFill>
              </a:rPr>
              <a:t>Special time (spend time alone with the learner)</a:t>
            </a:r>
            <a:br>
              <a:rPr lang="en-ZA" sz="2800" b="0" dirty="0">
                <a:solidFill>
                  <a:schemeClr val="tx1"/>
                </a:solidFill>
              </a:rPr>
            </a:br>
            <a:r>
              <a:rPr lang="en-ZA" sz="2800" b="0" dirty="0"/>
              <a:t/>
            </a:r>
            <a:br>
              <a:rPr lang="en-ZA" sz="2800" b="0" dirty="0"/>
            </a:br>
            <a:r>
              <a:rPr lang="en-ZA" sz="2800" b="0" dirty="0"/>
              <a:t>Revise pages 230-255</a:t>
            </a:r>
            <a:br>
              <a:rPr lang="en-ZA" sz="2800" b="0" dirty="0"/>
            </a:br>
            <a:endParaRPr lang="en-ZA" sz="2800" b="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95300" y="274638"/>
            <a:ext cx="8915400" cy="5835650"/>
          </a:xfrm>
        </p:spPr>
        <p:txBody>
          <a:bodyPr>
            <a:normAutofit fontScale="90000"/>
          </a:bodyPr>
          <a:lstStyle/>
          <a:p>
            <a:pPr algn="l">
              <a:defRPr/>
            </a:pPr>
            <a:r>
              <a:rPr lang="en-ZA" altLang="en-US" sz="2400" b="0" dirty="0">
                <a:solidFill>
                  <a:schemeClr val="tx1"/>
                </a:solidFill>
              </a:rPr>
              <a:t/>
            </a:r>
            <a:br>
              <a:rPr lang="en-ZA" altLang="en-US" sz="2400" b="0" dirty="0">
                <a:solidFill>
                  <a:schemeClr val="tx1"/>
                </a:solidFill>
              </a:rPr>
            </a:br>
            <a:r>
              <a:rPr lang="en-ZA" altLang="en-US" sz="2400" b="0" dirty="0">
                <a:solidFill>
                  <a:schemeClr val="tx1"/>
                </a:solidFill>
              </a:rPr>
              <a:t/>
            </a:r>
            <a:br>
              <a:rPr lang="en-ZA" altLang="en-US" sz="2400" b="0" dirty="0">
                <a:solidFill>
                  <a:schemeClr val="tx1"/>
                </a:solidFill>
              </a:rPr>
            </a:br>
            <a:r>
              <a:rPr lang="en-ZA" altLang="en-US" sz="2700" dirty="0">
                <a:solidFill>
                  <a:srgbClr val="00A58E"/>
                </a:solidFill>
              </a:rPr>
              <a:t>Question 4.1.2. Types of </a:t>
            </a:r>
            <a:r>
              <a:rPr lang="en-ZA" altLang="en-US" sz="2700" dirty="0">
                <a:solidFill>
                  <a:srgbClr val="B64AA5"/>
                </a:solidFill>
              </a:rPr>
              <a:t>Motor skills problems </a:t>
            </a:r>
            <a:r>
              <a:rPr lang="en-ZA" altLang="en-US" sz="2700" dirty="0">
                <a:solidFill>
                  <a:srgbClr val="00A58E"/>
                </a:solidFill>
              </a:rPr>
              <a:t>that a learner with </a:t>
            </a:r>
            <a:r>
              <a:rPr lang="en-ZA" altLang="en-US" sz="2700" dirty="0">
                <a:solidFill>
                  <a:srgbClr val="B64AA5"/>
                </a:solidFill>
              </a:rPr>
              <a:t>Down syndrome </a:t>
            </a:r>
            <a:r>
              <a:rPr lang="en-ZA" altLang="en-US" sz="2700" dirty="0">
                <a:solidFill>
                  <a:srgbClr val="00A58E"/>
                </a:solidFill>
              </a:rPr>
              <a:t>might have</a:t>
            </a:r>
            <a:br>
              <a:rPr lang="en-ZA" altLang="en-US" sz="2700" dirty="0">
                <a:solidFill>
                  <a:srgbClr val="00A58E"/>
                </a:solidFill>
              </a:rPr>
            </a:br>
            <a:r>
              <a:rPr lang="en-ZA" altLang="en-US" sz="2400" b="0" dirty="0">
                <a:solidFill>
                  <a:schemeClr val="tx1"/>
                </a:solidFill>
              </a:rPr>
              <a:t/>
            </a:r>
            <a:br>
              <a:rPr lang="en-ZA" altLang="en-US" sz="2400" b="0" dirty="0">
                <a:solidFill>
                  <a:schemeClr val="tx1"/>
                </a:solidFill>
              </a:rPr>
            </a:br>
            <a:r>
              <a:rPr lang="en-ZA" altLang="en-US" sz="2700" b="0" dirty="0">
                <a:solidFill>
                  <a:schemeClr val="tx1"/>
                </a:solidFill>
              </a:rPr>
              <a:t>Poor manipulation due to:</a:t>
            </a:r>
            <a:br>
              <a:rPr lang="en-ZA" altLang="en-US" sz="2700" b="0" dirty="0">
                <a:solidFill>
                  <a:schemeClr val="tx1"/>
                </a:solidFill>
              </a:rPr>
            </a:br>
            <a:r>
              <a:rPr lang="en-ZA" altLang="en-US" sz="2700" b="0" dirty="0">
                <a:solidFill>
                  <a:schemeClr val="tx1"/>
                </a:solidFill>
              </a:rPr>
              <a:t>(i)	Hypotonia (low muscle tone) in arms and hands</a:t>
            </a:r>
            <a:br>
              <a:rPr lang="en-ZA" altLang="en-US" sz="2700" b="0" dirty="0">
                <a:solidFill>
                  <a:schemeClr val="tx1"/>
                </a:solidFill>
              </a:rPr>
            </a:br>
            <a:r>
              <a:rPr lang="en-ZA" altLang="en-US" sz="2700" b="0" dirty="0">
                <a:solidFill>
                  <a:schemeClr val="tx1"/>
                </a:solidFill>
              </a:rPr>
              <a:t>(ii)	Shorter limbs and digits </a:t>
            </a:r>
            <a:br>
              <a:rPr lang="en-ZA" altLang="en-US" sz="2700" b="0" dirty="0">
                <a:solidFill>
                  <a:schemeClr val="tx1"/>
                </a:solidFill>
              </a:rPr>
            </a:br>
            <a:r>
              <a:rPr lang="en-ZA" altLang="en-US" sz="2700" b="0" dirty="0">
                <a:solidFill>
                  <a:schemeClr val="tx1"/>
                </a:solidFill>
              </a:rPr>
              <a:t>(iii)	Reduced stamina</a:t>
            </a:r>
            <a:br>
              <a:rPr lang="en-ZA" altLang="en-US" sz="2700" b="0" dirty="0">
                <a:solidFill>
                  <a:schemeClr val="tx1"/>
                </a:solidFill>
              </a:rPr>
            </a:br>
            <a:r>
              <a:rPr lang="en-ZA" altLang="en-US" sz="2700" b="0" dirty="0">
                <a:solidFill>
                  <a:schemeClr val="tx1"/>
                </a:solidFill>
              </a:rPr>
              <a:t/>
            </a:r>
            <a:br>
              <a:rPr lang="en-ZA" altLang="en-US" sz="2700" b="0" dirty="0">
                <a:solidFill>
                  <a:schemeClr val="tx1"/>
                </a:solidFill>
              </a:rPr>
            </a:br>
            <a:r>
              <a:rPr lang="en-ZA" altLang="en-US" sz="2700" b="0" dirty="0">
                <a:solidFill>
                  <a:schemeClr val="tx1"/>
                </a:solidFill>
              </a:rPr>
              <a:t>Implications:</a:t>
            </a:r>
            <a:br>
              <a:rPr lang="en-ZA" altLang="en-US" sz="2700" b="0" dirty="0">
                <a:solidFill>
                  <a:schemeClr val="tx1"/>
                </a:solidFill>
              </a:rPr>
            </a:br>
            <a:r>
              <a:rPr lang="en-ZA" altLang="en-US" sz="2700" b="0" dirty="0">
                <a:solidFill>
                  <a:schemeClr val="tx1"/>
                </a:solidFill>
              </a:rPr>
              <a:t>•	Handwriting may be oversized or undersized and </a:t>
            </a:r>
            <a:br>
              <a:rPr lang="en-ZA" altLang="en-US" sz="2700" b="0" dirty="0">
                <a:solidFill>
                  <a:schemeClr val="tx1"/>
                </a:solidFill>
              </a:rPr>
            </a:br>
            <a:r>
              <a:rPr lang="en-ZA" altLang="en-US" sz="2700" b="0" dirty="0">
                <a:solidFill>
                  <a:schemeClr val="tx1"/>
                </a:solidFill>
              </a:rPr>
              <a:t>     light/sketchy</a:t>
            </a:r>
            <a:br>
              <a:rPr lang="en-ZA" altLang="en-US" sz="2700" b="0" dirty="0">
                <a:solidFill>
                  <a:schemeClr val="tx1"/>
                </a:solidFill>
              </a:rPr>
            </a:br>
            <a:r>
              <a:rPr lang="en-ZA" altLang="en-US" sz="2700" b="0" dirty="0">
                <a:solidFill>
                  <a:schemeClr val="tx1"/>
                </a:solidFill>
              </a:rPr>
              <a:t>•	Manual skills such as cutting, using concrete materials and  </a:t>
            </a:r>
            <a:br>
              <a:rPr lang="en-ZA" altLang="en-US" sz="2700" b="0" dirty="0">
                <a:solidFill>
                  <a:schemeClr val="tx1"/>
                </a:solidFill>
              </a:rPr>
            </a:br>
            <a:r>
              <a:rPr lang="en-ZA" altLang="en-US" sz="2700" b="0" dirty="0">
                <a:solidFill>
                  <a:schemeClr val="tx1"/>
                </a:solidFill>
              </a:rPr>
              <a:t>      equipment may be less accurate and completed more  </a:t>
            </a:r>
            <a:br>
              <a:rPr lang="en-ZA" altLang="en-US" sz="2700" b="0" dirty="0">
                <a:solidFill>
                  <a:schemeClr val="tx1"/>
                </a:solidFill>
              </a:rPr>
            </a:br>
            <a:r>
              <a:rPr lang="en-ZA" altLang="en-US" sz="2700" b="0" dirty="0">
                <a:solidFill>
                  <a:schemeClr val="tx1"/>
                </a:solidFill>
              </a:rPr>
              <a:t>      slowly.</a:t>
            </a:r>
            <a:br>
              <a:rPr lang="en-ZA" altLang="en-US" sz="2700" b="0" dirty="0">
                <a:solidFill>
                  <a:schemeClr val="tx1"/>
                </a:solidFill>
              </a:rPr>
            </a:br>
            <a:r>
              <a:rPr lang="en-ZA" altLang="en-US" sz="2700" b="0" dirty="0">
                <a:solidFill>
                  <a:schemeClr val="tx1"/>
                </a:solidFill>
              </a:rPr>
              <a:t/>
            </a:r>
            <a:br>
              <a:rPr lang="en-ZA" altLang="en-US" sz="2700" b="0" dirty="0">
                <a:solidFill>
                  <a:schemeClr val="tx1"/>
                </a:solidFill>
              </a:rPr>
            </a:br>
            <a:endParaRPr lang="en-ZA" altLang="en-US" sz="2700" b="0" dirty="0">
              <a:solidFill>
                <a:schemeClr val="tx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92125"/>
            <a:ext cx="8915400" cy="925513"/>
          </a:xfrm>
        </p:spPr>
        <p:txBody>
          <a:bodyPr>
            <a:normAutofit fontScale="90000"/>
          </a:bodyPr>
          <a:lstStyle/>
          <a:p>
            <a:pPr marL="457200" indent="-457200" algn="l">
              <a:buFont typeface="Arial" panose="020B0604020202020204" pitchFamily="34" charset="0"/>
              <a:buChar char="•"/>
              <a:defRPr/>
            </a:pPr>
            <a:r>
              <a:rPr lang="en-ZA" altLang="en-US" sz="2800" b="0" dirty="0">
                <a:solidFill>
                  <a:schemeClr val="tx1"/>
                </a:solidFill>
              </a:rPr>
              <a:t/>
            </a:r>
            <a:br>
              <a:rPr lang="en-ZA" altLang="en-US" sz="2800" b="0" dirty="0">
                <a:solidFill>
                  <a:schemeClr val="tx1"/>
                </a:solidFill>
              </a:rPr>
            </a:br>
            <a:r>
              <a:rPr lang="en-ZA" altLang="en-US" sz="2800" b="0" dirty="0">
                <a:solidFill>
                  <a:schemeClr val="tx1"/>
                </a:solidFill>
              </a:rPr>
              <a:t/>
            </a:r>
            <a:br>
              <a:rPr lang="en-ZA" altLang="en-US" sz="2800" b="0" dirty="0">
                <a:solidFill>
                  <a:schemeClr val="tx1"/>
                </a:solidFill>
              </a:rPr>
            </a:br>
            <a:r>
              <a:rPr lang="en-ZA" altLang="en-US" sz="2800" b="0" dirty="0">
                <a:solidFill>
                  <a:schemeClr val="tx1"/>
                </a:solidFill>
              </a:rPr>
              <a:t/>
            </a:r>
            <a:br>
              <a:rPr lang="en-ZA" altLang="en-US" sz="2800" b="0" dirty="0">
                <a:solidFill>
                  <a:schemeClr val="tx1"/>
                </a:solidFill>
              </a:rPr>
            </a:br>
            <a:r>
              <a:rPr lang="en-ZA" altLang="en-US" sz="2800" b="0" dirty="0">
                <a:solidFill>
                  <a:schemeClr val="tx1"/>
                </a:solidFill>
              </a:rPr>
              <a:t/>
            </a:r>
            <a:br>
              <a:rPr lang="en-ZA" altLang="en-US" sz="2800" b="0" dirty="0">
                <a:solidFill>
                  <a:schemeClr val="tx1"/>
                </a:solidFill>
              </a:rPr>
            </a:br>
            <a:r>
              <a:rPr lang="en-ZA" altLang="en-US" sz="2800" b="0" dirty="0">
                <a:solidFill>
                  <a:schemeClr val="tx1"/>
                </a:solidFill>
              </a:rPr>
              <a:t/>
            </a:r>
            <a:br>
              <a:rPr lang="en-ZA" altLang="en-US" sz="2800" b="0" dirty="0">
                <a:solidFill>
                  <a:schemeClr val="tx1"/>
                </a:solidFill>
              </a:rPr>
            </a:br>
            <a:r>
              <a:rPr lang="en-ZA" altLang="en-US" sz="2800" b="0" dirty="0">
                <a:solidFill>
                  <a:schemeClr val="tx1"/>
                </a:solidFill>
              </a:rPr>
              <a:t/>
            </a:r>
            <a:br>
              <a:rPr lang="en-ZA" altLang="en-US" sz="2800" b="0" dirty="0">
                <a:solidFill>
                  <a:schemeClr val="tx1"/>
                </a:solidFill>
              </a:rPr>
            </a:br>
            <a:r>
              <a:rPr lang="en-ZA" altLang="en-US" sz="2800" b="0" dirty="0">
                <a:solidFill>
                  <a:schemeClr val="tx1"/>
                </a:solidFill>
              </a:rPr>
              <a:t/>
            </a:r>
            <a:br>
              <a:rPr lang="en-ZA" altLang="en-US" sz="2800" b="0" dirty="0">
                <a:solidFill>
                  <a:schemeClr val="tx1"/>
                </a:solidFill>
              </a:rPr>
            </a:br>
            <a:r>
              <a:rPr lang="en-ZA" altLang="en-US" sz="2800" b="0" dirty="0">
                <a:solidFill>
                  <a:schemeClr val="tx1"/>
                </a:solidFill>
              </a:rPr>
              <a:t/>
            </a:r>
            <a:br>
              <a:rPr lang="en-ZA" altLang="en-US" sz="2800" b="0" dirty="0">
                <a:solidFill>
                  <a:schemeClr val="tx1"/>
                </a:solidFill>
              </a:rPr>
            </a:br>
            <a:r>
              <a:rPr lang="en-ZA" altLang="en-US" sz="2800" b="0" dirty="0">
                <a:solidFill>
                  <a:schemeClr val="tx1"/>
                </a:solidFill>
              </a:rPr>
              <a:t/>
            </a:r>
            <a:br>
              <a:rPr lang="en-ZA" altLang="en-US" sz="2800" b="0" dirty="0">
                <a:solidFill>
                  <a:schemeClr val="tx1"/>
                </a:solidFill>
              </a:rPr>
            </a:br>
            <a:r>
              <a:rPr lang="en-ZA" altLang="en-US" sz="2800" b="0" dirty="0">
                <a:solidFill>
                  <a:schemeClr val="tx1"/>
                </a:solidFill>
              </a:rPr>
              <a:t/>
            </a:r>
            <a:br>
              <a:rPr lang="en-ZA" altLang="en-US" sz="2800" b="0" dirty="0">
                <a:solidFill>
                  <a:schemeClr val="tx1"/>
                </a:solidFill>
              </a:rPr>
            </a:br>
            <a:r>
              <a:rPr lang="en-ZA" altLang="en-US" sz="2900" dirty="0">
                <a:solidFill>
                  <a:srgbClr val="00A58E"/>
                </a:solidFill>
              </a:rPr>
              <a:t>Support Strategies </a:t>
            </a:r>
            <a:r>
              <a:rPr lang="en-ZA" altLang="en-US" sz="2900" dirty="0">
                <a:solidFill>
                  <a:srgbClr val="B64AA5"/>
                </a:solidFill>
              </a:rPr>
              <a:t>(motor skill problems experienced by learners with Down Syndrome)</a:t>
            </a:r>
            <a:r>
              <a:rPr lang="en-ZA" altLang="en-US" sz="2900" dirty="0">
                <a:solidFill>
                  <a:srgbClr val="00A58E"/>
                </a:solidFill>
              </a:rPr>
              <a:t>:</a:t>
            </a:r>
            <a:br>
              <a:rPr lang="en-ZA" altLang="en-US" sz="2900" dirty="0">
                <a:solidFill>
                  <a:srgbClr val="00A58E"/>
                </a:solidFill>
              </a:rPr>
            </a:br>
            <a:r>
              <a:rPr lang="en-ZA" altLang="en-US" sz="2900" dirty="0">
                <a:solidFill>
                  <a:srgbClr val="00A58E"/>
                </a:solidFill>
              </a:rPr>
              <a:t/>
            </a:r>
            <a:br>
              <a:rPr lang="en-ZA" altLang="en-US" sz="2900" dirty="0">
                <a:solidFill>
                  <a:srgbClr val="00A58E"/>
                </a:solidFill>
              </a:rPr>
            </a:br>
            <a:r>
              <a:rPr lang="en-ZA" altLang="en-US" sz="2900" b="0" dirty="0">
                <a:solidFill>
                  <a:schemeClr val="tx1"/>
                </a:solidFill>
              </a:rPr>
              <a:t>Use alternative tasks for recording e.g. cut and </a:t>
            </a:r>
            <a:br>
              <a:rPr lang="en-ZA" altLang="en-US" sz="2900" b="0" dirty="0">
                <a:solidFill>
                  <a:schemeClr val="tx1"/>
                </a:solidFill>
              </a:rPr>
            </a:br>
            <a:r>
              <a:rPr lang="en-ZA" altLang="en-US" sz="2900" b="0" dirty="0">
                <a:solidFill>
                  <a:schemeClr val="tx1"/>
                </a:solidFill>
              </a:rPr>
              <a:t>paste, multiple choice, etc.</a:t>
            </a:r>
            <a:br>
              <a:rPr lang="en-ZA" altLang="en-US" sz="2900" b="0" dirty="0">
                <a:solidFill>
                  <a:schemeClr val="tx1"/>
                </a:solidFill>
              </a:rPr>
            </a:br>
            <a:r>
              <a:rPr lang="en-ZA" altLang="en-US" sz="2900" b="0" dirty="0">
                <a:solidFill>
                  <a:schemeClr val="tx1"/>
                </a:solidFill>
              </a:rPr>
              <a:t>Use large/adapted equipment (ruler with ridge for </a:t>
            </a:r>
            <a:br>
              <a:rPr lang="en-ZA" altLang="en-US" sz="2900" b="0" dirty="0">
                <a:solidFill>
                  <a:schemeClr val="tx1"/>
                </a:solidFill>
              </a:rPr>
            </a:br>
            <a:r>
              <a:rPr lang="en-ZA" altLang="en-US" sz="2900" b="0" dirty="0">
                <a:solidFill>
                  <a:schemeClr val="tx1"/>
                </a:solidFill>
              </a:rPr>
              <a:t>gripping, blackboard compass)</a:t>
            </a:r>
            <a:br>
              <a:rPr lang="en-ZA" altLang="en-US" sz="2900" b="0" dirty="0">
                <a:solidFill>
                  <a:schemeClr val="tx1"/>
                </a:solidFill>
              </a:rPr>
            </a:br>
            <a:r>
              <a:rPr lang="en-ZA" altLang="en-US" sz="2900" b="0" dirty="0">
                <a:solidFill>
                  <a:schemeClr val="tx1"/>
                </a:solidFill>
              </a:rPr>
              <a:t>Reduce the amount of activities/ work expected.</a:t>
            </a:r>
            <a:br>
              <a:rPr lang="en-ZA" altLang="en-US" sz="2900" b="0" dirty="0">
                <a:solidFill>
                  <a:schemeClr val="tx1"/>
                </a:solidFill>
              </a:rPr>
            </a:br>
            <a:r>
              <a:rPr lang="en-ZA" altLang="en-US" sz="2900" b="0" dirty="0">
                <a:solidFill>
                  <a:schemeClr val="tx1"/>
                </a:solidFill>
              </a:rPr>
              <a:t>Provide proformas in a large size with some  </a:t>
            </a:r>
            <a:br>
              <a:rPr lang="en-ZA" altLang="en-US" sz="2900" b="0" dirty="0">
                <a:solidFill>
                  <a:schemeClr val="tx1"/>
                </a:solidFill>
              </a:rPr>
            </a:br>
            <a:r>
              <a:rPr lang="en-ZA" altLang="en-US" sz="2900" b="0" dirty="0">
                <a:solidFill>
                  <a:schemeClr val="tx1"/>
                </a:solidFill>
              </a:rPr>
              <a:t>information already recorded.</a:t>
            </a:r>
            <a:br>
              <a:rPr lang="en-ZA" altLang="en-US" sz="2900" b="0" dirty="0">
                <a:solidFill>
                  <a:schemeClr val="tx1"/>
                </a:solidFill>
              </a:rPr>
            </a:br>
            <a:endParaRPr lang="en-ZA" sz="2900" b="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defRPr/>
            </a:pPr>
            <a:r>
              <a:rPr lang="en-ZA" sz="2800" dirty="0"/>
              <a:t/>
            </a:r>
            <a:br>
              <a:rPr lang="en-ZA" sz="2800" dirty="0"/>
            </a:br>
            <a:r>
              <a:rPr lang="en-ZA" sz="2800" dirty="0"/>
              <a:t>Question 4.2 Five unmet emotional needs:</a:t>
            </a:r>
            <a:br>
              <a:rPr lang="en-ZA" sz="2800" dirty="0"/>
            </a:br>
            <a:r>
              <a:rPr lang="en-ZA" sz="2800" dirty="0"/>
              <a:t> Identify ANY five from the list below</a:t>
            </a:r>
            <a:br>
              <a:rPr lang="en-ZA" sz="2800" dirty="0"/>
            </a:br>
            <a:endParaRPr lang="en-ZA" sz="2800" dirty="0"/>
          </a:p>
        </p:txBody>
      </p:sp>
      <p:sp>
        <p:nvSpPr>
          <p:cNvPr id="3" name="Rectangle 2"/>
          <p:cNvSpPr/>
          <p:nvPr/>
        </p:nvSpPr>
        <p:spPr>
          <a:xfrm>
            <a:off x="495300" y="1433513"/>
            <a:ext cx="8915400" cy="4800600"/>
          </a:xfrm>
          <a:prstGeom prst="rect">
            <a:avLst/>
          </a:prstGeom>
        </p:spPr>
        <p:txBody>
          <a:bodyPr>
            <a:spAutoFit/>
          </a:bodyPr>
          <a:lstStyle/>
          <a:p>
            <a:pPr>
              <a:defRPr/>
            </a:pPr>
            <a:endParaRPr lang="en-ZA" dirty="0"/>
          </a:p>
          <a:p>
            <a:pPr>
              <a:defRPr/>
            </a:pPr>
            <a:r>
              <a:rPr lang="en-ZA" sz="2400" b="1" dirty="0">
                <a:solidFill>
                  <a:srgbClr val="B64AA5"/>
                </a:solidFill>
              </a:rPr>
              <a:t>The need for love and affection</a:t>
            </a:r>
          </a:p>
          <a:p>
            <a:pPr marL="285750" indent="-285750">
              <a:buFontTx/>
              <a:buChar char="-"/>
              <a:defRPr/>
            </a:pPr>
            <a:r>
              <a:rPr lang="en-ZA" sz="2400" dirty="0"/>
              <a:t>  relationships (bond) with mother and father</a:t>
            </a:r>
          </a:p>
          <a:p>
            <a:pPr>
              <a:defRPr/>
            </a:pPr>
            <a:r>
              <a:rPr lang="en-ZA" sz="2400" dirty="0"/>
              <a:t>-	attachment</a:t>
            </a:r>
          </a:p>
          <a:p>
            <a:pPr>
              <a:defRPr/>
            </a:pPr>
            <a:r>
              <a:rPr lang="en-ZA" sz="2400" dirty="0"/>
              <a:t>-	basis for all other relationships</a:t>
            </a:r>
          </a:p>
          <a:p>
            <a:pPr>
              <a:defRPr/>
            </a:pPr>
            <a:endParaRPr lang="en-ZA" sz="2400" dirty="0"/>
          </a:p>
          <a:p>
            <a:pPr>
              <a:defRPr/>
            </a:pPr>
            <a:r>
              <a:rPr lang="en-ZA" sz="2400" b="1" dirty="0">
                <a:solidFill>
                  <a:srgbClr val="B64AA5"/>
                </a:solidFill>
              </a:rPr>
              <a:t>The need for security (including the need for economic security)</a:t>
            </a:r>
          </a:p>
          <a:p>
            <a:pPr>
              <a:defRPr/>
            </a:pPr>
            <a:r>
              <a:rPr lang="en-ZA" sz="2400" dirty="0"/>
              <a:t>-	feelings of security</a:t>
            </a:r>
          </a:p>
          <a:p>
            <a:pPr>
              <a:defRPr/>
            </a:pPr>
            <a:r>
              <a:rPr lang="en-ZA" sz="2400" dirty="0"/>
              <a:t>-	stable relationships</a:t>
            </a:r>
          </a:p>
          <a:p>
            <a:pPr>
              <a:defRPr/>
            </a:pPr>
            <a:r>
              <a:rPr lang="en-ZA" sz="2400" dirty="0"/>
              <a:t>-	know what is expected</a:t>
            </a:r>
          </a:p>
          <a:p>
            <a:pPr>
              <a:defRPr/>
            </a:pPr>
            <a:r>
              <a:rPr lang="en-ZA" sz="2400" dirty="0"/>
              <a:t>-	self-image</a:t>
            </a:r>
          </a:p>
          <a:p>
            <a:pPr>
              <a:defRPr/>
            </a:pPr>
            <a:r>
              <a:rPr lang="en-ZA" sz="2400" dirty="0"/>
              <a:t>-	Identify: Who am 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001712"/>
          </a:xfrm>
        </p:spPr>
        <p:txBody>
          <a:bodyPr>
            <a:normAutofit fontScale="90000"/>
          </a:bodyPr>
          <a:lstStyle/>
          <a:p>
            <a:pPr algn="l">
              <a:defRPr/>
            </a:pPr>
            <a:r>
              <a:rPr lang="en-ZA" sz="2800" dirty="0"/>
              <a:t/>
            </a:r>
            <a:br>
              <a:rPr lang="en-ZA" sz="2800" dirty="0"/>
            </a:br>
            <a:r>
              <a:rPr lang="en-ZA" sz="2800" dirty="0"/>
              <a:t>Question 4.2 Five unmet emotional needs:</a:t>
            </a:r>
            <a:br>
              <a:rPr lang="en-ZA" sz="2800" dirty="0"/>
            </a:br>
            <a:endParaRPr lang="en-ZA" sz="2800" dirty="0"/>
          </a:p>
        </p:txBody>
      </p:sp>
      <p:sp>
        <p:nvSpPr>
          <p:cNvPr id="4" name="Rectangle 3"/>
          <p:cNvSpPr/>
          <p:nvPr/>
        </p:nvSpPr>
        <p:spPr>
          <a:xfrm>
            <a:off x="673100" y="1595438"/>
            <a:ext cx="8945563" cy="4156075"/>
          </a:xfrm>
          <a:prstGeom prst="rect">
            <a:avLst/>
          </a:prstGeom>
        </p:spPr>
        <p:txBody>
          <a:bodyPr>
            <a:spAutoFit/>
          </a:bodyPr>
          <a:lstStyle/>
          <a:p>
            <a:pPr>
              <a:defRPr/>
            </a:pPr>
            <a:r>
              <a:rPr lang="en-ZA" sz="2400" b="1" dirty="0">
                <a:solidFill>
                  <a:srgbClr val="B64AA5"/>
                </a:solidFill>
              </a:rPr>
              <a:t>The need to belong</a:t>
            </a:r>
          </a:p>
          <a:p>
            <a:pPr>
              <a:defRPr/>
            </a:pPr>
            <a:r>
              <a:rPr lang="en-ZA" sz="2400" dirty="0"/>
              <a:t>-	Belong to family, peer group</a:t>
            </a:r>
          </a:p>
          <a:p>
            <a:pPr>
              <a:defRPr/>
            </a:pPr>
            <a:r>
              <a:rPr lang="en-ZA" sz="2400" dirty="0"/>
              <a:t>-	Feel they belong in the classroom</a:t>
            </a:r>
          </a:p>
          <a:p>
            <a:pPr>
              <a:defRPr/>
            </a:pPr>
            <a:r>
              <a:rPr lang="en-ZA" sz="2400" dirty="0"/>
              <a:t>-	Interact / participate in group situations</a:t>
            </a:r>
          </a:p>
          <a:p>
            <a:pPr>
              <a:defRPr/>
            </a:pPr>
            <a:endParaRPr lang="en-ZA" sz="2400" dirty="0"/>
          </a:p>
          <a:p>
            <a:pPr>
              <a:defRPr/>
            </a:pPr>
            <a:r>
              <a:rPr lang="en-ZA" sz="2400" b="1" dirty="0">
                <a:solidFill>
                  <a:srgbClr val="B64AA5"/>
                </a:solidFill>
              </a:rPr>
              <a:t>The need for new experiences</a:t>
            </a:r>
          </a:p>
          <a:p>
            <a:pPr>
              <a:defRPr/>
            </a:pPr>
            <a:r>
              <a:rPr lang="en-ZA" sz="2400" dirty="0"/>
              <a:t>-	For mental growth</a:t>
            </a:r>
          </a:p>
          <a:p>
            <a:pPr>
              <a:defRPr/>
            </a:pPr>
            <a:r>
              <a:rPr lang="en-ZA" sz="2400" dirty="0"/>
              <a:t>-	Stimulate thinking and development</a:t>
            </a:r>
          </a:p>
          <a:p>
            <a:pPr>
              <a:defRPr/>
            </a:pPr>
            <a:r>
              <a:rPr lang="en-ZA" sz="2400" dirty="0"/>
              <a:t>-	Prevent boredom</a:t>
            </a:r>
          </a:p>
          <a:p>
            <a:pPr>
              <a:defRPr/>
            </a:pPr>
            <a:r>
              <a:rPr lang="en-ZA" sz="2400" dirty="0"/>
              <a:t>-	Challenging and diverse tasks</a:t>
            </a:r>
          </a:p>
          <a:p>
            <a:pPr marL="342900" indent="-342900">
              <a:buFontTx/>
              <a:buChar char="-"/>
              <a:defRPr/>
            </a:pPr>
            <a:r>
              <a:rPr lang="en-ZA" sz="2400" dirty="0"/>
              <a:t> Relevant, interesting, meaningful learning experiences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5168900"/>
          </a:xfrm>
        </p:spPr>
        <p:txBody>
          <a:bodyPr>
            <a:normAutofit fontScale="90000"/>
          </a:bodyPr>
          <a:lstStyle/>
          <a:p>
            <a:pPr algn="l">
              <a:defRPr/>
            </a:pPr>
            <a:r>
              <a:rPr lang="en-ZA" sz="2800" dirty="0">
                <a:solidFill>
                  <a:srgbClr val="B64AA5"/>
                </a:solidFill>
              </a:rPr>
              <a:t>Question 4.2 Five unmet emotional needs:</a:t>
            </a:r>
            <a:br>
              <a:rPr lang="en-ZA" sz="2800" dirty="0">
                <a:solidFill>
                  <a:srgbClr val="B64AA5"/>
                </a:solidFill>
              </a:rPr>
            </a:br>
            <a:r>
              <a:rPr lang="en-ZA" sz="2800" dirty="0"/>
              <a:t/>
            </a:r>
            <a:br>
              <a:rPr lang="en-ZA" sz="2800" dirty="0"/>
            </a:br>
            <a:r>
              <a:rPr lang="en-ZA" sz="2800" dirty="0"/>
              <a:t>The need to be free from the intense feelings of guilt</a:t>
            </a:r>
            <a:br>
              <a:rPr lang="en-ZA" sz="2800" dirty="0"/>
            </a:br>
            <a:r>
              <a:rPr lang="en-ZA" sz="2800" dirty="0"/>
              <a:t>-	</a:t>
            </a:r>
            <a:r>
              <a:rPr lang="en-ZA" sz="2700" b="0" dirty="0">
                <a:solidFill>
                  <a:schemeClr val="tx1"/>
                </a:solidFill>
              </a:rPr>
              <a:t>Guilt as result of unrealistic expectations of parents and  </a:t>
            </a:r>
            <a:br>
              <a:rPr lang="en-ZA" sz="2700" b="0" dirty="0">
                <a:solidFill>
                  <a:schemeClr val="tx1"/>
                </a:solidFill>
              </a:rPr>
            </a:br>
            <a:r>
              <a:rPr lang="en-ZA" sz="2700" b="0" dirty="0">
                <a:solidFill>
                  <a:schemeClr val="tx1"/>
                </a:solidFill>
              </a:rPr>
              <a:t>     teachers</a:t>
            </a:r>
            <a:br>
              <a:rPr lang="en-ZA" sz="2700" b="0" dirty="0">
                <a:solidFill>
                  <a:schemeClr val="tx1"/>
                </a:solidFill>
              </a:rPr>
            </a:br>
            <a:r>
              <a:rPr lang="en-ZA" sz="2700" b="0" dirty="0">
                <a:solidFill>
                  <a:schemeClr val="tx1"/>
                </a:solidFill>
              </a:rPr>
              <a:t>-	Guilt leads to feelings of inadequacy and not belonging</a:t>
            </a:r>
            <a:br>
              <a:rPr lang="en-ZA" sz="2700" b="0" dirty="0">
                <a:solidFill>
                  <a:schemeClr val="tx1"/>
                </a:solidFill>
              </a:rPr>
            </a:br>
            <a:r>
              <a:rPr lang="en-ZA" sz="2700" b="0" dirty="0">
                <a:solidFill>
                  <a:schemeClr val="tx1"/>
                </a:solidFill>
              </a:rPr>
              <a:t/>
            </a:r>
            <a:br>
              <a:rPr lang="en-ZA" sz="2700" b="0" dirty="0">
                <a:solidFill>
                  <a:schemeClr val="tx1"/>
                </a:solidFill>
              </a:rPr>
            </a:br>
            <a:r>
              <a:rPr lang="en-ZA" sz="2800" dirty="0"/>
              <a:t>The need to be free from feelings of fear</a:t>
            </a:r>
            <a:br>
              <a:rPr lang="en-ZA" sz="2800" dirty="0"/>
            </a:br>
            <a:r>
              <a:rPr lang="en-ZA" sz="2800" dirty="0"/>
              <a:t>-	</a:t>
            </a:r>
            <a:r>
              <a:rPr lang="en-ZA" sz="2700" b="0" dirty="0">
                <a:solidFill>
                  <a:schemeClr val="tx1"/>
                </a:solidFill>
              </a:rPr>
              <a:t>Learners learn best when relaxed, calm and environment is </a:t>
            </a:r>
            <a:br>
              <a:rPr lang="en-ZA" sz="2700" b="0" dirty="0">
                <a:solidFill>
                  <a:schemeClr val="tx1"/>
                </a:solidFill>
              </a:rPr>
            </a:br>
            <a:r>
              <a:rPr lang="en-ZA" sz="2700" b="0" dirty="0">
                <a:solidFill>
                  <a:schemeClr val="tx1"/>
                </a:solidFill>
              </a:rPr>
              <a:t>      stable</a:t>
            </a:r>
            <a:br>
              <a:rPr lang="en-ZA" sz="2700" b="0" dirty="0">
                <a:solidFill>
                  <a:schemeClr val="tx1"/>
                </a:solidFill>
              </a:rPr>
            </a:br>
            <a:r>
              <a:rPr lang="en-ZA" sz="2700" b="0" dirty="0">
                <a:solidFill>
                  <a:schemeClr val="tx1"/>
                </a:solidFill>
              </a:rPr>
              <a:t>-	Allow learner to share feelings, fears, anxieties</a:t>
            </a:r>
            <a:br>
              <a:rPr lang="en-ZA" sz="2700" b="0" dirty="0">
                <a:solidFill>
                  <a:schemeClr val="tx1"/>
                </a:solidFill>
              </a:rPr>
            </a:br>
            <a:r>
              <a:rPr lang="en-ZA" sz="2700" b="0" dirty="0">
                <a:solidFill>
                  <a:schemeClr val="tx1"/>
                </a:solidFill>
              </a:rPr>
              <a:t>-	Protect learners’ emotional well-being</a:t>
            </a:r>
            <a:br>
              <a:rPr lang="en-ZA" sz="2700" b="0" dirty="0">
                <a:solidFill>
                  <a:schemeClr val="tx1"/>
                </a:solidFill>
              </a:rPr>
            </a:br>
            <a:endParaRPr lang="en-ZA" sz="2700" b="0" dirty="0">
              <a:solidFill>
                <a:schemeClr val="tx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5832475"/>
          </a:xfrm>
        </p:spPr>
        <p:txBody>
          <a:bodyPr>
            <a:normAutofit fontScale="90000"/>
          </a:bodyPr>
          <a:lstStyle/>
          <a:p>
            <a:pPr algn="l">
              <a:defRPr/>
            </a:pPr>
            <a:r>
              <a:rPr lang="en-ZA" sz="2400" dirty="0">
                <a:solidFill>
                  <a:srgbClr val="B64AA5"/>
                </a:solidFill>
              </a:rPr>
              <a:t>Question 4.2 Five unmet emotional needs:</a:t>
            </a:r>
            <a:br>
              <a:rPr lang="en-ZA" sz="2400" dirty="0">
                <a:solidFill>
                  <a:srgbClr val="B64AA5"/>
                </a:solidFill>
              </a:rPr>
            </a:br>
            <a:r>
              <a:rPr lang="en-ZA" sz="2400" dirty="0"/>
              <a:t>The need for praise and recognition</a:t>
            </a:r>
            <a:br>
              <a:rPr lang="en-ZA" sz="2400" dirty="0"/>
            </a:br>
            <a:r>
              <a:rPr lang="en-ZA" sz="2800" dirty="0"/>
              <a:t>-	</a:t>
            </a:r>
            <a:r>
              <a:rPr lang="en-ZA" sz="2400" b="0" dirty="0">
                <a:solidFill>
                  <a:schemeClr val="tx1"/>
                </a:solidFill>
              </a:rPr>
              <a:t>Learners will develop a positive self-concept</a:t>
            </a:r>
            <a:br>
              <a:rPr lang="en-ZA" sz="2400" b="0" dirty="0">
                <a:solidFill>
                  <a:schemeClr val="tx1"/>
                </a:solidFill>
              </a:rPr>
            </a:br>
            <a:r>
              <a:rPr lang="en-ZA" sz="2800" dirty="0"/>
              <a:t>-	</a:t>
            </a:r>
            <a:r>
              <a:rPr lang="en-ZA" sz="2400" b="0" dirty="0">
                <a:solidFill>
                  <a:schemeClr val="tx1"/>
                </a:solidFill>
              </a:rPr>
              <a:t>Feel accepted</a:t>
            </a:r>
            <a:br>
              <a:rPr lang="en-ZA" sz="2400" b="0" dirty="0">
                <a:solidFill>
                  <a:schemeClr val="tx1"/>
                </a:solidFill>
              </a:rPr>
            </a:br>
            <a:r>
              <a:rPr lang="en-ZA" sz="2800" dirty="0"/>
              <a:t>-	</a:t>
            </a:r>
            <a:r>
              <a:rPr lang="en-ZA" sz="2400" b="0" dirty="0">
                <a:solidFill>
                  <a:schemeClr val="tx1"/>
                </a:solidFill>
              </a:rPr>
              <a:t>Recognise their efforts and achievemen</a:t>
            </a:r>
            <a:r>
              <a:rPr lang="en-ZA" sz="2400" dirty="0">
                <a:solidFill>
                  <a:schemeClr val="tx1"/>
                </a:solidFill>
              </a:rPr>
              <a:t>ts</a:t>
            </a:r>
            <a:br>
              <a:rPr lang="en-ZA" sz="2400" dirty="0">
                <a:solidFill>
                  <a:schemeClr val="tx1"/>
                </a:solidFill>
              </a:rPr>
            </a:br>
            <a:r>
              <a:rPr lang="en-ZA" sz="2800" dirty="0"/>
              <a:t>-	</a:t>
            </a:r>
            <a:r>
              <a:rPr lang="en-ZA" sz="2400" b="0" dirty="0">
                <a:solidFill>
                  <a:schemeClr val="tx1"/>
                </a:solidFill>
              </a:rPr>
              <a:t>Feel encouraged</a:t>
            </a:r>
            <a:br>
              <a:rPr lang="en-ZA" sz="2400" b="0" dirty="0">
                <a:solidFill>
                  <a:schemeClr val="tx1"/>
                </a:solidFill>
              </a:rPr>
            </a:br>
            <a:r>
              <a:rPr lang="en-ZA" sz="2800" dirty="0"/>
              <a:t>-	</a:t>
            </a:r>
            <a:r>
              <a:rPr lang="en-ZA" sz="2400" b="0" dirty="0">
                <a:solidFill>
                  <a:schemeClr val="tx1"/>
                </a:solidFill>
              </a:rPr>
              <a:t>Enhances learners’ effectiveness of learning</a:t>
            </a:r>
            <a:br>
              <a:rPr lang="en-ZA" sz="2400" b="0" dirty="0">
                <a:solidFill>
                  <a:schemeClr val="tx1"/>
                </a:solidFill>
              </a:rPr>
            </a:br>
            <a:r>
              <a:rPr lang="en-ZA" sz="2800" dirty="0"/>
              <a:t>-	</a:t>
            </a:r>
            <a:r>
              <a:rPr lang="en-ZA" sz="2400" b="0" dirty="0">
                <a:solidFill>
                  <a:schemeClr val="tx1"/>
                </a:solidFill>
              </a:rPr>
              <a:t>Sense of efficacy</a:t>
            </a:r>
            <a:br>
              <a:rPr lang="en-ZA" sz="2400" b="0" dirty="0">
                <a:solidFill>
                  <a:schemeClr val="tx1"/>
                </a:solidFill>
              </a:rPr>
            </a:br>
            <a:r>
              <a:rPr lang="en-ZA" sz="2800" dirty="0"/>
              <a:t>-	</a:t>
            </a:r>
            <a:r>
              <a:rPr lang="en-ZA" sz="2400" b="0" dirty="0">
                <a:solidFill>
                  <a:schemeClr val="tx1"/>
                </a:solidFill>
              </a:rPr>
              <a:t>Feel valued</a:t>
            </a:r>
            <a:br>
              <a:rPr lang="en-ZA" sz="2400" b="0" dirty="0">
                <a:solidFill>
                  <a:schemeClr val="tx1"/>
                </a:solidFill>
              </a:rPr>
            </a:br>
            <a:r>
              <a:rPr lang="en-ZA" sz="2400" b="0" dirty="0">
                <a:solidFill>
                  <a:schemeClr val="tx1"/>
                </a:solidFill>
              </a:rPr>
              <a:t/>
            </a:r>
            <a:br>
              <a:rPr lang="en-ZA" sz="2400" b="0" dirty="0">
                <a:solidFill>
                  <a:schemeClr val="tx1"/>
                </a:solidFill>
              </a:rPr>
            </a:br>
            <a:r>
              <a:rPr lang="en-ZA" sz="2400" dirty="0">
                <a:solidFill>
                  <a:srgbClr val="00A58E"/>
                </a:solidFill>
              </a:rPr>
              <a:t>The need for self-actualisation</a:t>
            </a:r>
            <a:r>
              <a:rPr lang="en-ZA" sz="2400" b="0" dirty="0">
                <a:solidFill>
                  <a:schemeClr val="tx1"/>
                </a:solidFill>
              </a:rPr>
              <a:t/>
            </a:r>
            <a:br>
              <a:rPr lang="en-ZA" sz="2400" b="0" dirty="0">
                <a:solidFill>
                  <a:schemeClr val="tx1"/>
                </a:solidFill>
              </a:rPr>
            </a:br>
            <a:r>
              <a:rPr lang="en-ZA" sz="2400" b="0" dirty="0">
                <a:solidFill>
                  <a:srgbClr val="00A58E"/>
                </a:solidFill>
              </a:rPr>
              <a:t>-</a:t>
            </a:r>
            <a:r>
              <a:rPr lang="en-ZA" sz="2400" b="0" dirty="0">
                <a:solidFill>
                  <a:schemeClr val="tx1"/>
                </a:solidFill>
              </a:rPr>
              <a:t>	Feelings of accomplishment (success) – basis to seek new </a:t>
            </a:r>
            <a:br>
              <a:rPr lang="en-ZA" sz="2400" b="0" dirty="0">
                <a:solidFill>
                  <a:schemeClr val="tx1"/>
                </a:solidFill>
              </a:rPr>
            </a:br>
            <a:r>
              <a:rPr lang="en-ZA" sz="2400" b="0" dirty="0">
                <a:solidFill>
                  <a:schemeClr val="tx1"/>
                </a:solidFill>
              </a:rPr>
              <a:t>      challenges</a:t>
            </a:r>
            <a:br>
              <a:rPr lang="en-ZA" sz="2400" b="0" dirty="0">
                <a:solidFill>
                  <a:schemeClr val="tx1"/>
                </a:solidFill>
              </a:rPr>
            </a:br>
            <a:r>
              <a:rPr lang="en-ZA" sz="2400" b="0" dirty="0">
                <a:solidFill>
                  <a:srgbClr val="00A58E"/>
                </a:solidFill>
              </a:rPr>
              <a:t>-</a:t>
            </a:r>
            <a:r>
              <a:rPr lang="en-ZA" sz="2400" b="0" dirty="0">
                <a:solidFill>
                  <a:schemeClr val="tx1"/>
                </a:solidFill>
              </a:rPr>
              <a:t>	Realise full potential</a:t>
            </a:r>
            <a:br>
              <a:rPr lang="en-ZA" sz="2400" b="0" dirty="0">
                <a:solidFill>
                  <a:schemeClr val="tx1"/>
                </a:solidFill>
              </a:rPr>
            </a:br>
            <a:r>
              <a:rPr lang="en-ZA" sz="2400" b="0" dirty="0">
                <a:solidFill>
                  <a:srgbClr val="00A58E"/>
                </a:solidFill>
              </a:rPr>
              <a:t>-</a:t>
            </a:r>
            <a:r>
              <a:rPr lang="en-ZA" sz="2400" b="0" dirty="0">
                <a:solidFill>
                  <a:schemeClr val="tx1"/>
                </a:solidFill>
              </a:rPr>
              <a:t>	Avoid/prevent destructive behaviours (drugs, alcohol, etc.)</a:t>
            </a:r>
            <a:br>
              <a:rPr lang="en-ZA" sz="2400" b="0" dirty="0">
                <a:solidFill>
                  <a:schemeClr val="tx1"/>
                </a:solidFill>
              </a:rPr>
            </a:br>
            <a:endParaRPr lang="en-ZA" sz="2400" b="0" dirty="0">
              <a:solidFill>
                <a:schemeClr val="tx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495300" y="274638"/>
            <a:ext cx="8915400" cy="5832475"/>
          </a:xfrm>
        </p:spPr>
        <p:txBody>
          <a:bodyPr>
            <a:normAutofit fontScale="90000"/>
          </a:bodyPr>
          <a:lstStyle/>
          <a:p>
            <a:pPr algn="l">
              <a:defRPr/>
            </a:pPr>
            <a:r>
              <a:rPr lang="en-ZA" altLang="en-US" sz="2400">
                <a:solidFill>
                  <a:srgbClr val="00A58E"/>
                </a:solidFill>
              </a:rPr>
              <a:t/>
            </a:r>
            <a:br>
              <a:rPr lang="en-ZA" altLang="en-US" sz="2400">
                <a:solidFill>
                  <a:srgbClr val="00A58E"/>
                </a:solidFill>
              </a:rPr>
            </a:br>
            <a:r>
              <a:rPr lang="en-ZA" altLang="en-US" sz="2400">
                <a:solidFill>
                  <a:srgbClr val="00A58E"/>
                </a:solidFill>
              </a:rPr>
              <a:t/>
            </a:r>
            <a:br>
              <a:rPr lang="en-ZA" altLang="en-US" sz="2400">
                <a:solidFill>
                  <a:srgbClr val="00A58E"/>
                </a:solidFill>
              </a:rPr>
            </a:br>
            <a:r>
              <a:rPr lang="en-ZA" altLang="en-US" sz="2400">
                <a:solidFill>
                  <a:srgbClr val="00A58E"/>
                </a:solidFill>
              </a:rPr>
              <a:t>Question 4.2 Five unmet emotional needs:</a:t>
            </a:r>
            <a:br>
              <a:rPr lang="en-ZA" altLang="en-US" sz="2400">
                <a:solidFill>
                  <a:srgbClr val="00A58E"/>
                </a:solidFill>
              </a:rPr>
            </a:br>
            <a:r>
              <a:rPr lang="en-ZA" altLang="en-US" sz="2400">
                <a:solidFill>
                  <a:srgbClr val="00A58E"/>
                </a:solidFill>
              </a:rPr>
              <a:t/>
            </a:r>
            <a:br>
              <a:rPr lang="en-ZA" altLang="en-US" sz="2400">
                <a:solidFill>
                  <a:srgbClr val="00A58E"/>
                </a:solidFill>
              </a:rPr>
            </a:br>
            <a:r>
              <a:rPr lang="en-ZA" altLang="en-US" sz="2400">
                <a:solidFill>
                  <a:srgbClr val="B64AA5"/>
                </a:solidFill>
              </a:rPr>
              <a:t>The need for a positive self-concept and an understanding of the life-world</a:t>
            </a:r>
            <a:br>
              <a:rPr lang="en-ZA" altLang="en-US" sz="2400">
                <a:solidFill>
                  <a:srgbClr val="B64AA5"/>
                </a:solidFill>
              </a:rPr>
            </a:br>
            <a:r>
              <a:rPr lang="en-ZA" altLang="en-US" sz="2400">
                <a:solidFill>
                  <a:srgbClr val="00A58E"/>
                </a:solidFill>
              </a:rPr>
              <a:t>-</a:t>
            </a:r>
            <a:r>
              <a:rPr lang="en-ZA" altLang="en-US" sz="2400">
                <a:solidFill>
                  <a:srgbClr val="B64AA5"/>
                </a:solidFill>
              </a:rPr>
              <a:t>	</a:t>
            </a:r>
            <a:r>
              <a:rPr lang="en-ZA" altLang="en-US" sz="2400" b="0">
                <a:solidFill>
                  <a:schemeClr val="tx1"/>
                </a:solidFill>
              </a:rPr>
              <a:t>Learners must feel good about themselves</a:t>
            </a:r>
            <a:r>
              <a:rPr lang="en-ZA" altLang="en-US" sz="2400">
                <a:solidFill>
                  <a:schemeClr val="tx1"/>
                </a:solidFill>
              </a:rPr>
              <a:t/>
            </a:r>
            <a:br>
              <a:rPr lang="en-ZA" altLang="en-US" sz="2400">
                <a:solidFill>
                  <a:schemeClr val="tx1"/>
                </a:solidFill>
              </a:rPr>
            </a:br>
            <a:r>
              <a:rPr lang="en-ZA" altLang="en-US" sz="2400">
                <a:solidFill>
                  <a:srgbClr val="00A58E"/>
                </a:solidFill>
              </a:rPr>
              <a:t>-</a:t>
            </a:r>
            <a:r>
              <a:rPr lang="en-ZA" altLang="en-US" sz="2400">
                <a:solidFill>
                  <a:srgbClr val="B64AA5"/>
                </a:solidFill>
              </a:rPr>
              <a:t>	</a:t>
            </a:r>
            <a:r>
              <a:rPr lang="en-ZA" altLang="en-US" sz="2400" b="0">
                <a:solidFill>
                  <a:schemeClr val="tx1"/>
                </a:solidFill>
              </a:rPr>
              <a:t>Feel that they know and can do things – experience success</a:t>
            </a:r>
            <a:br>
              <a:rPr lang="en-ZA" altLang="en-US" sz="2400" b="0">
                <a:solidFill>
                  <a:schemeClr val="tx1"/>
                </a:solidFill>
              </a:rPr>
            </a:br>
            <a:r>
              <a:rPr lang="en-ZA" altLang="en-US" sz="2400">
                <a:solidFill>
                  <a:srgbClr val="00A58E"/>
                </a:solidFill>
              </a:rPr>
              <a:t>-</a:t>
            </a:r>
            <a:r>
              <a:rPr lang="en-ZA" altLang="en-US" sz="2400">
                <a:solidFill>
                  <a:srgbClr val="B64AA5"/>
                </a:solidFill>
              </a:rPr>
              <a:t>	</a:t>
            </a:r>
            <a:r>
              <a:rPr lang="en-ZA" altLang="en-US" sz="2400" b="0">
                <a:solidFill>
                  <a:schemeClr val="tx1"/>
                </a:solidFill>
              </a:rPr>
              <a:t>Self-confidence</a:t>
            </a:r>
            <a:r>
              <a:rPr lang="en-ZA" altLang="en-US" sz="2400">
                <a:solidFill>
                  <a:srgbClr val="B64AA5"/>
                </a:solidFill>
              </a:rPr>
              <a:t/>
            </a:r>
            <a:br>
              <a:rPr lang="en-ZA" altLang="en-US" sz="2400">
                <a:solidFill>
                  <a:srgbClr val="B64AA5"/>
                </a:solidFill>
              </a:rPr>
            </a:br>
            <a:r>
              <a:rPr lang="en-ZA" altLang="en-US" sz="2400">
                <a:solidFill>
                  <a:srgbClr val="00A58E"/>
                </a:solidFill>
              </a:rPr>
              <a:t>-</a:t>
            </a:r>
            <a:r>
              <a:rPr lang="en-ZA" altLang="en-US" sz="2400">
                <a:solidFill>
                  <a:srgbClr val="B64AA5"/>
                </a:solidFill>
              </a:rPr>
              <a:t>	</a:t>
            </a:r>
            <a:r>
              <a:rPr lang="en-ZA" altLang="en-US" sz="2400" b="0">
                <a:solidFill>
                  <a:schemeClr val="tx1"/>
                </a:solidFill>
              </a:rPr>
              <a:t>Feelings of security – take risks to ask questions, make </a:t>
            </a:r>
            <a:br>
              <a:rPr lang="en-ZA" altLang="en-US" sz="2400" b="0">
                <a:solidFill>
                  <a:schemeClr val="tx1"/>
                </a:solidFill>
              </a:rPr>
            </a:br>
            <a:r>
              <a:rPr lang="en-ZA" altLang="en-US" sz="2400" b="0">
                <a:solidFill>
                  <a:schemeClr val="tx1"/>
                </a:solidFill>
              </a:rPr>
              <a:t>      mistakes in safe space of the classroom</a:t>
            </a:r>
            <a:br>
              <a:rPr lang="en-ZA" altLang="en-US" sz="2400" b="0">
                <a:solidFill>
                  <a:schemeClr val="tx1"/>
                </a:solidFill>
              </a:rPr>
            </a:br>
            <a:r>
              <a:rPr lang="en-ZA" altLang="en-US" sz="2400" b="0">
                <a:solidFill>
                  <a:schemeClr val="tx1"/>
                </a:solidFill>
              </a:rPr>
              <a:t/>
            </a:r>
            <a:br>
              <a:rPr lang="en-ZA" altLang="en-US" sz="2400" b="0">
                <a:solidFill>
                  <a:schemeClr val="tx1"/>
                </a:solidFill>
              </a:rPr>
            </a:br>
            <a:r>
              <a:rPr lang="en-ZA" altLang="en-US" sz="2400">
                <a:solidFill>
                  <a:srgbClr val="B64AA5"/>
                </a:solidFill>
              </a:rPr>
              <a:t>The need for sharing and self-respect</a:t>
            </a:r>
            <a:br>
              <a:rPr lang="en-ZA" altLang="en-US" sz="2400">
                <a:solidFill>
                  <a:srgbClr val="B64AA5"/>
                </a:solidFill>
              </a:rPr>
            </a:br>
            <a:r>
              <a:rPr lang="en-ZA" altLang="en-US" sz="2400">
                <a:solidFill>
                  <a:srgbClr val="00A58E"/>
                </a:solidFill>
              </a:rPr>
              <a:t>-</a:t>
            </a:r>
            <a:r>
              <a:rPr lang="en-ZA" altLang="en-US" sz="2400" b="0">
                <a:solidFill>
                  <a:srgbClr val="00A58E"/>
                </a:solidFill>
              </a:rPr>
              <a:t>	</a:t>
            </a:r>
            <a:r>
              <a:rPr lang="en-ZA" altLang="en-US" sz="2400" b="0">
                <a:solidFill>
                  <a:schemeClr val="tx1"/>
                </a:solidFill>
              </a:rPr>
              <a:t>Pressure to conform to adults’ expectations</a:t>
            </a:r>
            <a:br>
              <a:rPr lang="en-ZA" altLang="en-US" sz="2400" b="0">
                <a:solidFill>
                  <a:schemeClr val="tx1"/>
                </a:solidFill>
              </a:rPr>
            </a:br>
            <a:r>
              <a:rPr lang="en-ZA" altLang="en-US" sz="2400">
                <a:solidFill>
                  <a:srgbClr val="00A58E"/>
                </a:solidFill>
              </a:rPr>
              <a:t>-</a:t>
            </a:r>
            <a:r>
              <a:rPr lang="en-ZA" altLang="en-US" sz="2400" b="0">
                <a:solidFill>
                  <a:schemeClr val="tx1"/>
                </a:solidFill>
              </a:rPr>
              <a:t>	Need for ground rules, discipline</a:t>
            </a:r>
            <a:br>
              <a:rPr lang="en-ZA" altLang="en-US" sz="2400" b="0">
                <a:solidFill>
                  <a:schemeClr val="tx1"/>
                </a:solidFill>
              </a:rPr>
            </a:br>
            <a:r>
              <a:rPr lang="en-ZA" altLang="en-US" sz="2400">
                <a:solidFill>
                  <a:srgbClr val="00A58E"/>
                </a:solidFill>
              </a:rPr>
              <a:t>-</a:t>
            </a:r>
            <a:r>
              <a:rPr lang="en-ZA" altLang="en-US" sz="2400" b="0">
                <a:solidFill>
                  <a:schemeClr val="tx1"/>
                </a:solidFill>
              </a:rPr>
              <a:t>	Low self-respect leads to negative behaviour and poor sense   </a:t>
            </a:r>
            <a:br>
              <a:rPr lang="en-ZA" altLang="en-US" sz="2400" b="0">
                <a:solidFill>
                  <a:schemeClr val="tx1"/>
                </a:solidFill>
              </a:rPr>
            </a:br>
            <a:r>
              <a:rPr lang="en-ZA" altLang="en-US" sz="2400" b="0">
                <a:solidFill>
                  <a:schemeClr val="tx1"/>
                </a:solidFill>
              </a:rPr>
              <a:t>     of self-worth</a:t>
            </a:r>
            <a:br>
              <a:rPr lang="en-ZA" altLang="en-US" sz="2400" b="0">
                <a:solidFill>
                  <a:schemeClr val="tx1"/>
                </a:solidFill>
              </a:rPr>
            </a:br>
            <a:r>
              <a:rPr lang="en-ZA" altLang="en-US" sz="2400">
                <a:solidFill>
                  <a:srgbClr val="B64AA5"/>
                </a:solidFill>
              </a:rPr>
              <a:t/>
            </a:r>
            <a:br>
              <a:rPr lang="en-ZA" altLang="en-US" sz="2400">
                <a:solidFill>
                  <a:srgbClr val="B64AA5"/>
                </a:solidFill>
              </a:rPr>
            </a:br>
            <a:endParaRPr lang="en-ZA" altLang="en-US" sz="2400" b="0">
              <a:solidFill>
                <a:schemeClr val="tx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495300" y="274638"/>
            <a:ext cx="8915400" cy="5832475"/>
          </a:xfrm>
        </p:spPr>
        <p:txBody>
          <a:bodyPr>
            <a:normAutofit fontScale="90000"/>
          </a:bodyPr>
          <a:lstStyle/>
          <a:p>
            <a:pPr algn="l">
              <a:defRPr/>
            </a:pPr>
            <a:r>
              <a:rPr lang="en-ZA" altLang="en-US" sz="2400">
                <a:solidFill>
                  <a:srgbClr val="00A58E"/>
                </a:solidFill>
              </a:rPr>
              <a:t/>
            </a:r>
            <a:br>
              <a:rPr lang="en-ZA" altLang="en-US" sz="2400">
                <a:solidFill>
                  <a:srgbClr val="00A58E"/>
                </a:solidFill>
              </a:rPr>
            </a:br>
            <a:r>
              <a:rPr lang="en-ZA" altLang="en-US" sz="2400">
                <a:solidFill>
                  <a:srgbClr val="00A58E"/>
                </a:solidFill>
              </a:rPr>
              <a:t/>
            </a:r>
            <a:br>
              <a:rPr lang="en-ZA" altLang="en-US" sz="2400">
                <a:solidFill>
                  <a:srgbClr val="00A58E"/>
                </a:solidFill>
              </a:rPr>
            </a:br>
            <a:r>
              <a:rPr lang="en-ZA" altLang="en-US" sz="2400">
                <a:solidFill>
                  <a:srgbClr val="00A58E"/>
                </a:solidFill>
              </a:rPr>
              <a:t>Question 4.2 Five unmet emotional needs:</a:t>
            </a:r>
            <a:br>
              <a:rPr lang="en-ZA" altLang="en-US" sz="2400">
                <a:solidFill>
                  <a:srgbClr val="00A58E"/>
                </a:solidFill>
              </a:rPr>
            </a:br>
            <a:r>
              <a:rPr lang="en-ZA" altLang="en-US" sz="2400">
                <a:solidFill>
                  <a:srgbClr val="00A58E"/>
                </a:solidFill>
              </a:rPr>
              <a:t/>
            </a:r>
            <a:br>
              <a:rPr lang="en-ZA" altLang="en-US" sz="2400">
                <a:solidFill>
                  <a:srgbClr val="00A58E"/>
                </a:solidFill>
              </a:rPr>
            </a:br>
            <a:r>
              <a:rPr lang="en-ZA" altLang="en-US" sz="2400">
                <a:solidFill>
                  <a:srgbClr val="B64AA5"/>
                </a:solidFill>
              </a:rPr>
              <a:t>The need for responsibility</a:t>
            </a:r>
            <a:br>
              <a:rPr lang="en-ZA" altLang="en-US" sz="2400">
                <a:solidFill>
                  <a:srgbClr val="B64AA5"/>
                </a:solidFill>
              </a:rPr>
            </a:br>
            <a:r>
              <a:rPr lang="en-ZA" altLang="en-US" sz="2400">
                <a:solidFill>
                  <a:srgbClr val="00A58E"/>
                </a:solidFill>
              </a:rPr>
              <a:t>-	</a:t>
            </a:r>
            <a:r>
              <a:rPr lang="en-ZA" altLang="en-US" sz="2400" b="0">
                <a:solidFill>
                  <a:schemeClr val="tx1"/>
                </a:solidFill>
              </a:rPr>
              <a:t>Classroom responsibilities, and chores at home (reasonable)</a:t>
            </a:r>
            <a:br>
              <a:rPr lang="en-ZA" altLang="en-US" sz="2400" b="0">
                <a:solidFill>
                  <a:schemeClr val="tx1"/>
                </a:solidFill>
              </a:rPr>
            </a:br>
            <a:r>
              <a:rPr lang="en-ZA" altLang="en-US" sz="2400">
                <a:solidFill>
                  <a:srgbClr val="00A58E"/>
                </a:solidFill>
              </a:rPr>
              <a:t>-	</a:t>
            </a:r>
            <a:r>
              <a:rPr lang="en-ZA" altLang="en-US" sz="2400" b="0">
                <a:solidFill>
                  <a:schemeClr val="tx1"/>
                </a:solidFill>
              </a:rPr>
              <a:t>Need positive adult role models</a:t>
            </a:r>
            <a:br>
              <a:rPr lang="en-ZA" altLang="en-US" sz="2400" b="0">
                <a:solidFill>
                  <a:schemeClr val="tx1"/>
                </a:solidFill>
              </a:rPr>
            </a:br>
            <a:r>
              <a:rPr lang="en-ZA" altLang="en-US" sz="2400">
                <a:solidFill>
                  <a:srgbClr val="00A58E"/>
                </a:solidFill>
              </a:rPr>
              <a:t>-	</a:t>
            </a:r>
            <a:r>
              <a:rPr lang="en-ZA" altLang="en-US" sz="2400" b="0">
                <a:solidFill>
                  <a:schemeClr val="tx1"/>
                </a:solidFill>
              </a:rPr>
              <a:t>Make responsible choices and decisions</a:t>
            </a:r>
            <a:r>
              <a:rPr lang="en-ZA" altLang="en-US" sz="2400">
                <a:solidFill>
                  <a:srgbClr val="00A58E"/>
                </a:solidFill>
              </a:rPr>
              <a:t/>
            </a:r>
            <a:br>
              <a:rPr lang="en-ZA" altLang="en-US" sz="2400">
                <a:solidFill>
                  <a:srgbClr val="00A58E"/>
                </a:solidFill>
              </a:rPr>
            </a:br>
            <a:r>
              <a:rPr lang="en-ZA" altLang="en-US" sz="2400">
                <a:solidFill>
                  <a:srgbClr val="00A58E"/>
                </a:solidFill>
              </a:rPr>
              <a:t>-	</a:t>
            </a:r>
            <a:r>
              <a:rPr lang="en-ZA" altLang="en-US" sz="2400" b="0">
                <a:solidFill>
                  <a:schemeClr val="tx1"/>
                </a:solidFill>
              </a:rPr>
              <a:t>Take responsibility for consequences</a:t>
            </a:r>
            <a:br>
              <a:rPr lang="en-ZA" altLang="en-US" sz="2400" b="0">
                <a:solidFill>
                  <a:schemeClr val="tx1"/>
                </a:solidFill>
              </a:rPr>
            </a:br>
            <a:r>
              <a:rPr lang="en-ZA" altLang="en-US" sz="2400" b="0">
                <a:solidFill>
                  <a:schemeClr val="tx1"/>
                </a:solidFill>
              </a:rPr>
              <a:t/>
            </a:r>
            <a:br>
              <a:rPr lang="en-ZA" altLang="en-US" sz="2400" b="0">
                <a:solidFill>
                  <a:schemeClr val="tx1"/>
                </a:solidFill>
              </a:rPr>
            </a:br>
            <a:r>
              <a:rPr lang="en-ZA" altLang="en-US" sz="2400" b="0">
                <a:solidFill>
                  <a:schemeClr val="tx1"/>
                </a:solidFill>
              </a:rPr>
              <a:t/>
            </a:r>
            <a:br>
              <a:rPr lang="en-ZA" altLang="en-US" sz="2400" b="0">
                <a:solidFill>
                  <a:schemeClr val="tx1"/>
                </a:solidFill>
              </a:rPr>
            </a:br>
            <a:r>
              <a:rPr lang="en-ZA" altLang="en-US" sz="2400" b="0">
                <a:solidFill>
                  <a:schemeClr val="tx1"/>
                </a:solidFill>
              </a:rPr>
              <a:t/>
            </a:r>
            <a:br>
              <a:rPr lang="en-ZA" altLang="en-US" sz="2400" b="0">
                <a:solidFill>
                  <a:schemeClr val="tx1"/>
                </a:solidFill>
              </a:rPr>
            </a:br>
            <a:r>
              <a:rPr lang="en-ZA" altLang="en-US" sz="2400" b="0">
                <a:solidFill>
                  <a:schemeClr val="tx1"/>
                </a:solidFill>
              </a:rPr>
              <a:t/>
            </a:r>
            <a:br>
              <a:rPr lang="en-ZA" altLang="en-US" sz="2400" b="0">
                <a:solidFill>
                  <a:schemeClr val="tx1"/>
                </a:solidFill>
              </a:rPr>
            </a:br>
            <a:r>
              <a:rPr lang="en-ZA" altLang="en-US" sz="2400">
                <a:solidFill>
                  <a:srgbClr val="00A58E"/>
                </a:solidFill>
              </a:rPr>
              <a:t/>
            </a:r>
            <a:br>
              <a:rPr lang="en-ZA" altLang="en-US" sz="2400">
                <a:solidFill>
                  <a:srgbClr val="00A58E"/>
                </a:solidFill>
              </a:rPr>
            </a:br>
            <a:r>
              <a:rPr lang="en-ZA" altLang="en-US" sz="2400">
                <a:solidFill>
                  <a:srgbClr val="B64AA5"/>
                </a:solidFill>
              </a:rPr>
              <a:t/>
            </a:r>
            <a:br>
              <a:rPr lang="en-ZA" altLang="en-US" sz="2400">
                <a:solidFill>
                  <a:srgbClr val="B64AA5"/>
                </a:solidFill>
              </a:rPr>
            </a:br>
            <a:endParaRPr lang="en-ZA" altLang="en-US" sz="2400" b="0">
              <a:solidFill>
                <a:schemeClr val="tx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017588"/>
            <a:ext cx="8915400" cy="914400"/>
          </a:xfrm>
        </p:spPr>
        <p:txBody>
          <a:bodyPr>
            <a:normAutofit fontScale="90000"/>
          </a:bodyPr>
          <a:lstStyle/>
          <a:p>
            <a:pPr algn="l">
              <a:defRPr/>
            </a:pP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700" dirty="0">
                <a:solidFill>
                  <a:srgbClr val="B64AA5"/>
                </a:solidFill>
              </a:rPr>
              <a:t>Down syndrome </a:t>
            </a:r>
            <a:r>
              <a:rPr lang="en-ZA" sz="2700" b="0" dirty="0">
                <a:solidFill>
                  <a:schemeClr val="tx1"/>
                </a:solidFill>
              </a:rPr>
              <a:t>is the result of an oddity of genes in the twenty-first chromosome. Children with this syndrome usually have a slow rate of learning.</a:t>
            </a:r>
            <a:br>
              <a:rPr lang="en-ZA" sz="2700" b="0" dirty="0">
                <a:solidFill>
                  <a:schemeClr val="tx1"/>
                </a:solidFill>
              </a:rPr>
            </a:br>
            <a:r>
              <a:rPr lang="en-ZA" sz="2700" b="0" dirty="0">
                <a:solidFill>
                  <a:schemeClr val="tx1"/>
                </a:solidFill>
              </a:rPr>
              <a:t/>
            </a:r>
            <a:br>
              <a:rPr lang="en-ZA" sz="2700" b="0" dirty="0">
                <a:solidFill>
                  <a:schemeClr val="tx1"/>
                </a:solidFill>
              </a:rPr>
            </a:br>
            <a:r>
              <a:rPr lang="en-ZA" sz="2700" b="0" dirty="0">
                <a:solidFill>
                  <a:srgbClr val="00A58E"/>
                </a:solidFill>
              </a:rPr>
              <a:t>Motor skills’ challenges are common. </a:t>
            </a:r>
            <a:br>
              <a:rPr lang="en-ZA" sz="2700" b="0" dirty="0">
                <a:solidFill>
                  <a:srgbClr val="00A58E"/>
                </a:solidFill>
              </a:rPr>
            </a:br>
            <a:r>
              <a:rPr lang="en-ZA" sz="2700" b="0" dirty="0">
                <a:solidFill>
                  <a:schemeClr val="tx1"/>
                </a:solidFill>
              </a:rPr>
              <a:t>Poor manipulation due to:</a:t>
            </a:r>
            <a:br>
              <a:rPr lang="en-ZA" sz="2700" b="0" dirty="0">
                <a:solidFill>
                  <a:schemeClr val="tx1"/>
                </a:solidFill>
              </a:rPr>
            </a:br>
            <a:r>
              <a:rPr lang="en-ZA" sz="2700" b="0" dirty="0">
                <a:solidFill>
                  <a:schemeClr val="tx1"/>
                </a:solidFill>
              </a:rPr>
              <a:t>-	Hypotonia (low muscle tone) in arms and hands</a:t>
            </a:r>
            <a:br>
              <a:rPr lang="en-ZA" sz="2700" b="0" dirty="0">
                <a:solidFill>
                  <a:schemeClr val="tx1"/>
                </a:solidFill>
              </a:rPr>
            </a:br>
            <a:r>
              <a:rPr lang="en-ZA" sz="2700" b="0" dirty="0">
                <a:solidFill>
                  <a:schemeClr val="tx1"/>
                </a:solidFill>
              </a:rPr>
              <a:t>-	Shorter limbs and digits</a:t>
            </a:r>
            <a:br>
              <a:rPr lang="en-ZA" sz="2700" b="0" dirty="0">
                <a:solidFill>
                  <a:schemeClr val="tx1"/>
                </a:solidFill>
              </a:rPr>
            </a:br>
            <a:r>
              <a:rPr lang="en-ZA" sz="2700" b="0" dirty="0">
                <a:solidFill>
                  <a:schemeClr val="tx1"/>
                </a:solidFill>
              </a:rPr>
              <a:t>-	Reduced stamina</a:t>
            </a:r>
            <a:br>
              <a:rPr lang="en-ZA" sz="2700" b="0" dirty="0">
                <a:solidFill>
                  <a:schemeClr val="tx1"/>
                </a:solidFill>
              </a:rPr>
            </a:br>
            <a:r>
              <a:rPr lang="en-ZA" sz="2700" b="0" dirty="0">
                <a:solidFill>
                  <a:srgbClr val="B64AA5"/>
                </a:solidFill>
              </a:rPr>
              <a:t>Implications of motor skills’ challenges are that:</a:t>
            </a:r>
            <a:br>
              <a:rPr lang="en-ZA" sz="2700" b="0" dirty="0">
                <a:solidFill>
                  <a:srgbClr val="B64AA5"/>
                </a:solidFill>
              </a:rPr>
            </a:br>
            <a:r>
              <a:rPr lang="en-ZA" sz="2700" b="0" dirty="0">
                <a:solidFill>
                  <a:schemeClr val="tx1"/>
                </a:solidFill>
              </a:rPr>
              <a:t>-	Handwriting may be oversized or undersized and </a:t>
            </a:r>
            <a:br>
              <a:rPr lang="en-ZA" sz="2700" b="0" dirty="0">
                <a:solidFill>
                  <a:schemeClr val="tx1"/>
                </a:solidFill>
              </a:rPr>
            </a:br>
            <a:r>
              <a:rPr lang="en-ZA" sz="2700" b="0" dirty="0">
                <a:solidFill>
                  <a:schemeClr val="tx1"/>
                </a:solidFill>
              </a:rPr>
              <a:t>      light/sketchy</a:t>
            </a:r>
            <a:br>
              <a:rPr lang="en-ZA" sz="2700" b="0" dirty="0">
                <a:solidFill>
                  <a:schemeClr val="tx1"/>
                </a:solidFill>
              </a:rPr>
            </a:br>
            <a:r>
              <a:rPr lang="en-ZA" sz="2700" b="0" dirty="0">
                <a:solidFill>
                  <a:schemeClr val="tx1"/>
                </a:solidFill>
              </a:rPr>
              <a:t>-	Manual skills such as cutting, using concrete materials and </a:t>
            </a:r>
            <a:br>
              <a:rPr lang="en-ZA" sz="2700" b="0" dirty="0">
                <a:solidFill>
                  <a:schemeClr val="tx1"/>
                </a:solidFill>
              </a:rPr>
            </a:br>
            <a:r>
              <a:rPr lang="en-ZA" sz="2700" b="0" dirty="0">
                <a:solidFill>
                  <a:schemeClr val="tx1"/>
                </a:solidFill>
              </a:rPr>
              <a:t>      equipment may be less accurate and completed more   </a:t>
            </a:r>
            <a:br>
              <a:rPr lang="en-ZA" sz="2700" b="0" dirty="0">
                <a:solidFill>
                  <a:schemeClr val="tx1"/>
                </a:solidFill>
              </a:rPr>
            </a:br>
            <a:r>
              <a:rPr lang="en-ZA" sz="2700" b="0" dirty="0">
                <a:solidFill>
                  <a:schemeClr val="tx1"/>
                </a:solidFill>
              </a:rPr>
              <a:t>      slowly.</a:t>
            </a:r>
            <a:br>
              <a:rPr lang="en-ZA" sz="2700" b="0" dirty="0">
                <a:solidFill>
                  <a:schemeClr val="tx1"/>
                </a:solidFill>
              </a:rPr>
            </a:br>
            <a:endParaRPr lang="en-ZA" sz="2700" b="0" dirty="0">
              <a:solidFill>
                <a:schemeClr val="tx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defRPr/>
            </a:pP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solidFill>
                  <a:srgbClr val="B64AA5"/>
                </a:solidFill>
              </a:rPr>
              <a:t>Visual Perception:</a:t>
            </a:r>
            <a:br>
              <a:rPr lang="en-ZA" sz="2400" b="0" dirty="0">
                <a:solidFill>
                  <a:srgbClr val="B64AA5"/>
                </a:solidFill>
              </a:rPr>
            </a:br>
            <a:r>
              <a:rPr lang="en-ZA" sz="2400" b="0" dirty="0"/>
              <a:t>-	</a:t>
            </a:r>
            <a:r>
              <a:rPr lang="en-ZA" sz="2400" b="0" dirty="0">
                <a:solidFill>
                  <a:schemeClr val="tx1"/>
                </a:solidFill>
              </a:rPr>
              <a:t>Difficulty ordering a sequence</a:t>
            </a:r>
            <a:r>
              <a:rPr lang="en-ZA" sz="2400" b="0" dirty="0"/>
              <a:t/>
            </a:r>
            <a:br>
              <a:rPr lang="en-ZA" sz="2400" b="0" dirty="0"/>
            </a:br>
            <a:r>
              <a:rPr lang="en-ZA" sz="2400" b="0" dirty="0"/>
              <a:t>-	</a:t>
            </a:r>
            <a:r>
              <a:rPr lang="en-ZA" sz="2400" b="0" dirty="0">
                <a:solidFill>
                  <a:schemeClr val="tx1"/>
                </a:solidFill>
              </a:rPr>
              <a:t>Reversal of images</a:t>
            </a:r>
            <a:br>
              <a:rPr lang="en-ZA" sz="2400" b="0" dirty="0">
                <a:solidFill>
                  <a:schemeClr val="tx1"/>
                </a:solidFill>
              </a:rPr>
            </a:br>
            <a:r>
              <a:rPr lang="en-ZA" sz="2400" b="0" dirty="0"/>
              <a:t>-	</a:t>
            </a:r>
            <a:r>
              <a:rPr lang="en-ZA" sz="2400" b="0" dirty="0">
                <a:solidFill>
                  <a:schemeClr val="tx1"/>
                </a:solidFill>
              </a:rPr>
              <a:t>Random visual scanning</a:t>
            </a:r>
            <a:br>
              <a:rPr lang="en-ZA" sz="2400" b="0" dirty="0">
                <a:solidFill>
                  <a:schemeClr val="tx1"/>
                </a:solidFill>
              </a:rPr>
            </a:br>
            <a:r>
              <a:rPr lang="en-ZA" sz="2400" b="0" dirty="0">
                <a:solidFill>
                  <a:srgbClr val="B64AA5"/>
                </a:solidFill>
              </a:rPr>
              <a:t>Implications of visual perception difficulties are:</a:t>
            </a:r>
            <a:br>
              <a:rPr lang="en-ZA" sz="2400" b="0" dirty="0">
                <a:solidFill>
                  <a:srgbClr val="B64AA5"/>
                </a:solidFill>
              </a:rPr>
            </a:br>
            <a:r>
              <a:rPr lang="en-ZA" sz="2400" b="0" dirty="0"/>
              <a:t>-	</a:t>
            </a:r>
            <a:r>
              <a:rPr lang="en-ZA" sz="2400" b="0" dirty="0">
                <a:solidFill>
                  <a:schemeClr val="tx1"/>
                </a:solidFill>
              </a:rPr>
              <a:t>Difficulty in perceiving and predicting a pattern/sequen</a:t>
            </a:r>
            <a:r>
              <a:rPr lang="en-ZA" sz="2400" b="0" dirty="0"/>
              <a:t>ce</a:t>
            </a:r>
            <a:br>
              <a:rPr lang="en-ZA" sz="2400" b="0" dirty="0"/>
            </a:br>
            <a:r>
              <a:rPr lang="en-ZA" sz="2400" b="0" dirty="0"/>
              <a:t>-	</a:t>
            </a:r>
            <a:r>
              <a:rPr lang="en-ZA" sz="2400" b="0" dirty="0">
                <a:solidFill>
                  <a:schemeClr val="tx1"/>
                </a:solidFill>
              </a:rPr>
              <a:t>Unable to reliably read a number e.g. 43 becomes 34, 6 for 8 </a:t>
            </a:r>
            <a:r>
              <a:rPr lang="en-ZA" sz="2400" b="0" dirty="0" err="1">
                <a:solidFill>
                  <a:schemeClr val="tx1"/>
                </a:solidFill>
              </a:rPr>
              <a:t>etc</a:t>
            </a:r>
            <a:r>
              <a:rPr lang="en-ZA" sz="2400" b="0" dirty="0">
                <a:solidFill>
                  <a:schemeClr val="tx1"/>
                </a:solidFill>
              </a:rPr>
              <a:t/>
            </a:r>
            <a:br>
              <a:rPr lang="en-ZA" sz="2400" b="0" dirty="0">
                <a:solidFill>
                  <a:schemeClr val="tx1"/>
                </a:solidFill>
              </a:rPr>
            </a:br>
            <a:r>
              <a:rPr lang="en-ZA" sz="2400" b="0" dirty="0"/>
              <a:t>-	</a:t>
            </a:r>
            <a:r>
              <a:rPr lang="en-ZA" sz="2400" b="0" dirty="0">
                <a:solidFill>
                  <a:schemeClr val="tx1"/>
                </a:solidFill>
              </a:rPr>
              <a:t>Will miss information when presented in a cluttered or random   </a:t>
            </a:r>
            <a:br>
              <a:rPr lang="en-ZA" sz="2400" b="0" dirty="0">
                <a:solidFill>
                  <a:schemeClr val="tx1"/>
                </a:solidFill>
              </a:rPr>
            </a:br>
            <a:r>
              <a:rPr lang="en-ZA" sz="2400" b="0" dirty="0">
                <a:solidFill>
                  <a:schemeClr val="tx1"/>
                </a:solidFill>
              </a:rPr>
              <a:t>      manner.</a:t>
            </a:r>
            <a:br>
              <a:rPr lang="en-ZA" sz="2400" b="0" dirty="0">
                <a:solidFill>
                  <a:schemeClr val="tx1"/>
                </a:solidFill>
              </a:rPr>
            </a:br>
            <a:r>
              <a:rPr lang="en-ZA" sz="2400" b="0" dirty="0">
                <a:solidFill>
                  <a:srgbClr val="B64AA5"/>
                </a:solidFill>
              </a:rPr>
              <a:t>Cognitive characteristics include:</a:t>
            </a:r>
            <a:br>
              <a:rPr lang="en-ZA" sz="2400" b="0" dirty="0">
                <a:solidFill>
                  <a:srgbClr val="B64AA5"/>
                </a:solidFill>
              </a:rPr>
            </a:br>
            <a:r>
              <a:rPr lang="en-ZA" sz="2400" b="0" dirty="0"/>
              <a:t>-	</a:t>
            </a:r>
            <a:r>
              <a:rPr lang="en-ZA" sz="2400" b="0" dirty="0">
                <a:solidFill>
                  <a:schemeClr val="tx1"/>
                </a:solidFill>
              </a:rPr>
              <a:t>Learners exhibit a wide range of abilities</a:t>
            </a:r>
            <a:br>
              <a:rPr lang="en-ZA" sz="2400" b="0" dirty="0">
                <a:solidFill>
                  <a:schemeClr val="tx1"/>
                </a:solidFill>
              </a:rPr>
            </a:br>
            <a:r>
              <a:rPr lang="en-ZA" sz="2400" b="0" dirty="0"/>
              <a:t>-	</a:t>
            </a:r>
            <a:r>
              <a:rPr lang="en-ZA" sz="2400" b="0" dirty="0">
                <a:solidFill>
                  <a:schemeClr val="tx1"/>
                </a:solidFill>
              </a:rPr>
              <a:t>Comprehension/interpretation of verbal and written instructions </a:t>
            </a:r>
            <a:br>
              <a:rPr lang="en-ZA" sz="2400" b="0" dirty="0">
                <a:solidFill>
                  <a:schemeClr val="tx1"/>
                </a:solidFill>
              </a:rPr>
            </a:br>
            <a:r>
              <a:rPr lang="en-ZA" sz="2400" b="0" dirty="0">
                <a:solidFill>
                  <a:schemeClr val="tx1"/>
                </a:solidFill>
              </a:rPr>
              <a:t>      appear to be more advanced than actual ability/level.</a:t>
            </a:r>
            <a:br>
              <a:rPr lang="en-ZA" sz="2400" b="0" dirty="0">
                <a:solidFill>
                  <a:schemeClr val="tx1"/>
                </a:solidFill>
              </a:rPr>
            </a:br>
            <a:r>
              <a:rPr lang="en-ZA" sz="2400" b="0" dirty="0"/>
              <a:t>-	</a:t>
            </a:r>
            <a:r>
              <a:rPr lang="en-ZA" sz="2400" b="0" dirty="0">
                <a:solidFill>
                  <a:schemeClr val="tx1"/>
                </a:solidFill>
              </a:rPr>
              <a:t>Abstract thinking is limited</a:t>
            </a:r>
            <a:br>
              <a:rPr lang="en-ZA" sz="2400" b="0" dirty="0">
                <a:solidFill>
                  <a:schemeClr val="tx1"/>
                </a:solidFill>
              </a:rPr>
            </a:br>
            <a:r>
              <a:rPr lang="en-ZA" sz="2400" b="0" dirty="0"/>
              <a:t>-	</a:t>
            </a:r>
            <a:r>
              <a:rPr lang="en-ZA" sz="2400" b="0" dirty="0">
                <a:solidFill>
                  <a:schemeClr val="tx1"/>
                </a:solidFill>
              </a:rPr>
              <a:t>Learners are unable to transfer knowledge to a new situation</a:t>
            </a:r>
            <a:r>
              <a:rPr lang="en-ZA" sz="2400" b="0" dirty="0"/>
              <a:t/>
            </a:r>
            <a:br>
              <a:rPr lang="en-ZA" sz="2400" b="0" dirty="0"/>
            </a:br>
            <a:r>
              <a:rPr lang="en-ZA" sz="2400" b="0" dirty="0"/>
              <a:t>-	</a:t>
            </a:r>
            <a:r>
              <a:rPr lang="en-ZA" sz="2400" b="0" dirty="0">
                <a:solidFill>
                  <a:schemeClr val="tx1"/>
                </a:solidFill>
              </a:rPr>
              <a:t>Learners are unable to separate pieces of information and form </a:t>
            </a:r>
            <a:br>
              <a:rPr lang="en-ZA" sz="2400" b="0" dirty="0">
                <a:solidFill>
                  <a:schemeClr val="tx1"/>
                </a:solidFill>
              </a:rPr>
            </a:br>
            <a:r>
              <a:rPr lang="en-ZA" sz="2400" b="0" dirty="0">
                <a:solidFill>
                  <a:schemeClr val="tx1"/>
                </a:solidFill>
              </a:rPr>
              <a:t>      links</a:t>
            </a:r>
            <a:r>
              <a:rPr lang="en-ZA" sz="2400" b="0" dirty="0"/>
              <a:t/>
            </a:r>
            <a:br>
              <a:rPr lang="en-ZA" sz="2400" b="0" dirty="0"/>
            </a:br>
            <a:endParaRPr lang="en-ZA" sz="2400" b="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defRPr/>
            </a:pP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solidFill>
                  <a:srgbClr val="B64AA5"/>
                </a:solidFill>
              </a:rPr>
              <a:t>Implications of cognitive characteristics are:</a:t>
            </a:r>
            <a:br>
              <a:rPr lang="en-ZA" sz="2400" b="0" dirty="0">
                <a:solidFill>
                  <a:srgbClr val="B64AA5"/>
                </a:solidFill>
              </a:rPr>
            </a:br>
            <a:r>
              <a:rPr lang="en-ZA" sz="2400" b="0" dirty="0"/>
              <a:t>-	</a:t>
            </a:r>
            <a:r>
              <a:rPr lang="en-ZA" sz="2400" b="0" dirty="0">
                <a:solidFill>
                  <a:schemeClr val="tx1"/>
                </a:solidFill>
              </a:rPr>
              <a:t>Asynchrony across subject areas i.e. may be more skilled in 	reading than in mathematics. A learner with Down syndrome varies 	in her/his abilities and skills compared to her/his peers. 	Comparisons are difficult</a:t>
            </a:r>
            <a:br>
              <a:rPr lang="en-ZA" sz="2400" b="0" dirty="0">
                <a:solidFill>
                  <a:schemeClr val="tx1"/>
                </a:solidFill>
              </a:rPr>
            </a:br>
            <a:r>
              <a:rPr lang="en-ZA" sz="2400" b="0" dirty="0"/>
              <a:t>-	</a:t>
            </a:r>
            <a:r>
              <a:rPr lang="en-ZA" sz="2400" b="0" dirty="0">
                <a:solidFill>
                  <a:schemeClr val="tx1"/>
                </a:solidFill>
              </a:rPr>
              <a:t>Working pace is usually slow due in part to intellectual disability 	and poor motor skills.</a:t>
            </a:r>
            <a:br>
              <a:rPr lang="en-ZA" sz="2400" b="0" dirty="0">
                <a:solidFill>
                  <a:schemeClr val="tx1"/>
                </a:solidFill>
              </a:rPr>
            </a:br>
            <a:r>
              <a:rPr lang="en-ZA" sz="2400" b="0" dirty="0"/>
              <a:t>-	</a:t>
            </a:r>
            <a:r>
              <a:rPr lang="en-ZA" sz="2400" b="0" dirty="0">
                <a:solidFill>
                  <a:schemeClr val="tx1"/>
                </a:solidFill>
              </a:rPr>
              <a:t>Appears to understand/confirm he/she understands but fails to 	comprehend the activity.</a:t>
            </a:r>
            <a:br>
              <a:rPr lang="en-ZA" sz="2400" b="0" dirty="0">
                <a:solidFill>
                  <a:schemeClr val="tx1"/>
                </a:solidFill>
              </a:rPr>
            </a:br>
            <a:r>
              <a:rPr lang="en-ZA" sz="2400" b="0" dirty="0"/>
              <a:t>-	</a:t>
            </a:r>
            <a:r>
              <a:rPr lang="en-ZA" sz="2400" b="0" dirty="0">
                <a:solidFill>
                  <a:schemeClr val="tx1"/>
                </a:solidFill>
              </a:rPr>
              <a:t>The learner will misinterpret words with more than one meaning 	e.g. light can relate  weight or illumination</a:t>
            </a:r>
            <a:br>
              <a:rPr lang="en-ZA" sz="2400" b="0" dirty="0">
                <a:solidFill>
                  <a:schemeClr val="tx1"/>
                </a:solidFill>
              </a:rPr>
            </a:br>
            <a:r>
              <a:rPr lang="en-ZA" sz="2400" b="0" dirty="0"/>
              <a:t>-	</a:t>
            </a:r>
            <a:r>
              <a:rPr lang="en-ZA" sz="2400" b="0" dirty="0">
                <a:solidFill>
                  <a:schemeClr val="tx1"/>
                </a:solidFill>
              </a:rPr>
              <a:t>Unable to interpret and complete tasks</a:t>
            </a:r>
            <a:br>
              <a:rPr lang="en-ZA" sz="2400" b="0" dirty="0">
                <a:solidFill>
                  <a:schemeClr val="tx1"/>
                </a:solidFill>
              </a:rPr>
            </a:br>
            <a:r>
              <a:rPr lang="en-ZA" sz="2400" b="0" dirty="0"/>
              <a:t>Memory</a:t>
            </a:r>
            <a:br>
              <a:rPr lang="en-ZA" sz="2400" b="0" dirty="0"/>
            </a:br>
            <a:r>
              <a:rPr lang="en-ZA" sz="2400" b="0" dirty="0"/>
              <a:t>-	</a:t>
            </a:r>
            <a:r>
              <a:rPr lang="en-ZA" sz="2400" b="0" dirty="0">
                <a:solidFill>
                  <a:schemeClr val="tx1"/>
                </a:solidFill>
              </a:rPr>
              <a:t>Short term (working) memory is poor.</a:t>
            </a:r>
            <a:br>
              <a:rPr lang="en-ZA" sz="2400" b="0" dirty="0">
                <a:solidFill>
                  <a:schemeClr val="tx1"/>
                </a:solidFill>
              </a:rPr>
            </a:br>
            <a:r>
              <a:rPr lang="en-ZA" sz="2400" b="0" dirty="0">
                <a:solidFill>
                  <a:srgbClr val="00A58E"/>
                </a:solidFill>
              </a:rPr>
              <a:t>-</a:t>
            </a:r>
            <a:r>
              <a:rPr lang="en-ZA" sz="2400" b="0" dirty="0">
                <a:solidFill>
                  <a:schemeClr val="tx1"/>
                </a:solidFill>
              </a:rPr>
              <a:t>	Long-term recall is poor.</a:t>
            </a:r>
            <a:br>
              <a:rPr lang="en-ZA" sz="2400" b="0" dirty="0">
                <a:solidFill>
                  <a:schemeClr val="tx1"/>
                </a:solidFill>
              </a:rPr>
            </a:br>
            <a:r>
              <a:rPr lang="en-ZA" sz="2400" b="0" dirty="0">
                <a:solidFill>
                  <a:srgbClr val="00A58E"/>
                </a:solidFill>
              </a:rPr>
              <a:t>-</a:t>
            </a:r>
            <a:r>
              <a:rPr lang="en-ZA" sz="2400" b="0" dirty="0">
                <a:solidFill>
                  <a:schemeClr val="tx1"/>
                </a:solidFill>
              </a:rPr>
              <a:t>	Difficulty recalling and following the sequence e.g. using a   	calculator.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defRPr/>
            </a:pP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t/>
            </a:r>
            <a:br>
              <a:rPr lang="en-ZA" sz="2400" b="0" dirty="0"/>
            </a:br>
            <a:r>
              <a:rPr lang="en-ZA" sz="2400" b="0" dirty="0">
                <a:solidFill>
                  <a:srgbClr val="B64AA5"/>
                </a:solidFill>
              </a:rPr>
              <a:t>Implications of limited memory are that learners may:</a:t>
            </a:r>
            <a:r>
              <a:rPr lang="en-ZA" sz="2400" b="0" dirty="0"/>
              <a:t/>
            </a:r>
            <a:br>
              <a:rPr lang="en-ZA" sz="2400" b="0" dirty="0"/>
            </a:br>
            <a:r>
              <a:rPr lang="en-ZA" sz="2400" b="0" dirty="0"/>
              <a:t>-	</a:t>
            </a:r>
            <a:r>
              <a:rPr lang="en-ZA" sz="2400" b="0" dirty="0">
                <a:solidFill>
                  <a:schemeClr val="tx1"/>
                </a:solidFill>
              </a:rPr>
              <a:t>Be unable to store information long enough to process and 	respond to it.</a:t>
            </a:r>
            <a:br>
              <a:rPr lang="en-ZA" sz="2400" b="0" dirty="0">
                <a:solidFill>
                  <a:schemeClr val="tx1"/>
                </a:solidFill>
              </a:rPr>
            </a:br>
            <a:r>
              <a:rPr lang="en-ZA" sz="2400" b="0" dirty="0"/>
              <a:t>-	</a:t>
            </a:r>
            <a:r>
              <a:rPr lang="en-ZA" sz="2400" b="0" dirty="0">
                <a:solidFill>
                  <a:schemeClr val="tx1"/>
                </a:solidFill>
              </a:rPr>
              <a:t>Use incorrect responses to previously known skills.</a:t>
            </a:r>
            <a:br>
              <a:rPr lang="en-ZA" sz="2400" b="0" dirty="0">
                <a:solidFill>
                  <a:schemeClr val="tx1"/>
                </a:solidFill>
              </a:rPr>
            </a:br>
            <a:r>
              <a:rPr lang="en-ZA" sz="2400" b="0" dirty="0"/>
              <a:t>-	</a:t>
            </a:r>
            <a:r>
              <a:rPr lang="en-ZA" sz="2400" b="0" dirty="0">
                <a:solidFill>
                  <a:schemeClr val="tx1"/>
                </a:solidFill>
              </a:rPr>
              <a:t>Experience difficulty getting stared as they are unsure of the 	sequence.</a:t>
            </a:r>
            <a:br>
              <a:rPr lang="en-ZA" sz="2400" b="0" dirty="0">
                <a:solidFill>
                  <a:schemeClr val="tx1"/>
                </a:solidFill>
              </a:rPr>
            </a:br>
            <a:r>
              <a:rPr lang="en-ZA" sz="2400" b="0" dirty="0"/>
              <a:t>Attending skills</a:t>
            </a:r>
            <a:br>
              <a:rPr lang="en-ZA" sz="2400" b="0" dirty="0"/>
            </a:br>
            <a:r>
              <a:rPr lang="en-ZA" sz="2400" b="0" dirty="0"/>
              <a:t>-	</a:t>
            </a:r>
            <a:r>
              <a:rPr lang="en-ZA" sz="2400" b="0" dirty="0">
                <a:solidFill>
                  <a:schemeClr val="tx1"/>
                </a:solidFill>
              </a:rPr>
              <a:t>Learner’s work is incomplete</a:t>
            </a:r>
            <a:br>
              <a:rPr lang="en-ZA" sz="2400" b="0" dirty="0">
                <a:solidFill>
                  <a:schemeClr val="tx1"/>
                </a:solidFill>
              </a:rPr>
            </a:br>
            <a:r>
              <a:rPr lang="en-ZA" sz="2400" b="0" dirty="0"/>
              <a:t>-	</a:t>
            </a:r>
            <a:r>
              <a:rPr lang="en-ZA" sz="2400" b="0" dirty="0">
                <a:solidFill>
                  <a:schemeClr val="tx1"/>
                </a:solidFill>
              </a:rPr>
              <a:t>Adult intervention is frequently required to keep the learners on the 	task</a:t>
            </a:r>
            <a:br>
              <a:rPr lang="en-ZA" sz="2400" b="0" dirty="0">
                <a:solidFill>
                  <a:schemeClr val="tx1"/>
                </a:solidFill>
              </a:rPr>
            </a:br>
            <a:r>
              <a:rPr lang="en-ZA" sz="2400" b="0" dirty="0"/>
              <a:t>-	</a:t>
            </a:r>
            <a:r>
              <a:rPr lang="en-ZA" sz="2400" b="0" dirty="0">
                <a:solidFill>
                  <a:schemeClr val="tx1"/>
                </a:solidFill>
              </a:rPr>
              <a:t>Learners will exhibit a range of problem </a:t>
            </a:r>
            <a:r>
              <a:rPr lang="en-ZA" sz="2400" b="0" dirty="0" err="1">
                <a:solidFill>
                  <a:schemeClr val="tx1"/>
                </a:solidFill>
              </a:rPr>
              <a:t>behaviors</a:t>
            </a:r>
            <a:r>
              <a:rPr lang="en-ZA" sz="2400" b="0" dirty="0">
                <a:solidFill>
                  <a:schemeClr val="tx1"/>
                </a:solidFill>
              </a:rPr>
              <a:t>. They may not 	follow the whole class verbal instructions. They tend to complete 	the last section of the activity.</a:t>
            </a:r>
            <a:br>
              <a:rPr lang="en-ZA" sz="2400" b="0" dirty="0">
                <a:solidFill>
                  <a:schemeClr val="tx1"/>
                </a:solidFill>
              </a:rPr>
            </a:br>
            <a:r>
              <a:rPr lang="en-ZA" sz="2400" b="0" dirty="0"/>
              <a:t>-	</a:t>
            </a:r>
            <a:r>
              <a:rPr lang="en-ZA" sz="2400" b="0" dirty="0">
                <a:solidFill>
                  <a:schemeClr val="tx1"/>
                </a:solidFill>
              </a:rPr>
              <a:t>Learners may pick up an element of the instruction and go off on a 	tangent in their thinking.</a:t>
            </a:r>
            <a:br>
              <a:rPr lang="en-ZA" sz="2400" b="0" dirty="0">
                <a:solidFill>
                  <a:schemeClr val="tx1"/>
                </a:solidFill>
              </a:rPr>
            </a:br>
            <a:r>
              <a:rPr lang="en-ZA" sz="2400" b="0" dirty="0">
                <a:solidFill>
                  <a:schemeClr val="tx1"/>
                </a:solidFill>
              </a:rPr>
              <a:t/>
            </a:r>
            <a:br>
              <a:rPr lang="en-ZA" sz="2400" b="0" dirty="0">
                <a:solidFill>
                  <a:schemeClr val="tx1"/>
                </a:solidFill>
              </a:rPr>
            </a:br>
            <a:r>
              <a:rPr lang="en-ZA" sz="2400" b="0" dirty="0">
                <a:solidFill>
                  <a:schemeClr val="tx1"/>
                </a:solidFill>
              </a:rPr>
              <a:t/>
            </a:r>
            <a:br>
              <a:rPr lang="en-ZA" sz="2400" b="0" dirty="0">
                <a:solidFill>
                  <a:schemeClr val="tx1"/>
                </a:solidFill>
              </a:rPr>
            </a:br>
            <a:r>
              <a:rPr lang="en-ZA" sz="2400" b="0" dirty="0">
                <a:solidFill>
                  <a:schemeClr val="tx1"/>
                </a:solidFill>
              </a:rPr>
              <a:t/>
            </a:r>
            <a:br>
              <a:rPr lang="en-ZA" sz="2400" b="0" dirty="0">
                <a:solidFill>
                  <a:schemeClr val="tx1"/>
                </a:solidFill>
              </a:rPr>
            </a:br>
            <a:r>
              <a:rPr lang="en-ZA" sz="2400" b="0" dirty="0">
                <a:solidFill>
                  <a:schemeClr val="tx1"/>
                </a:solidFill>
              </a:rPr>
              <a:t/>
            </a:r>
            <a:br>
              <a:rPr lang="en-ZA" sz="2400" b="0" dirty="0">
                <a:solidFill>
                  <a:schemeClr val="tx1"/>
                </a:solidFill>
              </a:rPr>
            </a:br>
            <a:endParaRPr lang="en-ZA" sz="2400" b="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5910262"/>
          </a:xfrm>
        </p:spPr>
        <p:txBody>
          <a:bodyPr>
            <a:normAutofit fontScale="90000"/>
          </a:bodyPr>
          <a:lstStyle/>
          <a:p>
            <a:pPr algn="l">
              <a:defRPr/>
            </a:pPr>
            <a:r>
              <a:rPr lang="en-ZA" sz="2400" b="0" dirty="0"/>
              <a:t/>
            </a:r>
            <a:br>
              <a:rPr lang="en-ZA" sz="2400" b="0" dirty="0"/>
            </a:br>
            <a:r>
              <a:rPr lang="en-ZA" sz="2400" b="0" dirty="0"/>
              <a:t/>
            </a:r>
            <a:br>
              <a:rPr lang="en-ZA" sz="2400" b="0" dirty="0"/>
            </a:br>
            <a:r>
              <a:rPr lang="en-ZA" sz="2400" b="0" dirty="0">
                <a:solidFill>
                  <a:srgbClr val="B64AA5"/>
                </a:solidFill>
              </a:rPr>
              <a:t>“Autism or Autistic Spectrum Disorder (ASD) is a lifelong, complex, pervasive developmental impairment, which appears to have a genetic predisposition and stems from a multi-faceted origin, causing disturbances in brain development and functioning.”</a:t>
            </a:r>
            <a:br>
              <a:rPr lang="en-ZA" sz="2400" b="0" dirty="0">
                <a:solidFill>
                  <a:srgbClr val="B64AA5"/>
                </a:solidFill>
              </a:rPr>
            </a:br>
            <a:r>
              <a:rPr lang="en-ZA" sz="2400" b="0" dirty="0">
                <a:solidFill>
                  <a:srgbClr val="B64AA5"/>
                </a:solidFill>
              </a:rPr>
              <a:t/>
            </a:r>
            <a:br>
              <a:rPr lang="en-ZA" sz="2400" b="0" dirty="0">
                <a:solidFill>
                  <a:srgbClr val="B64AA5"/>
                </a:solidFill>
              </a:rPr>
            </a:br>
            <a:r>
              <a:rPr lang="en-ZA" sz="2400" b="0" dirty="0">
                <a:solidFill>
                  <a:srgbClr val="00A58E"/>
                </a:solidFill>
              </a:rPr>
              <a:t>Typical behaviours may include the following:</a:t>
            </a:r>
            <a:br>
              <a:rPr lang="en-ZA" sz="2400" b="0" dirty="0">
                <a:solidFill>
                  <a:srgbClr val="00A58E"/>
                </a:solidFill>
              </a:rPr>
            </a:br>
            <a:r>
              <a:rPr lang="en-ZA" sz="2400" b="0" dirty="0">
                <a:solidFill>
                  <a:srgbClr val="B64AA5"/>
                </a:solidFill>
              </a:rPr>
              <a:t>-	</a:t>
            </a:r>
            <a:r>
              <a:rPr lang="en-ZA" sz="2400" b="0" dirty="0">
                <a:solidFill>
                  <a:schemeClr val="tx1"/>
                </a:solidFill>
              </a:rPr>
              <a:t>Little or no eye contact</a:t>
            </a:r>
            <a:br>
              <a:rPr lang="en-ZA" sz="2400" b="0" dirty="0">
                <a:solidFill>
                  <a:schemeClr val="tx1"/>
                </a:solidFill>
              </a:rPr>
            </a:br>
            <a:r>
              <a:rPr lang="en-ZA" sz="2400" b="0" dirty="0">
                <a:solidFill>
                  <a:srgbClr val="B64AA5"/>
                </a:solidFill>
              </a:rPr>
              <a:t>-	</a:t>
            </a:r>
            <a:r>
              <a:rPr lang="en-ZA" sz="2400" b="0" dirty="0">
                <a:solidFill>
                  <a:schemeClr val="tx1"/>
                </a:solidFill>
              </a:rPr>
              <a:t>Abnormalities in the development of cognitive skills; for 	example, poor learning skills or resistance to normal 	teaching 	methods</a:t>
            </a:r>
            <a:br>
              <a:rPr lang="en-ZA" sz="2400" b="0" dirty="0">
                <a:solidFill>
                  <a:schemeClr val="tx1"/>
                </a:solidFill>
              </a:rPr>
            </a:br>
            <a:r>
              <a:rPr lang="en-ZA" sz="2400" b="0" dirty="0">
                <a:solidFill>
                  <a:srgbClr val="B64AA5"/>
                </a:solidFill>
              </a:rPr>
              <a:t>-	</a:t>
            </a:r>
            <a:r>
              <a:rPr lang="en-ZA" sz="2400" b="0" dirty="0">
                <a:solidFill>
                  <a:schemeClr val="tx1"/>
                </a:solidFill>
              </a:rPr>
              <a:t>Unusual responses to sensory inputs, such as covering the ears</a:t>
            </a:r>
            <a:br>
              <a:rPr lang="en-ZA" sz="2400" b="0" dirty="0">
                <a:solidFill>
                  <a:schemeClr val="tx1"/>
                </a:solidFill>
              </a:rPr>
            </a:br>
            <a:r>
              <a:rPr lang="en-ZA" sz="2400" b="0" dirty="0">
                <a:solidFill>
                  <a:srgbClr val="B64AA5"/>
                </a:solidFill>
              </a:rPr>
              <a:t>-</a:t>
            </a:r>
            <a:r>
              <a:rPr lang="en-ZA" sz="2400" b="0" dirty="0">
                <a:solidFill>
                  <a:schemeClr val="tx1"/>
                </a:solidFill>
              </a:rPr>
              <a:t>	Sense of touch, taste, sight, hearing and/or smell may be 	heightened or diminished</a:t>
            </a:r>
            <a:br>
              <a:rPr lang="en-ZA" sz="2400" b="0" dirty="0">
                <a:solidFill>
                  <a:schemeClr val="tx1"/>
                </a:solidFill>
              </a:rPr>
            </a:br>
            <a:r>
              <a:rPr lang="en-ZA" sz="2400" b="0" dirty="0">
                <a:solidFill>
                  <a:srgbClr val="B64AA5"/>
                </a:solidFill>
              </a:rPr>
              <a:t>-	</a:t>
            </a:r>
            <a:r>
              <a:rPr lang="en-ZA" sz="2400" b="0" dirty="0">
                <a:solidFill>
                  <a:schemeClr val="tx1"/>
                </a:solidFill>
              </a:rPr>
              <a:t>Bizarre eating patterns</a:t>
            </a:r>
            <a:br>
              <a:rPr lang="en-ZA" sz="2400" b="0" dirty="0">
                <a:solidFill>
                  <a:schemeClr val="tx1"/>
                </a:solidFill>
              </a:rPr>
            </a:br>
            <a:r>
              <a:rPr lang="en-ZA" sz="2400" b="0" dirty="0">
                <a:solidFill>
                  <a:srgbClr val="B64AA5"/>
                </a:solidFill>
              </a:rPr>
              <a:t>-</a:t>
            </a:r>
            <a:r>
              <a:rPr lang="en-ZA" sz="2400" b="0" dirty="0">
                <a:solidFill>
                  <a:schemeClr val="tx1"/>
                </a:solidFill>
              </a:rPr>
              <a:t>	High pain threshold</a:t>
            </a:r>
            <a:br>
              <a:rPr lang="en-ZA" sz="2400" b="0" dirty="0">
                <a:solidFill>
                  <a:schemeClr val="tx1"/>
                </a:solidFill>
              </a:rPr>
            </a:br>
            <a:r>
              <a:rPr lang="en-ZA" sz="2400" b="0" dirty="0">
                <a:solidFill>
                  <a:schemeClr val="tx1"/>
                </a:solidFill>
              </a:rPr>
              <a:t/>
            </a:r>
            <a:br>
              <a:rPr lang="en-ZA" sz="2400" b="0" dirty="0">
                <a:solidFill>
                  <a:schemeClr val="tx1"/>
                </a:solidFill>
              </a:rPr>
            </a:br>
            <a:endParaRPr lang="en-ZA" sz="2400" b="0" dirty="0">
              <a:solidFill>
                <a:schemeClr val="tx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495300" y="196850"/>
            <a:ext cx="8915400" cy="6289675"/>
          </a:xfrm>
        </p:spPr>
        <p:txBody>
          <a:bodyPr/>
          <a:lstStyle/>
          <a:p>
            <a:pPr algn="l"/>
            <a:r>
              <a:rPr lang="en-ZA" altLang="en-US" sz="2000" b="0"/>
              <a:t>-	</a:t>
            </a:r>
            <a:r>
              <a:rPr lang="en-ZA" altLang="en-US" sz="2400" b="0">
                <a:solidFill>
                  <a:schemeClr val="tx1"/>
                </a:solidFill>
              </a:rPr>
              <a:t>Crying or laughing for no apparent reason</a:t>
            </a:r>
            <a:r>
              <a:rPr lang="en-ZA" altLang="en-US" sz="2400" b="0"/>
              <a:t/>
            </a:r>
            <a:br>
              <a:rPr lang="en-ZA" altLang="en-US" sz="2400" b="0"/>
            </a:br>
            <a:r>
              <a:rPr lang="en-ZA" altLang="en-US" sz="2400" b="0"/>
              <a:t>-	</a:t>
            </a:r>
            <a:r>
              <a:rPr lang="en-ZA" altLang="en-US" sz="2400" b="0">
                <a:solidFill>
                  <a:schemeClr val="tx1"/>
                </a:solidFill>
              </a:rPr>
              <a:t>Self-injurious behavior such as head banging, scratching and 	biting</a:t>
            </a:r>
            <a:br>
              <a:rPr lang="en-ZA" altLang="en-US" sz="2400" b="0">
                <a:solidFill>
                  <a:schemeClr val="tx1"/>
                </a:solidFill>
              </a:rPr>
            </a:br>
            <a:r>
              <a:rPr lang="en-ZA" altLang="en-US" sz="2400" b="0"/>
              <a:t>-	</a:t>
            </a:r>
            <a:r>
              <a:rPr lang="en-ZA" altLang="en-US" sz="2400" b="0">
                <a:solidFill>
                  <a:schemeClr val="tx1"/>
                </a:solidFill>
              </a:rPr>
              <a:t>Abnormal sleep patterns</a:t>
            </a:r>
            <a:br>
              <a:rPr lang="en-ZA" altLang="en-US" sz="2400" b="0">
                <a:solidFill>
                  <a:schemeClr val="tx1"/>
                </a:solidFill>
              </a:rPr>
            </a:br>
            <a:r>
              <a:rPr lang="en-ZA" altLang="en-US" sz="2400" b="0"/>
              <a:t>-	</a:t>
            </a:r>
            <a:r>
              <a:rPr lang="en-ZA" altLang="en-US" sz="2400" b="0">
                <a:solidFill>
                  <a:schemeClr val="tx1"/>
                </a:solidFill>
              </a:rPr>
              <a:t>The development of speech and language may be abnormal, 	delayed or absent.</a:t>
            </a:r>
            <a:br>
              <a:rPr lang="en-ZA" altLang="en-US" sz="2400" b="0">
                <a:solidFill>
                  <a:schemeClr val="tx1"/>
                </a:solidFill>
              </a:rPr>
            </a:br>
            <a:r>
              <a:rPr lang="en-ZA" altLang="en-US" sz="2400" b="0"/>
              <a:t>-	</a:t>
            </a:r>
            <a:r>
              <a:rPr lang="en-ZA" altLang="en-US" sz="2400" b="0">
                <a:solidFill>
                  <a:schemeClr val="tx1"/>
                </a:solidFill>
              </a:rPr>
              <a:t>A person shows minimal reaction to verbal input and 	sometimes acts as though deaf.</a:t>
            </a:r>
            <a:br>
              <a:rPr lang="en-ZA" altLang="en-US" sz="2400" b="0">
                <a:solidFill>
                  <a:schemeClr val="tx1"/>
                </a:solidFill>
              </a:rPr>
            </a:br>
            <a:r>
              <a:rPr lang="en-ZA" altLang="en-US" sz="2400" b="0"/>
              <a:t>-	</a:t>
            </a:r>
            <a:r>
              <a:rPr lang="en-ZA" altLang="en-US" sz="2400" b="0">
                <a:solidFill>
                  <a:schemeClr val="tx1"/>
                </a:solidFill>
              </a:rPr>
              <a:t>The repetition of words, questions, phrases and/or sentences 	over and over again</a:t>
            </a:r>
            <a:r>
              <a:rPr lang="en-ZA" altLang="en-US" sz="2400" b="0"/>
              <a:t/>
            </a:r>
            <a:br>
              <a:rPr lang="en-ZA" altLang="en-US" sz="2400" b="0"/>
            </a:br>
            <a:r>
              <a:rPr lang="en-ZA" altLang="en-US" sz="2400" b="0"/>
              <a:t>-	</a:t>
            </a:r>
            <a:r>
              <a:rPr lang="en-ZA" altLang="en-US" sz="2400" b="0">
                <a:solidFill>
                  <a:schemeClr val="tx1"/>
                </a:solidFill>
              </a:rPr>
              <a:t>Endless monologues about their special interests without 	adapting to the needs of the listener</a:t>
            </a:r>
            <a:br>
              <a:rPr lang="en-ZA" altLang="en-US" sz="2400" b="0">
                <a:solidFill>
                  <a:schemeClr val="tx1"/>
                </a:solidFill>
              </a:rPr>
            </a:br>
            <a:r>
              <a:rPr lang="en-ZA" altLang="en-US" sz="2400" b="0"/>
              <a:t>-	</a:t>
            </a:r>
            <a:r>
              <a:rPr lang="en-ZA" altLang="en-US" sz="2400" b="0">
                <a:solidFill>
                  <a:schemeClr val="tx1"/>
                </a:solidFill>
              </a:rPr>
              <a:t>Words and phrases may be used incorrectly.</a:t>
            </a:r>
            <a:br>
              <a:rPr lang="en-ZA" altLang="en-US" sz="2400" b="0">
                <a:solidFill>
                  <a:schemeClr val="tx1"/>
                </a:solidFill>
              </a:rPr>
            </a:br>
            <a:r>
              <a:rPr lang="en-ZA" altLang="en-US" sz="2400" b="0"/>
              <a:t>-	</a:t>
            </a:r>
            <a:r>
              <a:rPr lang="en-ZA" altLang="en-US" sz="2400" b="0">
                <a:solidFill>
                  <a:schemeClr val="tx1"/>
                </a:solidFill>
              </a:rPr>
              <a:t>The production of speech may be unusual. A flat monotonous 	tone or inappropriate variations in tone are often noted.</a:t>
            </a:r>
            <a:br>
              <a:rPr lang="en-ZA" altLang="en-US" sz="2400" b="0">
                <a:solidFill>
                  <a:schemeClr val="tx1"/>
                </a:solidFill>
              </a:rPr>
            </a:br>
            <a:endParaRPr lang="en-ZA" altLang="en-US" sz="2400" b="0">
              <a:solidFill>
                <a:schemeClr val="tx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134100"/>
          </a:xfrm>
        </p:spPr>
        <p:txBody>
          <a:bodyPr>
            <a:normAutofit fontScale="90000"/>
          </a:bodyPr>
          <a:lstStyle/>
          <a:p>
            <a:pPr algn="l">
              <a:defRPr/>
            </a:pPr>
            <a:r>
              <a:rPr lang="en-ZA" sz="2400" b="0" dirty="0"/>
              <a:t>-	</a:t>
            </a:r>
            <a:r>
              <a:rPr lang="en-ZA" sz="2400" b="0" dirty="0">
                <a:solidFill>
                  <a:schemeClr val="tx1"/>
                </a:solidFill>
              </a:rPr>
              <a:t>Those who are verbal, may be fascinated with words and word 	games, but do not use their vocabulary as a tool for social 	integration and reciprocal communication</a:t>
            </a:r>
            <a:r>
              <a:rPr lang="en-ZA" sz="2400" b="0" dirty="0"/>
              <a:t>.</a:t>
            </a:r>
            <a:br>
              <a:rPr lang="en-ZA" sz="2400" b="0" dirty="0"/>
            </a:br>
            <a:r>
              <a:rPr lang="en-ZA" sz="2400" b="0" dirty="0"/>
              <a:t>-	</a:t>
            </a:r>
            <a:r>
              <a:rPr lang="en-ZA" sz="2400" b="0" dirty="0">
                <a:solidFill>
                  <a:schemeClr val="tx1"/>
                </a:solidFill>
              </a:rPr>
              <a:t>They have difficulty in initiating or taking part in 	conversations.</a:t>
            </a:r>
            <a:br>
              <a:rPr lang="en-ZA" sz="2400" b="0" dirty="0">
                <a:solidFill>
                  <a:schemeClr val="tx1"/>
                </a:solidFill>
              </a:rPr>
            </a:br>
            <a:r>
              <a:rPr lang="en-ZA" sz="2400" b="0" dirty="0">
                <a:solidFill>
                  <a:schemeClr val="tx1"/>
                </a:solidFill>
              </a:rPr>
              <a:t>-	Imaginative play may be limited or poor; for example, they cannot 	play with a wooden block as if it is a toy car.</a:t>
            </a:r>
            <a:br>
              <a:rPr lang="en-ZA" sz="2400" b="0" dirty="0">
                <a:solidFill>
                  <a:schemeClr val="tx1"/>
                </a:solidFill>
              </a:rPr>
            </a:br>
            <a:r>
              <a:rPr lang="en-ZA" sz="2400" b="0" dirty="0">
                <a:solidFill>
                  <a:schemeClr val="tx1"/>
                </a:solidFill>
              </a:rPr>
              <a:t>-	A tendency to focus on minor or trivial aspects of things in the 	environment instead of an imaginative understanding of the 	meaning of the whole scene</a:t>
            </a:r>
            <a:br>
              <a:rPr lang="en-ZA" sz="2400" b="0" dirty="0">
                <a:solidFill>
                  <a:schemeClr val="tx1"/>
                </a:solidFill>
              </a:rPr>
            </a:br>
            <a:r>
              <a:rPr lang="en-ZA" sz="2400" b="0" dirty="0">
                <a:solidFill>
                  <a:schemeClr val="tx1"/>
                </a:solidFill>
              </a:rPr>
              <a:t>-	They may display a limited range of imaginative activities, which a 	teacher may well find have actually been copied off the television 	or elsewhere.</a:t>
            </a:r>
            <a:br>
              <a:rPr lang="en-ZA" sz="2400" b="0" dirty="0">
                <a:solidFill>
                  <a:schemeClr val="tx1"/>
                </a:solidFill>
              </a:rPr>
            </a:br>
            <a:r>
              <a:rPr lang="en-ZA" sz="2400" b="0" dirty="0">
                <a:solidFill>
                  <a:schemeClr val="tx1"/>
                </a:solidFill>
              </a:rPr>
              <a:t>-	They pursue activities repetitively and cannot be influenced by 	suggestions of change.</a:t>
            </a:r>
            <a:br>
              <a:rPr lang="en-ZA" sz="2400" b="0" dirty="0">
                <a:solidFill>
                  <a:schemeClr val="tx1"/>
                </a:solidFill>
              </a:rPr>
            </a:br>
            <a:r>
              <a:rPr lang="en-ZA" sz="2400" b="0" dirty="0">
                <a:solidFill>
                  <a:schemeClr val="tx1"/>
                </a:solidFill>
              </a:rPr>
              <a:t>-	Their play may appear complex, but close observation shows its 	rigidity and stereotyped pattern.</a:t>
            </a:r>
            <a:br>
              <a:rPr lang="en-ZA" sz="2400" b="0" dirty="0">
                <a:solidFill>
                  <a:schemeClr val="tx1"/>
                </a:solidFill>
              </a:rPr>
            </a:br>
            <a:endParaRPr lang="en-ZA" sz="2400" b="0" dirty="0">
              <a:solidFill>
                <a:schemeClr val="tx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495300" y="274638"/>
            <a:ext cx="8915400" cy="6126162"/>
          </a:xfrm>
        </p:spPr>
        <p:txBody>
          <a:bodyPr/>
          <a:lstStyle/>
          <a:p>
            <a:pPr algn="l"/>
            <a:r>
              <a:rPr lang="en-ZA" altLang="en-US" sz="2400" b="0"/>
              <a:t>-	</a:t>
            </a:r>
            <a:r>
              <a:rPr lang="en-ZA" altLang="en-US" sz="2400" b="0">
                <a:solidFill>
                  <a:schemeClr val="tx1"/>
                </a:solidFill>
              </a:rPr>
              <a:t>Unusual habits such as rocking, spinning, finger-flicking, 	continual 	fiddling with objects, spinning objects, tapping and 	scratching on objects, or arranging objects in lines or 	patterns</a:t>
            </a:r>
            <a:br>
              <a:rPr lang="en-ZA" altLang="en-US" sz="2400" b="0">
                <a:solidFill>
                  <a:schemeClr val="tx1"/>
                </a:solidFill>
              </a:rPr>
            </a:br>
            <a:r>
              <a:rPr lang="en-ZA" altLang="en-US" sz="2400" b="0">
                <a:solidFill>
                  <a:srgbClr val="B64AA5"/>
                </a:solidFill>
              </a:rPr>
              <a:t>-</a:t>
            </a:r>
            <a:r>
              <a:rPr lang="en-ZA" altLang="en-US" sz="2400" b="0">
                <a:solidFill>
                  <a:schemeClr val="tx1"/>
                </a:solidFill>
              </a:rPr>
              <a:t>	Inappropriate use of toys in play</a:t>
            </a:r>
            <a:br>
              <a:rPr lang="en-ZA" altLang="en-US" sz="2400" b="0">
                <a:solidFill>
                  <a:schemeClr val="tx1"/>
                </a:solidFill>
              </a:rPr>
            </a:br>
            <a:r>
              <a:rPr lang="en-ZA" altLang="en-US" sz="2400" b="0"/>
              <a:t>-</a:t>
            </a:r>
            <a:r>
              <a:rPr lang="en-ZA" altLang="en-US" sz="2400" b="0">
                <a:solidFill>
                  <a:schemeClr val="tx1"/>
                </a:solidFill>
              </a:rPr>
              <a:t>	Holding onto objects; for instance, carrying a piece of wool 	the whole day</a:t>
            </a:r>
            <a:br>
              <a:rPr lang="en-ZA" altLang="en-US" sz="2400" b="0">
                <a:solidFill>
                  <a:schemeClr val="tx1"/>
                </a:solidFill>
              </a:rPr>
            </a:br>
            <a:r>
              <a:rPr lang="en-ZA" altLang="en-US" sz="2400" b="0">
                <a:solidFill>
                  <a:srgbClr val="B64AA5"/>
                </a:solidFill>
              </a:rPr>
              <a:t>-</a:t>
            </a:r>
            <a:r>
              <a:rPr lang="en-ZA" altLang="en-US" sz="2400" b="0">
                <a:solidFill>
                  <a:schemeClr val="tx1"/>
                </a:solidFill>
              </a:rPr>
              <a:t>	Noticeable physical over-activity or extreme under-activity</a:t>
            </a:r>
            <a:br>
              <a:rPr lang="en-ZA" altLang="en-US" sz="2400" b="0">
                <a:solidFill>
                  <a:schemeClr val="tx1"/>
                </a:solidFill>
              </a:rPr>
            </a:br>
            <a:r>
              <a:rPr lang="en-ZA" altLang="en-US" sz="2400" b="0"/>
              <a:t>-</a:t>
            </a:r>
            <a:r>
              <a:rPr lang="en-ZA" altLang="en-US" sz="2400" b="0">
                <a:solidFill>
                  <a:schemeClr val="tx1"/>
                </a:solidFill>
              </a:rPr>
              <a:t>	Tantrums may occur for no reason.</a:t>
            </a:r>
            <a:br>
              <a:rPr lang="en-ZA" altLang="en-US" sz="2400" b="0">
                <a:solidFill>
                  <a:schemeClr val="tx1"/>
                </a:solidFill>
              </a:rPr>
            </a:br>
            <a:r>
              <a:rPr lang="en-ZA" altLang="en-US" sz="2400" b="0">
                <a:solidFill>
                  <a:srgbClr val="B64AA5"/>
                </a:solidFill>
              </a:rPr>
              <a:t>-</a:t>
            </a:r>
            <a:r>
              <a:rPr lang="en-ZA" altLang="en-US" sz="2400" b="0">
                <a:solidFill>
                  <a:schemeClr val="tx1"/>
                </a:solidFill>
              </a:rPr>
              <a:t>	Changes in routine of environment; for example, a change in 	the route to the school or altering the placement of 	equipment in the classroom may cause distress.</a:t>
            </a:r>
            <a:br>
              <a:rPr lang="en-ZA" altLang="en-US" sz="2400" b="0">
                <a:solidFill>
                  <a:schemeClr val="tx1"/>
                </a:solidFill>
              </a:rPr>
            </a:br>
            <a:r>
              <a:rPr lang="en-ZA" altLang="en-US" sz="2400" b="0"/>
              <a:t>	</a:t>
            </a:r>
            <a:endParaRPr lang="en-ZA" altLang="en-US" sz="2400" b="0">
              <a:solidFill>
                <a:schemeClr val="tx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495300" y="992188"/>
            <a:ext cx="8915400" cy="2122487"/>
          </a:xfrm>
        </p:spPr>
        <p:txBody>
          <a:bodyPr/>
          <a:lstStyle/>
          <a:p>
            <a:pPr algn="l"/>
            <a:r>
              <a:rPr lang="en-ZA" altLang="en-US" sz="2400" b="0">
                <a:solidFill>
                  <a:schemeClr val="tx1"/>
                </a:solidFill>
              </a:rPr>
              <a:t/>
            </a:r>
            <a:br>
              <a:rPr lang="en-ZA" altLang="en-US" sz="2400" b="0">
                <a:solidFill>
                  <a:schemeClr val="tx1"/>
                </a:solidFill>
              </a:rPr>
            </a:br>
            <a:r>
              <a:rPr lang="en-ZA" altLang="en-US" sz="2400" b="0">
                <a:solidFill>
                  <a:schemeClr val="tx1"/>
                </a:solidFill>
              </a:rPr>
              <a:t/>
            </a:r>
            <a:br>
              <a:rPr lang="en-ZA" altLang="en-US" sz="2400" b="0">
                <a:solidFill>
                  <a:schemeClr val="tx1"/>
                </a:solidFill>
              </a:rPr>
            </a:br>
            <a:r>
              <a:rPr lang="en-ZA" altLang="en-US" sz="2400" b="0">
                <a:solidFill>
                  <a:schemeClr val="tx1"/>
                </a:solidFill>
              </a:rPr>
              <a:t/>
            </a:r>
            <a:br>
              <a:rPr lang="en-ZA" altLang="en-US" sz="2400" b="0">
                <a:solidFill>
                  <a:schemeClr val="tx1"/>
                </a:solidFill>
              </a:rPr>
            </a:br>
            <a:r>
              <a:rPr lang="en-ZA" altLang="en-US" sz="2400" b="0">
                <a:solidFill>
                  <a:schemeClr val="tx1"/>
                </a:solidFill>
              </a:rPr>
              <a:t/>
            </a:r>
            <a:br>
              <a:rPr lang="en-ZA" altLang="en-US" sz="2400" b="0">
                <a:solidFill>
                  <a:schemeClr val="tx1"/>
                </a:solidFill>
              </a:rPr>
            </a:br>
            <a:r>
              <a:rPr lang="en-ZA" altLang="en-US" sz="2400" b="0">
                <a:solidFill>
                  <a:schemeClr val="tx1"/>
                </a:solidFill>
              </a:rPr>
              <a:t/>
            </a:r>
            <a:br>
              <a:rPr lang="en-ZA" altLang="en-US" sz="2400" b="0">
                <a:solidFill>
                  <a:schemeClr val="tx1"/>
                </a:solidFill>
              </a:rPr>
            </a:br>
            <a:r>
              <a:rPr lang="en-ZA" altLang="en-US" sz="2400" b="0">
                <a:solidFill>
                  <a:schemeClr val="tx1"/>
                </a:solidFill>
              </a:rPr>
              <a:t/>
            </a:r>
            <a:br>
              <a:rPr lang="en-ZA" altLang="en-US" sz="2400" b="0">
                <a:solidFill>
                  <a:schemeClr val="tx1"/>
                </a:solidFill>
              </a:rPr>
            </a:br>
            <a:r>
              <a:rPr lang="en-ZA" altLang="en-US" sz="2400" b="0">
                <a:solidFill>
                  <a:schemeClr val="tx1"/>
                </a:solidFill>
              </a:rPr>
              <a:t>-	Interests and range of activities may be limited; for example, 	they are only interested in puzzles.</a:t>
            </a:r>
            <a:br>
              <a:rPr lang="en-ZA" altLang="en-US" sz="2400" b="0">
                <a:solidFill>
                  <a:schemeClr val="tx1"/>
                </a:solidFill>
              </a:rPr>
            </a:br>
            <a:r>
              <a:rPr lang="en-ZA" altLang="en-US" sz="2400" b="0">
                <a:solidFill>
                  <a:schemeClr val="tx1"/>
                </a:solidFill>
              </a:rPr>
              <a:t>-	A small percentage of learners have abilities that are 	outstanding in relation to their overall functioning; for 	example, exceptional memory in a specific field of interest 	or exceptional art ability.</a:t>
            </a:r>
            <a:br>
              <a:rPr lang="en-ZA" altLang="en-US" sz="2400" b="0">
                <a:solidFill>
                  <a:schemeClr val="tx1"/>
                </a:solidFill>
              </a:rPr>
            </a:br>
            <a:r>
              <a:rPr lang="en-ZA" altLang="en-US" sz="2400" b="0">
                <a:solidFill>
                  <a:schemeClr val="tx1"/>
                </a:solidFill>
              </a:rPr>
              <a:t>- 	Despite these definitive feature NO TWO autistic learners are 	the same.</a:t>
            </a:r>
            <a:br>
              <a:rPr lang="en-ZA" altLang="en-US" sz="2400" b="0">
                <a:solidFill>
                  <a:schemeClr val="tx1"/>
                </a:solidFill>
              </a:rPr>
            </a:br>
            <a:r>
              <a:rPr lang="en-ZA" altLang="en-US" sz="2400" b="0">
                <a:solidFill>
                  <a:schemeClr val="tx1"/>
                </a:solidFill>
              </a:rPr>
              <a:t>- 	Every learner is unique and will have a unique profile.</a:t>
            </a:r>
            <a:br>
              <a:rPr lang="en-ZA" altLang="en-US" sz="2400" b="0">
                <a:solidFill>
                  <a:schemeClr val="tx1"/>
                </a:solidFill>
              </a:rPr>
            </a:br>
            <a:r>
              <a:rPr lang="en-ZA" altLang="en-US" sz="2400" b="0">
                <a:solidFill>
                  <a:schemeClr val="tx1"/>
                </a:solidFill>
              </a:rPr>
              <a:t/>
            </a:r>
            <a:br>
              <a:rPr lang="en-ZA" altLang="en-US" sz="2400" b="0">
                <a:solidFill>
                  <a:schemeClr val="tx1"/>
                </a:solidFill>
              </a:rPr>
            </a:br>
            <a:r>
              <a:rPr lang="en-ZA" altLang="en-US" sz="2400" b="0">
                <a:solidFill>
                  <a:schemeClr val="tx1"/>
                </a:solidFill>
              </a:rPr>
              <a:t>Current research is promoting the view of autism as human diversity, natural human evolution and giftedness.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495300" y="274638"/>
            <a:ext cx="8915400" cy="5813425"/>
          </a:xfrm>
        </p:spPr>
        <p:txBody>
          <a:bodyPr/>
          <a:lstStyle/>
          <a:p>
            <a:r>
              <a:rPr lang="en-ZA" altLang="en-US" sz="2400"/>
              <a:t/>
            </a:r>
            <a:br>
              <a:rPr lang="en-ZA" altLang="en-US" sz="2400"/>
            </a:br>
            <a:r>
              <a:rPr lang="en-ZA" altLang="en-US" sz="2400">
                <a:solidFill>
                  <a:schemeClr val="tx1"/>
                </a:solidFill>
              </a:rPr>
              <a:t>How to contact us:</a:t>
            </a:r>
            <a:br>
              <a:rPr lang="en-ZA" altLang="en-US" sz="2400">
                <a:solidFill>
                  <a:schemeClr val="tx1"/>
                </a:solidFill>
              </a:rPr>
            </a:br>
            <a:r>
              <a:rPr lang="en-ZA" altLang="en-US" sz="2400"/>
              <a:t/>
            </a:r>
            <a:br>
              <a:rPr lang="en-ZA" altLang="en-US" sz="2400"/>
            </a:br>
            <a:r>
              <a:rPr lang="en-ZA" altLang="en-US" sz="2400"/>
              <a:t>Mr. Lindokuhle Mkhuma   </a:t>
            </a:r>
            <a:br>
              <a:rPr lang="en-ZA" altLang="en-US" sz="2400"/>
            </a:br>
            <a:r>
              <a:rPr lang="en-ZA" altLang="en-US" sz="2400">
                <a:solidFill>
                  <a:schemeClr val="tx1"/>
                </a:solidFill>
              </a:rPr>
              <a:t>Tel: 012484 1121 </a:t>
            </a:r>
            <a:br>
              <a:rPr lang="en-ZA" altLang="en-US" sz="2400">
                <a:solidFill>
                  <a:schemeClr val="tx1"/>
                </a:solidFill>
              </a:rPr>
            </a:br>
            <a:r>
              <a:rPr lang="en-ZA" altLang="en-US" sz="2400">
                <a:solidFill>
                  <a:srgbClr val="B64AA5"/>
                </a:solidFill>
              </a:rPr>
              <a:t>E-mail: mkhumi@unisa.ac.za</a:t>
            </a:r>
            <a:br>
              <a:rPr lang="en-ZA" altLang="en-US" sz="2400">
                <a:solidFill>
                  <a:srgbClr val="B64AA5"/>
                </a:solidFill>
              </a:rPr>
            </a:br>
            <a:r>
              <a:rPr lang="en-ZA" altLang="en-US" sz="2400">
                <a:solidFill>
                  <a:schemeClr val="tx1"/>
                </a:solidFill>
              </a:rPr>
              <a:t>Address: UNISA Sunnyside Campus, Building no. 10, </a:t>
            </a:r>
            <a:br>
              <a:rPr lang="en-ZA" altLang="en-US" sz="2400">
                <a:solidFill>
                  <a:schemeClr val="tx1"/>
                </a:solidFill>
              </a:rPr>
            </a:br>
            <a:r>
              <a:rPr lang="en-ZA" altLang="en-US" sz="2400">
                <a:solidFill>
                  <a:schemeClr val="tx1"/>
                </a:solidFill>
              </a:rPr>
              <a:t>Office 1-96, Pretoria 0003</a:t>
            </a:r>
            <a:br>
              <a:rPr lang="en-ZA" altLang="en-US" sz="2400">
                <a:solidFill>
                  <a:schemeClr val="tx1"/>
                </a:solidFill>
              </a:rPr>
            </a:br>
            <a:r>
              <a:rPr lang="en-ZA" altLang="en-US" sz="2400"/>
              <a:t/>
            </a:r>
            <a:br>
              <a:rPr lang="en-ZA" altLang="en-US" sz="2400"/>
            </a:br>
            <a:r>
              <a:rPr lang="en-ZA" altLang="en-US" sz="2400"/>
              <a:t>Dr. Mary Clasquin-Johnson</a:t>
            </a:r>
            <a:br>
              <a:rPr lang="en-ZA" altLang="en-US" sz="2400"/>
            </a:br>
            <a:r>
              <a:rPr lang="en-ZA" altLang="en-US" sz="2400">
                <a:solidFill>
                  <a:schemeClr val="tx1"/>
                </a:solidFill>
              </a:rPr>
              <a:t>Tel: 0124812763</a:t>
            </a:r>
            <a:br>
              <a:rPr lang="en-ZA" altLang="en-US" sz="2400">
                <a:solidFill>
                  <a:schemeClr val="tx1"/>
                </a:solidFill>
              </a:rPr>
            </a:br>
            <a:r>
              <a:rPr lang="en-ZA" altLang="en-US" sz="2400">
                <a:solidFill>
                  <a:srgbClr val="B64AA5"/>
                </a:solidFill>
              </a:rPr>
              <a:t>E-mail: clasqmg@unisa.ac.za </a:t>
            </a:r>
            <a:r>
              <a:rPr lang="en-ZA" altLang="en-US" sz="2400"/>
              <a:t/>
            </a:r>
            <a:br>
              <a:rPr lang="en-ZA" altLang="en-US" sz="2400"/>
            </a:br>
            <a:r>
              <a:rPr lang="en-ZA" altLang="en-US" sz="2400">
                <a:solidFill>
                  <a:schemeClr val="tx1"/>
                </a:solidFill>
              </a:rPr>
              <a:t>Address: UNISA Sunnyside Campus, Building no. 10, </a:t>
            </a:r>
            <a:br>
              <a:rPr lang="en-ZA" altLang="en-US" sz="2400">
                <a:solidFill>
                  <a:schemeClr val="tx1"/>
                </a:solidFill>
              </a:rPr>
            </a:br>
            <a:r>
              <a:rPr lang="en-ZA" altLang="en-US" sz="2400">
                <a:solidFill>
                  <a:schemeClr val="tx1"/>
                </a:solidFill>
              </a:rPr>
              <a:t>Office 1-57, Pretoria 0003</a:t>
            </a:r>
            <a:br>
              <a:rPr lang="en-ZA" altLang="en-US" sz="2400">
                <a:solidFill>
                  <a:schemeClr val="tx1"/>
                </a:solidFill>
              </a:rPr>
            </a:br>
            <a:endParaRPr lang="en-ZA" altLang="en-US" sz="2400">
              <a:solidFill>
                <a:schemeClr val="tx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3" descr="F:\DEPT\CCMWS\DESIGN TEAM\Presentations\_Templates\_new templates 2012\CLAW ppt template\images\thankyou.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3188" y="2517775"/>
            <a:ext cx="4619625" cy="116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name="" id="1"/>
        <p:cNvGrpSpPr/>
        <p:nvPr/>
      </p:nvGrpSpPr>
      <p:grpSpPr>
        <a:xfrm>
          <a:off x="0" y="0"/>
          <a:ext cy="0" cx="0"/>
          <a:chOff x="0" y="0"/>
          <a:chExt cy="0" cx="0"/>
        </a:xfrm>
      </p:grpSpPr>
      <p:sp>
        <p:nvSpPr>
          <p:cNvPr name="Title 1" id="10242"/>
          <p:cNvSpPr>
            <a:spLocks noGrp="1"/>
          </p:cNvSpPr>
          <p:nvPr>
            <p:ph type="title"/>
          </p:nvPr>
        </p:nvSpPr>
        <p:spPr>
          <a:xfrm rot="16153888">
            <a:off x="-2244690" y="-2597692"/>
            <a:ext cy="8009765" cx="13016410"/>
          </a:xfrm>
        </p:spPr>
        <p:txBody>
          <a:bodyPr>
            <a:normAutofit fontScale="90000"/>
          </a:bodyPr>
          <a:lstStyle/>
          <a:p>
            <a:pPr eaLnBrk="true" hangingPunct="true" algn="l">
              <a:defRPr/>
            </a:pPr>
            <a:br>
              <a:rPr sz="2700" altLang="en-US" lang="en-US" dirty="0">
                <a:solidFill>
                  <a:srgbClr val="b64aa5"/>
                </a:solidFill>
              </a:rPr>
            </a:br>
            <a:br>
              <a:rPr sz="2700" altLang="en-US" lang="en-US" dirty="0">
                <a:solidFill>
                  <a:srgbClr val="b64aa5"/>
                </a:solidFill>
              </a:rPr>
            </a:br>
            <a:br>
              <a:rPr sz="2700" altLang="en-US" lang="en-US" dirty="0">
                <a:solidFill>
                  <a:srgbClr val="b64aa5"/>
                </a:solidFill>
              </a:rPr>
            </a:br>
            <a:br>
              <a:rPr sz="2700" altLang="en-US" lang="en-US" dirty="0">
                <a:solidFill>
                  <a:srgbClr val="b64aa5"/>
                </a:solidFill>
              </a:rPr>
            </a:br>
            <a:br>
              <a:rPr sz="2700" altLang="en-US" lang="en-US" dirty="0">
                <a:solidFill>
                  <a:srgbClr val="b64aa5"/>
                </a:solidFill>
              </a:rPr>
            </a:br>
            <a:br>
              <a:rPr sz="2700" altLang="en-US" lang="en-US" dirty="0">
                <a:solidFill>
                  <a:srgbClr val="b64aa5"/>
                </a:solidFill>
              </a:rPr>
            </a:br>
            <a:br>
              <a:rPr sz="2700" altLang="en-US" lang="en-US" dirty="0">
                <a:solidFill>
                  <a:srgbClr val="b64aa5"/>
                </a:solidFill>
              </a:rPr>
            </a:br>
            <a:br>
              <a:rPr sz="2700" altLang="en-US" lang="en-US" dirty="0">
                <a:solidFill>
                  <a:srgbClr val="b64aa5"/>
                </a:solidFill>
              </a:rPr>
            </a:br>
            <a:br>
              <a:rPr sz="2700" altLang="en-US" lang="en-US" dirty="0">
                <a:solidFill>
                  <a:srgbClr val="b64aa5"/>
                </a:solidFill>
              </a:rPr>
            </a:br>
            <a:br>
              <a:rPr sz="2700" altLang="en-US" lang="en-US" dirty="0">
                <a:solidFill>
                  <a:srgbClr val="b64aa5"/>
                </a:solidFill>
              </a:rPr>
            </a:br>
            <a:r>
              <a:rPr sz="2700" altLang="en-US" lang="en-US" dirty="0">
                <a:solidFill>
                  <a:srgbClr val="b64aa5"/>
                </a:solidFill>
              </a:rPr>
              <a:t>Practical Classroom </a:t>
            </a:r>
            <a:r>
              <a:rPr u="sng" altLang="en-US" sz="2700" lang="en-US" dirty="0">
                <a:solidFill>
                  <a:srgbClr val="b64aa5"/>
                </a:solidFill>
              </a:rPr>
              <a:t>Support Strategies</a:t>
            </a:r>
            <a:r>
              <a:rPr sz="2700" altLang="en-US" lang="en-US" dirty="0">
                <a:solidFill>
                  <a:srgbClr val="b64aa5"/>
                </a:solidFill>
              </a:rPr>
              <a:t>: (Question 2.2)</a:t>
            </a:r>
            <a:br>
              <a:rPr sz="2700" altLang="en-US" lang="en-US" dirty="0">
                <a:solidFill>
                  <a:srgbClr val="b64aa5"/>
                </a:solidFill>
              </a:rPr>
            </a:br>
            <a:br>
              <a:rPr sz="2700" altLang="en-US" lang="en-US" dirty="0">
                <a:solidFill>
                  <a:srgbClr val="b64aa5"/>
                </a:solidFill>
              </a:rPr>
            </a:br>
            <a:r>
              <a:rPr sz="2700" altLang="en-US" lang="en-US" dirty="0">
                <a:solidFill>
                  <a:srgbClr val="00a58e"/>
                </a:solidFill>
              </a:rPr>
              <a:t>Visual Barriers</a:t>
            </a:r>
            <a:br>
              <a:rPr sz="3100" altLang="en-US" lang="en-US" dirty="0">
                <a:solidFill>
                  <a:srgbClr val="00a58e"/>
                </a:solidFill>
              </a:rPr>
            </a:br>
            <a:r>
              <a:rPr b="0" altLang="en-US" sz="3100" lang="en-ZA" dirty="0">
                <a:solidFill>
                  <a:srgbClr val="00a58e"/>
                </a:solidFill>
              </a:rPr>
              <a:t>-</a:t>
            </a:r>
            <a:r>
              <a:rPr sz="3100" altLang="en-US" lang="en-ZA" dirty="0">
                <a:solidFill>
                  <a:srgbClr val="00a58e"/>
                </a:solidFill>
              </a:rPr>
              <a:t>	</a:t>
            </a:r>
            <a:r>
              <a:rPr b="0" altLang="en-US" sz="2700" lang="en-ZA" dirty="0">
                <a:solidFill>
                  <a:schemeClr val="tx1"/>
                </a:solidFill>
              </a:rPr>
              <a:t>The type of eye condition will determine the assistance 	required.</a:t>
            </a:r>
            <a:br>
              <a:rPr b="0" altLang="en-US" sz="2700" lang="en-ZA" dirty="0">
                <a:solidFill>
                  <a:schemeClr val="tx1"/>
                </a:solidFill>
              </a:rPr>
            </a:br>
            <a:r>
              <a:rPr b="0" altLang="en-US" sz="2700" lang="en-ZA" dirty="0">
                <a:solidFill>
                  <a:srgbClr val="00a58e"/>
                </a:solidFill>
              </a:rPr>
              <a:t>-</a:t>
            </a:r>
            <a:r>
              <a:rPr b="0" altLang="en-US" sz="2700" lang="en-ZA" dirty="0">
                <a:solidFill>
                  <a:schemeClr val="tx1"/>
                </a:solidFill>
              </a:rPr>
              <a:t>	Learners with myopia and cataracts should sit in-front, near 	the chalkboard.</a:t>
            </a:r>
            <a:br>
              <a:rPr b="0" altLang="en-US" sz="2700" lang="en-ZA" dirty="0">
                <a:solidFill>
                  <a:schemeClr val="tx1"/>
                </a:solidFill>
              </a:rPr>
            </a:br>
            <a:r>
              <a:rPr b="0" altLang="en-US" sz="2700" lang="en-ZA" dirty="0">
                <a:solidFill>
                  <a:srgbClr val="00a58e"/>
                </a:solidFill>
              </a:rPr>
              <a:t>-</a:t>
            </a:r>
            <a:r>
              <a:rPr b="0" altLang="en-US" sz="2700" lang="en-ZA" dirty="0">
                <a:solidFill>
                  <a:schemeClr val="tx1"/>
                </a:solidFill>
              </a:rPr>
              <a:t>	Repeat (verbally) what is written on the chalkboard.</a:t>
            </a:r>
            <a:br>
              <a:rPr b="0" altLang="en-US" sz="2700" lang="en-ZA" dirty="0">
                <a:solidFill>
                  <a:schemeClr val="tx1"/>
                </a:solidFill>
              </a:rPr>
            </a:br>
            <a:r>
              <a:rPr b="0" altLang="en-US" sz="2700" lang="en-ZA" dirty="0">
                <a:solidFill>
                  <a:srgbClr val="00a58e"/>
                </a:solidFill>
              </a:rPr>
              <a:t>-</a:t>
            </a:r>
            <a:r>
              <a:rPr b="0" altLang="en-US" sz="2700" lang="en-ZA" dirty="0">
                <a:solidFill>
                  <a:schemeClr val="tx1"/>
                </a:solidFill>
              </a:rPr>
              <a:t>	Use a magnifying glass if large print books are not available.</a:t>
            </a:r>
            <a:br>
              <a:rPr b="0" altLang="en-US" sz="2700" lang="en-ZA" dirty="0">
                <a:solidFill>
                  <a:schemeClr val="tx1"/>
                </a:solidFill>
              </a:rPr>
            </a:br>
            <a:r>
              <a:rPr b="0" altLang="en-US" sz="2700" lang="en-ZA" dirty="0">
                <a:solidFill>
                  <a:srgbClr val="00a58e"/>
                </a:solidFill>
              </a:rPr>
              <a:t>-</a:t>
            </a:r>
            <a:r>
              <a:rPr b="0" altLang="en-US" sz="2700" lang="en-ZA" dirty="0">
                <a:solidFill>
                  <a:schemeClr val="tx1"/>
                </a:solidFill>
              </a:rPr>
              <a:t>	Use a </a:t>
            </a:r>
            <a:r>
              <a:rPr b="0" altLang="en-US" sz="2700" err="true" lang="en-ZA" dirty="0">
                <a:solidFill>
                  <a:schemeClr val="tx1"/>
                </a:solidFill>
              </a:rPr>
              <a:t>koki</a:t>
            </a:r>
            <a:r>
              <a:rPr b="0" altLang="en-US" sz="2700" lang="en-ZA" dirty="0">
                <a:solidFill>
                  <a:schemeClr val="tx1"/>
                </a:solidFill>
              </a:rPr>
              <a:t> pen to draw parallel lines on paper.</a:t>
            </a:r>
            <a:br>
              <a:rPr b="0" altLang="en-US" sz="2700" lang="en-ZA" dirty="0">
                <a:solidFill>
                  <a:schemeClr val="tx1"/>
                </a:solidFill>
              </a:rPr>
            </a:br>
            <a:r>
              <a:rPr b="0" altLang="en-US" sz="2700" lang="en-ZA" dirty="0">
                <a:solidFill>
                  <a:srgbClr val="00a58e"/>
                </a:solidFill>
              </a:rPr>
              <a:t>-</a:t>
            </a:r>
            <a:r>
              <a:rPr b="0" altLang="en-US" sz="2700" lang="en-ZA" dirty="0">
                <a:solidFill>
                  <a:schemeClr val="tx1"/>
                </a:solidFill>
              </a:rPr>
              <a:t>	Printed material should be clear, attractive and meaningful.</a:t>
            </a:r>
            <a:br>
              <a:rPr b="0" altLang="en-US" sz="2700" lang="en-ZA" dirty="0">
                <a:solidFill>
                  <a:schemeClr val="tx1"/>
                </a:solidFill>
              </a:rPr>
            </a:br>
            <a:br>
              <a:rPr b="0" altLang="en-US" sz="2700" lang="en-ZA" dirty="0">
                <a:solidFill>
                  <a:schemeClr val="tx1"/>
                </a:solidFill>
              </a:rPr>
            </a:br>
            <a:r>
              <a:rPr b="0" altLang="en-US" sz="2700" lang="en-ZA" dirty="0">
                <a:solidFill>
                  <a:schemeClr val="tx1"/>
                </a:solidFill>
              </a:rPr>
              <a:t>Common errors: Do not discuss cataracts, etc.!</a:t>
            </a:r>
            <a:br>
              <a:rPr b="0" altLang="en-US" sz="2700" lang="en-ZA" dirty="0">
                <a:solidFill>
                  <a:schemeClr val="tx1"/>
                </a:solidFill>
              </a:rPr>
            </a:br>
            <a:br>
              <a:rPr sz="2700" altLang="en-US" lang="en-US" dirty="0">
                <a:solidFill>
                  <a:schemeClr val="tx1"/>
                </a:solidFill>
              </a:rPr>
            </a:br>
            <a:br>
              <a:rPr sz="2800" altLang="en-US" lang="en-US" dirty="0">
                <a:solidFill>
                  <a:schemeClr val="tx1"/>
                </a:solidFill>
              </a:rPr>
            </a:br>
            <a:br>
              <a:rPr sz="2800" altLang="en-US" lang="en-US" dirty="0">
                <a:solidFill>
                  <a:srgbClr val="00a58e"/>
                </a:solidFill>
              </a:rPr>
            </a:br>
            <a:br>
              <a:rPr sz="2800" altLang="en-US" lang="en-US" dirty="0">
                <a:solidFill>
                  <a:srgbClr val="00a58e"/>
                </a:solidFill>
              </a:rPr>
            </a:br>
            <a:br>
              <a:rPr sz="2800" altLang="en-US" lang="en-US" dirty="0">
                <a:solidFill>
                  <a:srgbClr val="00a58e"/>
                </a:solidFill>
              </a:rPr>
            </a:br>
            <a:br>
              <a:rPr sz="2800" altLang="en-US" lang="en-US" dirty="0">
                <a:solidFill>
                  <a:srgbClr val="00a58e"/>
                </a:solidFill>
              </a:rPr>
            </a:br>
            <a:br>
              <a:rPr sz="2800" altLang="en-US" lang="en-US" dirty="0">
                <a:solidFill>
                  <a:srgbClr val="00a58e"/>
                </a:solidFill>
              </a:rPr>
            </a:br>
            <a:br>
              <a:rPr sz="2800" altLang="en-US" lang="en-US" dirty="0">
                <a:solidFill>
                  <a:srgbClr val="00a58e"/>
                </a:solidFill>
              </a:rPr>
            </a:br>
            <a:br>
              <a:rPr sz="2800" altLang="en-US" lang="en-US" dirty="0">
                <a:solidFill>
                  <a:srgbClr val="00a58e"/>
                </a:solidFill>
              </a:rPr>
            </a:br>
            <a:br>
              <a:rPr sz="2800" altLang="en-US" lang="en-US" dirty="0">
                <a:solidFill>
                  <a:srgbClr val="00a58e"/>
                </a:solidFill>
              </a:rPr>
            </a:br>
            <a:endParaRPr sz="2800" altLang="en-US" lang="en-US" dirty="0">
              <a:solidFill>
                <a:srgbClr val="00a58e"/>
              </a:solidFill>
            </a:endParaRPr>
          </a:p>
        </p:txBody>
      </p:sp>
      <p:cxnSp>
        <p:nvCxnSpPr>
          <p:cNvPr name="straightConnector1_Tail 49155" id="49155"/>
          <p:cNvCxnSpPr/>
          <p:nvPr/>
        </p:nvCxnSpPr>
        <p:spPr>
          <a:xfrm>
            <a:off x="4064000" y="2540000"/>
            <a:ext cy="1778000" cx="1778000"/>
          </a:xfrm>
          <a:prstGeom prst="straightConnector1"/>
          <a:solidFill>
            <a:srgbClr val="4f81bd"/>
          </a:solidFill>
          <a:ln w="25400">
            <a:solidFill>
              <a:srgbClr val="4f81bd">
                <a:shade val="50000"/>
              </a:srgbClr>
            </a:solidFill>
            <a:prstDash val="solid"/>
            <a:tailEnd type="arrow" len="med" w="med"/>
          </a:ln>
        </p:spPr>
      </p:cxnSp>
      <p:cxnSp>
        <p:nvCxnSpPr>
          <p:cNvPr name="line 49156" id="49156"/>
          <p:cNvCxnSpPr/>
          <p:nvPr/>
        </p:nvCxnSpPr>
        <p:spPr>
          <a:xfrm>
            <a:off x="4064000" y="2540000"/>
            <a:ext cy="1778000" cx="1778000"/>
          </a:xfrm>
          <a:prstGeom prst="line"/>
          <a:solidFill>
            <a:srgbClr val="4f81bd"/>
          </a:solidFill>
          <a:ln w="25400">
            <a:solidFill>
              <a:srgbClr val="4f81bd">
                <a:shade val="50000"/>
              </a:srgbClr>
            </a:solidFill>
            <a:prstDash val="solid"/>
          </a:ln>
        </p:spPr>
      </p:cxn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1199</TotalTime>
  <Words>625</Words>
  <Application>Microsoft Office PowerPoint</Application>
  <PresentationFormat>A4 Paper (210x297 mm)</PresentationFormat>
  <Paragraphs>121</Paragraphs>
  <Slides>42</Slides>
  <Notes>0</Notes>
  <HiddenSlides>0</HiddenSlides>
  <MMClips>0</MMClips>
  <ScaleCrop>false</ScaleCrop>
  <HeadingPairs>
    <vt:vector size="4" baseType="variant">
      <vt:variant>
        <vt:lpstr>Theme</vt:lpstr>
      </vt:variant>
      <vt:variant>
        <vt:i4>2</vt:i4>
      </vt:variant>
      <vt:variant>
        <vt:lpstr>Slide Titles</vt:lpstr>
      </vt:variant>
      <vt:variant>
        <vt:i4>42</vt:i4>
      </vt:variant>
    </vt:vector>
  </HeadingPairs>
  <TitlesOfParts>
    <vt:vector size="44" baseType="lpstr">
      <vt:lpstr>Office Theme</vt:lpstr>
      <vt:lpstr>Custom Design</vt:lpstr>
      <vt:lpstr>INCLUSIVE EDUCATION ETH306W</vt:lpstr>
      <vt:lpstr>Feedback on Assignment 2</vt:lpstr>
      <vt:lpstr>Common Errors in Assignment 2</vt:lpstr>
      <vt:lpstr>Question 1</vt:lpstr>
      <vt:lpstr>What is Inclusion? </vt:lpstr>
      <vt:lpstr>What is inclusion (continued)</vt:lpstr>
      <vt:lpstr>What is Inclusion?</vt:lpstr>
      <vt:lpstr>What is Inclusion?</vt:lpstr>
      <vt:lpstr>External Barriers to Learning At home, at school and in the community (differentiate) External to the learner  - Socio-economic barriers - Discriminating attitudes - Inflexible curriculum - Language and communication - Inaccessible and unsafe environment - Inapplicable or inadequate provision of support services - A lack of empowering and protective policy - Disability - A lack of human resources development  Discuss each in detail.  Refer to your study guide pages 19-20.</vt:lpstr>
      <vt:lpstr>Internal Barriers to Learning  - Factors inherent in learners themselves. - Learners were born with these or acquired them later on. - Factors not related to education or environment. - Include physical, physiological or mental impairments. - Note: degrees of impairments - Have a detrimental effect on learner’s progress at school if learner  does not receive appropriate support. - Note causes: genetic factors, prenatal/perinatal/postnatal brain  damage (epilepsy, cerebral palsy, learning impairments such as  dyslexia (difficulty with reading) or dyscalculia (difficulty with  arithmetic), intellectual impairment, hearing impairment, visual  impairment) - These learners require more specialised educational methods and  teaching aids. </vt:lpstr>
      <vt:lpstr>Question 2 You are a teacher in the Foundation Phase or Intermediate Phase or Senior and FET Phase. You notice that there are two learners in your classroom with hearing and visual impairments. 2.1 Name FIVE characteristics of each of these types of impairment as they may manifest in the classroom.                               (5 x 2 = 10) 2.2 Discuss how you as a teacher would support these learners in the classroom in terms of each learner’s specific type of barrier to learning.                                                                                (5 x 2 = 10) 2.3 As a teacher, what assistance could you give a learner with a physical impairment in your classroom?                                          (10)  Common errors:  The charity approach is not inclusive education! Be specific (not vague and general).</vt:lpstr>
      <vt:lpstr> Hearing Impairments: Characteristics (Question 2.1)  - Often misinterprets instructions - Turns head to listen - Watched the teacher’s lips - Cannot understand the teacher if the teacher’s head is      turned away or the teacher’s lips are covered - Finds it difficult to locate the source of a sound - Speaks too loudly or too softly - Speaks monotonously - Speaks too quickly or too slowly - Experiences unusual emotional problems - Is often inattentive </vt:lpstr>
      <vt:lpstr>Hearing Impairments (Characteristics continued)  -   Stares out of the window if the teacher stands at the back        of the class while giving instructions - May have difficulty hearing the bell ring - Finds it difficult to associate with friends - Cannot follow instructions given in a large hall such as a        school assembly hall - Cannot follow what is being said in a noisy or rowdy group - Experiences problems with auditory memory - Finds it difficult to retell a story - Finds it difficult to discriminate aurally between pairs of         words starting and ending with different sounds </vt:lpstr>
      <vt:lpstr>     Visual impairments Characteristics  - Loss of or restricted vision influences the language, motor        and socioemotional development of the learner - Itching, burning or scratchy feeling in the eyes - Inability to see well - Dizziness, headaches, or nausea, following close work - Blurred or double vision - Inability to see in bright light </vt:lpstr>
      <vt:lpstr>          Practical Classroom Support Strategies: (Question 2.2)  Visual Barriers - The type of eye condition will determine the assistance  required. - Learners with myopia and cataracts should sit in-front, near  the chalkboard. - Repeat (verbally) what is written on the chalkboard. - Use a magnifying glass if large print books are not available. - Use a koki pen to draw parallel lines on paper. - Printed material should be clear, attractive and meaningful.  Common errors: Do not discuss cataracts, etc.!           </vt:lpstr>
      <vt:lpstr>          Practical Classroom Support Strategies Auditory Barriers  - Use an overhead projector to present material. - Assign a peer to take notes using carbon paper. - The peer can also check that the learner is following in the        correct place when the class is working on an assignment. - Speak clearly in a normal voice and at a moderate pace        (speed). - Use visual signals to gain the learner’s attention. - Ask questions to check learners’ understanding of orally         presented content or directions. - Rephrase content or questions to make it more         understandable.          </vt:lpstr>
      <vt:lpstr>          Practical Classroom Support Strategies: Auditory Barriers - Supplement information presented orally, with visual aids. - Give test directions, assignments and lecture outlines in        writing. - Cue the learner visually to indicate that someone is talking         over the intercom. - Make sure that someone explains the message over the         intercom to the learners with auditory impairments. - Provide learner with outlines, assignments, vocabulary lists          before introducing new material. - Remember to present all spelling and vocabulary words in  sentences. - Try to limit movement and unnecessary gestures when         speaking  to students with hearing impairments.         </vt:lpstr>
      <vt:lpstr>            Practical Classroom Support Strategies Physical Barriers (Question 2.3) - Ensure learners are comfortable with orthopaedic aids. Take        time to explain these to the rest of the class. - Try to make the classroom easily accessible. - Build the learner’s self-esteem – as persons of worth who        have potential. - Improvise – what would you do if a wheelchair had a flat            wheel? - If the learner has difficult writing, try to obtain a typewriter or  computer and spend time teaching him/her to write. - Allow learners to take tests and examinations orally. - Try to restrict incidents that cause distractions. - Provide washing facilities for learners who wheel themselves         into the classroom (to wash their hands).           </vt:lpstr>
      <vt:lpstr>            Question 3 What will you do if a learner has an epileptic seizure in your class?                                                                                    (10) - Be alert! Look out for warning signs. - Record all incidents of seizures. - Remain calm. - Prevent the learner from falling. - Push furniture out of the way. - DO NOT HOLD THE LEARNER OR TRY TO PREVENT  MOVEMENT! - Ensure that the airway is clear. - Turn the learner onto his/her side to prevent choking on excessive  saliva. - Loosen tight clothing, especially around neck and waist. - Seek medical assistance if seizure is protracted, or if learner  chokes, or if learner sustains any injuries.           </vt:lpstr>
      <vt:lpstr>            Question 3 What will you do if a learner has an epileptic seizure in your class?                                                               (10) Medical assistance should be summoned if:  Severe seizures are protracted or recur at frequent intervals The child chokes – seek immediate assistance, and ensure that the air passages are clear If injuries that occur during a seizure require medical attention Inform parents as soon as possible of any seizure Treat learners with sympathy, but be firm Strengthen their feelings of security, if they receive special assistance to join activities of groups, and if they feel accepted Support learners to become useful members of society.            </vt:lpstr>
      <vt:lpstr>              Question 4 Do either question 4.1 or 4.2 depending on the phase for which you are enrolled.  Question 4.1 ECD phase 4.1.1 A learner in you class has behaviour problems. Explain the different behaviour problems that may occur and explain what assistance you can give to this learner.                                           (20) 4.1.2 Name and discuss the types of motor skill problem that a learner with Down’s syndrome might have.                                                  (10)  OR Question 4.2 Intermediate and FET phases Describe five unmet emotional needs of learners in the Intermediate or FET phase and explain what you as the teacher can do to support learners with these unmet emotional needs.                        (5 x 6= 30) </vt:lpstr>
      <vt:lpstr>              Question 4.1.1:  Behavioural Problems as a Barrier  - Antisocial behaviour - Taking others’ property - Aggression - Bossiness - Egocentricity - Destructiveness - Antagonism towards members of the opposite sex - Social aggression - Negatively influence learner’s development and learning  Explain each of the above.               </vt:lpstr>
      <vt:lpstr>           Behaviour modification techniques:  -   Reinforcement - Ignoring - Time-out / Withdrawal (special circumstances, with  circumspection  and warn the learner beforehand) - Self-chosen time-out / withdrawal - Prevention - Redirection - Discussion / conversation (and find a workable solution) - Special time (spend time alone with the learner)  Revise pages 230-255 </vt:lpstr>
      <vt:lpstr>  Question 4.1.2. Types of Motor skills problems that a learner with Down syndrome might have  Poor manipulation due to: (i) Hypotonia (low muscle tone) in arms and hands (ii) Shorter limbs and digits  (iii) Reduced stamina  Implications: • Handwriting may be oversized or undersized and       light/sketchy • Manual skills such as cutting, using concrete materials and         equipment may be less accurate and completed more         slowly.  </vt:lpstr>
      <vt:lpstr>          Support Strategies (motor skill problems experienced by learners with Down Syndrome):  Use alternative tasks for recording e.g. cut and  paste, multiple choice, etc. Use large/adapted equipment (ruler with ridge for  gripping, blackboard compass) Reduce the amount of activities/ work expected. Provide proformas in a large size with some   information already recorded. </vt:lpstr>
      <vt:lpstr> Question 4.2 Five unmet emotional needs:  Identify ANY five from the list below </vt:lpstr>
      <vt:lpstr> Question 4.2 Five unmet emotional needs: </vt:lpstr>
      <vt:lpstr>Question 4.2 Five unmet emotional needs:  The need to be free from the intense feelings of guilt - Guilt as result of unrealistic expectations of parents and        teachers - Guilt leads to feelings of inadequacy and not belonging  The need to be free from feelings of fear - Learners learn best when relaxed, calm and environment is        stable - Allow learner to share feelings, fears, anxieties - Protect learners’ emotional well-being </vt:lpstr>
      <vt:lpstr>Question 4.2 Five unmet emotional needs: The need for praise and recognition - Learners will develop a positive self-concept - Feel accepted - Recognise their efforts and achievements - Feel encouraged - Enhances learners’ effectiveness of learning - Sense of efficacy - Feel valued  The need for self-actualisation - Feelings of accomplishment (success) – basis to seek new        challenges - Realise full potential - Avoid/prevent destructive behaviours (drugs, alcohol, etc.) </vt:lpstr>
      <vt:lpstr>  Question 4.2 Five unmet emotional needs:  The need for a positive self-concept and an understanding of the life-world - Learners must feel good about themselves - Feel that they know and can do things – experience success - Self-confidence - Feelings of security – take risks to ask questions, make        mistakes in safe space of the classroom  The need for sharing and self-respect - Pressure to conform to adults’ expectations - Need for ground rules, discipline - Low self-respect leads to negative behaviour and poor sense         of self-worth  </vt:lpstr>
      <vt:lpstr>  Question 4.2 Five unmet emotional needs:  The need for responsibility - Classroom responsibilities, and chores at home (reasonable) - Need positive adult role models - Make responsible choices and decisions - Take responsibility for consequences       </vt:lpstr>
      <vt:lpstr>             Down syndrome is the result of an oddity of genes in the twenty-first chromosome. Children with this syndrome usually have a slow rate of learning.  Motor skills’ challenges are common.  Poor manipulation due to: - Hypotonia (low muscle tone) in arms and hands - Shorter limbs and digits - Reduced stamina Implications of motor skills’ challenges are that: - Handwriting may be oversized or undersized and        light/sketchy - Manual skills such as cutting, using concrete materials and        equipment may be less accurate and completed more          slowly. </vt:lpstr>
      <vt:lpstr>              Visual Perception: - Difficulty ordering a sequence - Reversal of images - Random visual scanning Implications of visual perception difficulties are: - Difficulty in perceiving and predicting a pattern/sequence - Unable to reliably read a number e.g. 43 becomes 34, 6 for 8 etc - Will miss information when presented in a cluttered or random          manner. Cognitive characteristics include: - Learners exhibit a wide range of abilities - Comprehension/interpretation of verbal and written instructions        appear to be more advanced than actual ability/level. - Abstract thinking is limited - Learners are unable to transfer knowledge to a new situation - Learners are unable to separate pieces of information and form        links </vt:lpstr>
      <vt:lpstr>              Implications of cognitive characteristics are: - Asynchrony across subject areas i.e. may be more skilled in  reading than in mathematics. A learner with Down syndrome varies  in her/his abilities and skills compared to her/his peers.  Comparisons are difficult - Working pace is usually slow due in part to intellectual disability  and poor motor skills. - Appears to understand/confirm he/she understands but fails to  comprehend the activity. - The learner will misinterpret words with more than one meaning  e.g. light can relate  weight or illumination - Unable to interpret and complete tasks Memory - Short term (working) memory is poor. - Long-term recall is poor. - Difficulty recalling and following the sequence e.g. using a    calculator.</vt:lpstr>
      <vt:lpstr>                  Implications of limited memory are that learners may: - Be unable to store information long enough to process and  respond to it. - Use incorrect responses to previously known skills. - Experience difficulty getting stared as they are unsure of the  sequence. Attending skills - Learner’s work is incomplete - Adult intervention is frequently required to keep the learners on the  task - Learners will exhibit a range of problem behaviors. They may not  follow the whole class verbal instructions. They tend to complete  the last section of the activity. - Learners may pick up an element of the instruction and go off on a  tangent in their thinking.     </vt:lpstr>
      <vt:lpstr>  “Autism or Autistic Spectrum Disorder (ASD) is a lifelong, complex, pervasive developmental impairment, which appears to have a genetic predisposition and stems from a multi-faceted origin, causing disturbances in brain development and functioning.”  Typical behaviours may include the following: - Little or no eye contact - Abnormalities in the development of cognitive skills; for  example, poor learning skills or resistance to normal  teaching  methods - Unusual responses to sensory inputs, such as covering the ears - Sense of touch, taste, sight, hearing and/or smell may be  heightened or diminished - Bizarre eating patterns - High pain threshold  </vt:lpstr>
      <vt:lpstr>- Crying or laughing for no apparent reason - Self-injurious behavior such as head banging, scratching and  biting - Abnormal sleep patterns - The development of speech and language may be abnormal,  delayed or absent. - A person shows minimal reaction to verbal input and  sometimes acts as though deaf. - The repetition of words, questions, phrases and/or sentences  over and over again - Endless monologues about their special interests without  adapting to the needs of the listener - Words and phrases may be used incorrectly. - The production of speech may be unusual. A flat monotonous  tone or inappropriate variations in tone are often noted. </vt:lpstr>
      <vt:lpstr>- Those who are verbal, may be fascinated with words and word  games, but do not use their vocabulary as a tool for social  integration and reciprocal communication. - They have difficulty in initiating or taking part in  conversations. - Imaginative play may be limited or poor; for example, they cannot  play with a wooden block as if it is a toy car. - A tendency to focus on minor or trivial aspects of things in the  environment instead of an imaginative understanding of the  meaning of the whole scene - They may display a limited range of imaginative activities, which a  teacher may well find have actually been copied off the television  or elsewhere. - They pursue activities repetitively and cannot be influenced by  suggestions of change. - Their play may appear complex, but close observation shows its  rigidity and stereotyped pattern. </vt:lpstr>
      <vt:lpstr>- Unusual habits such as rocking, spinning, finger-flicking,  continual  fiddling with objects, spinning objects, tapping and  scratching on objects, or arranging objects in lines or  patterns - Inappropriate use of toys in play - Holding onto objects; for instance, carrying a piece of wool  the whole day - Noticeable physical over-activity or extreme under-activity - Tantrums may occur for no reason. - Changes in routine of environment; for example, a change in  the route to the school or altering the placement of  equipment in the classroom may cause distress.  </vt:lpstr>
      <vt:lpstr>      - Interests and range of activities may be limited; for example,  they are only interested in puzzles. - A small percentage of learners have abilities that are  outstanding in relation to their overall functioning; for  example, exceptional memory in a specific field of interest  or exceptional art ability. -  Despite these definitive feature NO TWO autistic learners are  the same. -  Every learner is unique and will have a unique profile.  Current research is promoting the view of autism as human diversity, natural human evolution and giftedness.</vt:lpstr>
      <vt:lpstr> How to contact us:  Mr. Lindokuhle Mkhuma    Tel: 012484 1121  E-mail: mkhumi@unisa.ac.za Address: UNISA Sunnyside Campus, Building no. 10,  Office 1-96, Pretoria 0003  Dr. Mary Clasquin-Johnson Tel: 0124812763 E-mail: clasqmg@unisa.ac.za  Address: UNISA Sunnyside Campus, Building no. 10,  Office 1-57, Pretoria 0003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Pedrie Van De Walt</dc:creator>
  <cp:lastModifiedBy>Clasquin-Johnson, Mary</cp:lastModifiedBy>
  <cp:revision>114</cp:revision>
  <cp:lastPrinted>2016-03-15T09:22:46Z</cp:lastPrinted>
  <dcterms:created xsi:type="dcterms:W3CDTF">2012-05-21T07:38:55Z</dcterms:created>
  <dcterms:modified xsi:type="dcterms:W3CDTF">2016-05-09T08:23:28Z</dcterms:modified>
</cp:coreProperties>
</file>