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Lst>
  <p:notesMasterIdLst>
    <p:notesMasterId r:id="rId11"/>
  </p:notesMasterIdLst>
  <p:handoutMasterIdLst>
    <p:handoutMasterId r:id="rId12"/>
  </p:handoutMasterIdLst>
  <p:sldIdLst>
    <p:sldId id="275" r:id="rId3"/>
    <p:sldId id="284" r:id="rId4"/>
    <p:sldId id="257" r:id="rId5"/>
    <p:sldId id="276" r:id="rId6"/>
    <p:sldId id="277" r:id="rId7"/>
    <p:sldId id="279" r:id="rId8"/>
    <p:sldId id="278" r:id="rId9"/>
    <p:sldId id="285" r:id="rId10"/>
  </p:sldIdLst>
  <p:sldSz cx="9906000" cy="6858000" type="A4"/>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mn-cs"/>
      </a:defRPr>
    </a:lvl1pPr>
    <a:lvl2pPr marL="457200" algn="l" defTabSz="457200" rtl="0" fontAlgn="base">
      <a:spcBef>
        <a:spcPct val="0"/>
      </a:spcBef>
      <a:spcAft>
        <a:spcPct val="0"/>
      </a:spcAft>
      <a:defRPr kern="1200">
        <a:solidFill>
          <a:schemeClr val="tx1"/>
        </a:solidFill>
        <a:latin typeface="Arial" pitchFamily="34" charset="0"/>
        <a:ea typeface="+mn-ea"/>
        <a:cs typeface="+mn-cs"/>
      </a:defRPr>
    </a:lvl2pPr>
    <a:lvl3pPr marL="914400" algn="l" defTabSz="457200" rtl="0" fontAlgn="base">
      <a:spcBef>
        <a:spcPct val="0"/>
      </a:spcBef>
      <a:spcAft>
        <a:spcPct val="0"/>
      </a:spcAft>
      <a:defRPr kern="1200">
        <a:solidFill>
          <a:schemeClr val="tx1"/>
        </a:solidFill>
        <a:latin typeface="Arial" pitchFamily="34" charset="0"/>
        <a:ea typeface="+mn-ea"/>
        <a:cs typeface="+mn-cs"/>
      </a:defRPr>
    </a:lvl3pPr>
    <a:lvl4pPr marL="1371600" algn="l" defTabSz="457200" rtl="0" fontAlgn="base">
      <a:spcBef>
        <a:spcPct val="0"/>
      </a:spcBef>
      <a:spcAft>
        <a:spcPct val="0"/>
      </a:spcAft>
      <a:defRPr kern="1200">
        <a:solidFill>
          <a:schemeClr val="tx1"/>
        </a:solidFill>
        <a:latin typeface="Arial" pitchFamily="34" charset="0"/>
        <a:ea typeface="+mn-ea"/>
        <a:cs typeface="+mn-cs"/>
      </a:defRPr>
    </a:lvl4pPr>
    <a:lvl5pPr marL="1828800" algn="l" defTabSz="457200"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521415D9-36F7-43E2-AB2F-B90AF26B5E84}">
      <p14:sectionLst xmlns:p14="http://schemas.microsoft.com/office/powerpoint/2010/main">
        <p14:section name="Default Section" id="{D70A7EE1-F053-4B72-8AFA-74EEFF60CA03}">
          <p14:sldIdLst>
            <p14:sldId id="275"/>
            <p14:sldId id="284"/>
            <p14:sldId id="257"/>
            <p14:sldId id="276"/>
            <p14:sldId id="277"/>
            <p14:sldId id="279"/>
            <p14:sldId id="278"/>
            <p14:sldId id="285"/>
          </p14:sldIdLst>
        </p14:section>
        <p14:section name="Untitled Section" id="{2E0082F1-140C-4E67-982A-A89AC55AE5D8}">
          <p14:sldIdLst/>
        </p14:section>
      </p14:sectionLst>
    </p:ex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8F30"/>
    <a:srgbClr val="B0764C"/>
    <a:srgbClr val="B7668C"/>
    <a:srgbClr val="FAB65B"/>
    <a:srgbClr val="C25F26"/>
    <a:srgbClr val="E68035"/>
    <a:srgbClr val="002F66"/>
    <a:srgbClr val="0089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85" autoAdjust="0"/>
  </p:normalViewPr>
  <p:slideViewPr>
    <p:cSldViewPr snapToGrid="0" snapToObjects="1">
      <p:cViewPr varScale="1">
        <p:scale>
          <a:sx n="61" d="100"/>
          <a:sy n="61" d="100"/>
        </p:scale>
        <p:origin x="1512" y="72"/>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5F3591-98BC-4743-8C0F-749E5522E1A2}" type="doc">
      <dgm:prSet loTypeId="urn:microsoft.com/office/officeart/2005/8/layout/pyramid2" loCatId="list" qsTypeId="urn:microsoft.com/office/officeart/2005/8/quickstyle/simple1" qsCatId="simple" csTypeId="urn:microsoft.com/office/officeart/2005/8/colors/accent1_2" csCatId="accent1" phldr="1"/>
      <dgm:spPr/>
    </dgm:pt>
    <dgm:pt modelId="{E4B671E9-D984-407E-90E4-BB4450779D8E}">
      <dgm:prSet phldrT="[Text]"/>
      <dgm:spPr/>
      <dgm:t>
        <a:bodyPr/>
        <a:lstStyle/>
        <a:p>
          <a:r>
            <a:rPr lang="en-US" dirty="0" smtClean="0">
              <a:solidFill>
                <a:srgbClr val="92D050"/>
              </a:solidFill>
            </a:rPr>
            <a:t>Identify (What)</a:t>
          </a:r>
          <a:endParaRPr lang="en-US" dirty="0">
            <a:solidFill>
              <a:srgbClr val="92D050"/>
            </a:solidFill>
          </a:endParaRPr>
        </a:p>
      </dgm:t>
    </dgm:pt>
    <dgm:pt modelId="{BA5EE4E3-4219-471D-B3D8-CAE6EE5DDFB9}" type="parTrans" cxnId="{8F9C9F15-6780-4672-8080-F2B0E32FD046}">
      <dgm:prSet/>
      <dgm:spPr/>
      <dgm:t>
        <a:bodyPr/>
        <a:lstStyle/>
        <a:p>
          <a:endParaRPr lang="en-US"/>
        </a:p>
      </dgm:t>
    </dgm:pt>
    <dgm:pt modelId="{AE5F766F-82A7-4EBE-BA54-0C05E01E5670}" type="sibTrans" cxnId="{8F9C9F15-6780-4672-8080-F2B0E32FD046}">
      <dgm:prSet/>
      <dgm:spPr/>
      <dgm:t>
        <a:bodyPr/>
        <a:lstStyle/>
        <a:p>
          <a:endParaRPr lang="en-US"/>
        </a:p>
      </dgm:t>
    </dgm:pt>
    <dgm:pt modelId="{D5C5015E-494D-423A-8835-C44CA85E575C}">
      <dgm:prSet phldrT="[Text]"/>
      <dgm:spPr/>
      <dgm:t>
        <a:bodyPr/>
        <a:lstStyle/>
        <a:p>
          <a:r>
            <a:rPr lang="en-US" dirty="0" smtClean="0">
              <a:solidFill>
                <a:schemeClr val="bg2">
                  <a:lumMod val="50000"/>
                </a:schemeClr>
              </a:solidFill>
            </a:rPr>
            <a:t>Explain (How)</a:t>
          </a:r>
          <a:endParaRPr lang="en-US" dirty="0">
            <a:solidFill>
              <a:schemeClr val="bg2">
                <a:lumMod val="50000"/>
              </a:schemeClr>
            </a:solidFill>
          </a:endParaRPr>
        </a:p>
      </dgm:t>
    </dgm:pt>
    <dgm:pt modelId="{D9857F5D-6D4F-4BBA-8215-6B4349FBB6F2}" type="parTrans" cxnId="{A28C1034-3D29-41BB-B07D-A1EE95BAB8CA}">
      <dgm:prSet/>
      <dgm:spPr/>
      <dgm:t>
        <a:bodyPr/>
        <a:lstStyle/>
        <a:p>
          <a:endParaRPr lang="en-US"/>
        </a:p>
      </dgm:t>
    </dgm:pt>
    <dgm:pt modelId="{A915DDF4-386F-4550-B273-26F1F76A201A}" type="sibTrans" cxnId="{A28C1034-3D29-41BB-B07D-A1EE95BAB8CA}">
      <dgm:prSet/>
      <dgm:spPr/>
      <dgm:t>
        <a:bodyPr/>
        <a:lstStyle/>
        <a:p>
          <a:endParaRPr lang="en-US"/>
        </a:p>
      </dgm:t>
    </dgm:pt>
    <dgm:pt modelId="{EE006A80-6866-4484-8153-D34D343993A4}">
      <dgm:prSet phldrT="[Text]"/>
      <dgm:spPr/>
      <dgm:t>
        <a:bodyPr/>
        <a:lstStyle/>
        <a:p>
          <a:r>
            <a:rPr lang="en-US" dirty="0" smtClean="0">
              <a:solidFill>
                <a:srgbClr val="7030A0"/>
              </a:solidFill>
            </a:rPr>
            <a:t>Effect/Purpose (Why)</a:t>
          </a:r>
          <a:endParaRPr lang="en-US" dirty="0">
            <a:solidFill>
              <a:srgbClr val="7030A0"/>
            </a:solidFill>
          </a:endParaRPr>
        </a:p>
      </dgm:t>
    </dgm:pt>
    <dgm:pt modelId="{7920ABCF-E538-451A-97AC-4F0E91F2F20A}" type="parTrans" cxnId="{92E29A33-F5D2-4327-A70D-34F102027AE9}">
      <dgm:prSet/>
      <dgm:spPr/>
      <dgm:t>
        <a:bodyPr/>
        <a:lstStyle/>
        <a:p>
          <a:endParaRPr lang="en-US"/>
        </a:p>
      </dgm:t>
    </dgm:pt>
    <dgm:pt modelId="{4688A8A0-0BF9-44DB-BA00-355E27B04EBC}" type="sibTrans" cxnId="{92E29A33-F5D2-4327-A70D-34F102027AE9}">
      <dgm:prSet/>
      <dgm:spPr/>
      <dgm:t>
        <a:bodyPr/>
        <a:lstStyle/>
        <a:p>
          <a:endParaRPr lang="en-US"/>
        </a:p>
      </dgm:t>
    </dgm:pt>
    <dgm:pt modelId="{141772F7-F13D-41F3-BC72-7FCB3C864315}" type="pres">
      <dgm:prSet presAssocID="{8D5F3591-98BC-4743-8C0F-749E5522E1A2}" presName="compositeShape" presStyleCnt="0">
        <dgm:presLayoutVars>
          <dgm:dir/>
          <dgm:resizeHandles/>
        </dgm:presLayoutVars>
      </dgm:prSet>
      <dgm:spPr/>
    </dgm:pt>
    <dgm:pt modelId="{C3D1ED05-77E0-42FF-8591-5754695021BC}" type="pres">
      <dgm:prSet presAssocID="{8D5F3591-98BC-4743-8C0F-749E5522E1A2}" presName="pyramid" presStyleLbl="node1" presStyleIdx="0" presStyleCnt="1"/>
      <dgm:spPr>
        <a:solidFill>
          <a:schemeClr val="accent2"/>
        </a:solidFill>
      </dgm:spPr>
      <dgm:t>
        <a:bodyPr/>
        <a:lstStyle/>
        <a:p>
          <a:endParaRPr lang="en-US"/>
        </a:p>
      </dgm:t>
    </dgm:pt>
    <dgm:pt modelId="{7C048E4A-D91B-411A-B82D-000FB1E3A313}" type="pres">
      <dgm:prSet presAssocID="{8D5F3591-98BC-4743-8C0F-749E5522E1A2}" presName="theList" presStyleCnt="0"/>
      <dgm:spPr/>
    </dgm:pt>
    <dgm:pt modelId="{244ECD55-6D30-45ED-8092-CDE6182A5B90}" type="pres">
      <dgm:prSet presAssocID="{E4B671E9-D984-407E-90E4-BB4450779D8E}" presName="aNode" presStyleLbl="fgAcc1" presStyleIdx="0" presStyleCnt="3" custLinFactX="-25741" custLinFactY="30377" custLinFactNeighborX="-100000" custLinFactNeighborY="100000">
        <dgm:presLayoutVars>
          <dgm:bulletEnabled val="1"/>
        </dgm:presLayoutVars>
      </dgm:prSet>
      <dgm:spPr/>
      <dgm:t>
        <a:bodyPr/>
        <a:lstStyle/>
        <a:p>
          <a:endParaRPr lang="en-US"/>
        </a:p>
      </dgm:t>
    </dgm:pt>
    <dgm:pt modelId="{15F59611-1FC8-4782-B968-AE3E8E1825E8}" type="pres">
      <dgm:prSet presAssocID="{E4B671E9-D984-407E-90E4-BB4450779D8E}" presName="aSpace" presStyleCnt="0"/>
      <dgm:spPr/>
    </dgm:pt>
    <dgm:pt modelId="{0E582FE0-D751-4C10-9C86-CC92B649F46F}" type="pres">
      <dgm:prSet presAssocID="{D5C5015E-494D-423A-8835-C44CA85E575C}" presName="aNode" presStyleLbl="fgAcc1" presStyleIdx="1" presStyleCnt="3" custLinFactY="3225" custLinFactNeighborX="42621" custLinFactNeighborY="100000">
        <dgm:presLayoutVars>
          <dgm:bulletEnabled val="1"/>
        </dgm:presLayoutVars>
      </dgm:prSet>
      <dgm:spPr/>
      <dgm:t>
        <a:bodyPr/>
        <a:lstStyle/>
        <a:p>
          <a:endParaRPr lang="en-US"/>
        </a:p>
      </dgm:t>
    </dgm:pt>
    <dgm:pt modelId="{A8AD3FC8-3202-46D3-B23A-117B8BC1F751}" type="pres">
      <dgm:prSet presAssocID="{D5C5015E-494D-423A-8835-C44CA85E575C}" presName="aSpace" presStyleCnt="0"/>
      <dgm:spPr/>
    </dgm:pt>
    <dgm:pt modelId="{6306C918-5581-4270-A2C0-86FD6898B59B}" type="pres">
      <dgm:prSet presAssocID="{EE006A80-6866-4484-8153-D34D343993A4}" presName="aNode" presStyleLbl="fgAcc1" presStyleIdx="2" presStyleCnt="3" custLinFactY="47196" custLinFactNeighborX="-58396" custLinFactNeighborY="100000">
        <dgm:presLayoutVars>
          <dgm:bulletEnabled val="1"/>
        </dgm:presLayoutVars>
      </dgm:prSet>
      <dgm:spPr/>
      <dgm:t>
        <a:bodyPr/>
        <a:lstStyle/>
        <a:p>
          <a:endParaRPr lang="en-US"/>
        </a:p>
      </dgm:t>
    </dgm:pt>
    <dgm:pt modelId="{62E2EBCA-07AA-4915-9B9B-67E9600DE561}" type="pres">
      <dgm:prSet presAssocID="{EE006A80-6866-4484-8153-D34D343993A4}" presName="aSpace" presStyleCnt="0"/>
      <dgm:spPr/>
    </dgm:pt>
  </dgm:ptLst>
  <dgm:cxnLst>
    <dgm:cxn modelId="{AEC78941-C47C-4A42-BCDD-FE58FD6C49F2}" type="presOf" srcId="{8D5F3591-98BC-4743-8C0F-749E5522E1A2}" destId="{141772F7-F13D-41F3-BC72-7FCB3C864315}" srcOrd="0" destOrd="0" presId="urn:microsoft.com/office/officeart/2005/8/layout/pyramid2"/>
    <dgm:cxn modelId="{DCC4D083-3297-4514-8FB7-D33DC1C36214}" type="presOf" srcId="{D5C5015E-494D-423A-8835-C44CA85E575C}" destId="{0E582FE0-D751-4C10-9C86-CC92B649F46F}" srcOrd="0" destOrd="0" presId="urn:microsoft.com/office/officeart/2005/8/layout/pyramid2"/>
    <dgm:cxn modelId="{8F9C9F15-6780-4672-8080-F2B0E32FD046}" srcId="{8D5F3591-98BC-4743-8C0F-749E5522E1A2}" destId="{E4B671E9-D984-407E-90E4-BB4450779D8E}" srcOrd="0" destOrd="0" parTransId="{BA5EE4E3-4219-471D-B3D8-CAE6EE5DDFB9}" sibTransId="{AE5F766F-82A7-4EBE-BA54-0C05E01E5670}"/>
    <dgm:cxn modelId="{A28C1034-3D29-41BB-B07D-A1EE95BAB8CA}" srcId="{8D5F3591-98BC-4743-8C0F-749E5522E1A2}" destId="{D5C5015E-494D-423A-8835-C44CA85E575C}" srcOrd="1" destOrd="0" parTransId="{D9857F5D-6D4F-4BBA-8215-6B4349FBB6F2}" sibTransId="{A915DDF4-386F-4550-B273-26F1F76A201A}"/>
    <dgm:cxn modelId="{92E29A33-F5D2-4327-A70D-34F102027AE9}" srcId="{8D5F3591-98BC-4743-8C0F-749E5522E1A2}" destId="{EE006A80-6866-4484-8153-D34D343993A4}" srcOrd="2" destOrd="0" parTransId="{7920ABCF-E538-451A-97AC-4F0E91F2F20A}" sibTransId="{4688A8A0-0BF9-44DB-BA00-355E27B04EBC}"/>
    <dgm:cxn modelId="{D9B17D3E-B497-4216-89D1-98E35EB0858F}" type="presOf" srcId="{E4B671E9-D984-407E-90E4-BB4450779D8E}" destId="{244ECD55-6D30-45ED-8092-CDE6182A5B90}" srcOrd="0" destOrd="0" presId="urn:microsoft.com/office/officeart/2005/8/layout/pyramid2"/>
    <dgm:cxn modelId="{E4179AB8-4FE5-4E79-A2D8-1034B90CDEA9}" type="presOf" srcId="{EE006A80-6866-4484-8153-D34D343993A4}" destId="{6306C918-5581-4270-A2C0-86FD6898B59B}" srcOrd="0" destOrd="0" presId="urn:microsoft.com/office/officeart/2005/8/layout/pyramid2"/>
    <dgm:cxn modelId="{710B5A36-F4C8-40F8-8628-A27ED393E771}" type="presParOf" srcId="{141772F7-F13D-41F3-BC72-7FCB3C864315}" destId="{C3D1ED05-77E0-42FF-8591-5754695021BC}" srcOrd="0" destOrd="0" presId="urn:microsoft.com/office/officeart/2005/8/layout/pyramid2"/>
    <dgm:cxn modelId="{04547B0A-30B9-4A8C-99FC-3E7921F697BD}" type="presParOf" srcId="{141772F7-F13D-41F3-BC72-7FCB3C864315}" destId="{7C048E4A-D91B-411A-B82D-000FB1E3A313}" srcOrd="1" destOrd="0" presId="urn:microsoft.com/office/officeart/2005/8/layout/pyramid2"/>
    <dgm:cxn modelId="{5E312BE3-577A-4922-9950-CC430DBC61F4}" type="presParOf" srcId="{7C048E4A-D91B-411A-B82D-000FB1E3A313}" destId="{244ECD55-6D30-45ED-8092-CDE6182A5B90}" srcOrd="0" destOrd="0" presId="urn:microsoft.com/office/officeart/2005/8/layout/pyramid2"/>
    <dgm:cxn modelId="{329555DD-C8AE-42EB-BD60-1AAE3A01A3F6}" type="presParOf" srcId="{7C048E4A-D91B-411A-B82D-000FB1E3A313}" destId="{15F59611-1FC8-4782-B968-AE3E8E1825E8}" srcOrd="1" destOrd="0" presId="urn:microsoft.com/office/officeart/2005/8/layout/pyramid2"/>
    <dgm:cxn modelId="{CC69DA40-E608-48DF-B89D-488FB11B6DD4}" type="presParOf" srcId="{7C048E4A-D91B-411A-B82D-000FB1E3A313}" destId="{0E582FE0-D751-4C10-9C86-CC92B649F46F}" srcOrd="2" destOrd="0" presId="urn:microsoft.com/office/officeart/2005/8/layout/pyramid2"/>
    <dgm:cxn modelId="{5D41C6BD-142D-4A43-8546-440364037911}" type="presParOf" srcId="{7C048E4A-D91B-411A-B82D-000FB1E3A313}" destId="{A8AD3FC8-3202-46D3-B23A-117B8BC1F751}" srcOrd="3" destOrd="0" presId="urn:microsoft.com/office/officeart/2005/8/layout/pyramid2"/>
    <dgm:cxn modelId="{D2744E67-9674-4654-9E76-8F7B69BD6308}" type="presParOf" srcId="{7C048E4A-D91B-411A-B82D-000FB1E3A313}" destId="{6306C918-5581-4270-A2C0-86FD6898B59B}" srcOrd="4" destOrd="0" presId="urn:microsoft.com/office/officeart/2005/8/layout/pyramid2"/>
    <dgm:cxn modelId="{BF3D9D7E-786F-4A4E-81EF-F6F3668827E6}" type="presParOf" srcId="{7C048E4A-D91B-411A-B82D-000FB1E3A313}" destId="{62E2EBCA-07AA-4915-9B9B-67E9600DE561}"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F4D30D7-A462-42DB-B9CB-DD37877A4A78}" type="datetimeFigureOut">
              <a:rPr lang="en-US"/>
              <a:pPr>
                <a:defRPr/>
              </a:pPr>
              <a:t>5/24/2016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D454D54-3F0B-41E4-9200-2A0736CD9E88}" type="slidenum">
              <a:rPr lang="en-US"/>
              <a:pPr>
                <a:defRPr/>
              </a:pPr>
              <a:t>‹#›</a:t>
            </a:fld>
            <a:endParaRPr lang="en-US"/>
          </a:p>
        </p:txBody>
      </p:sp>
    </p:spTree>
    <p:extLst>
      <p:ext uri="{BB962C8B-B14F-4D97-AF65-F5344CB8AC3E}">
        <p14:creationId xmlns:p14="http://schemas.microsoft.com/office/powerpoint/2010/main" val="24905393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BA64D7E-AA16-4B8C-BB05-4AB3042DC53F}" type="datetimeFigureOut">
              <a:rPr lang="en-US"/>
              <a:pPr>
                <a:defRPr/>
              </a:pPr>
              <a:t>5/24/2016</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96BEED6-C355-47C9-B317-71506206FD3E}" type="slidenum">
              <a:rPr lang="en-US"/>
              <a:pPr>
                <a:defRPr/>
              </a:pPr>
              <a:t>‹#›</a:t>
            </a:fld>
            <a:endParaRPr lang="en-US"/>
          </a:p>
        </p:txBody>
      </p:sp>
    </p:spTree>
    <p:extLst>
      <p:ext uri="{BB962C8B-B14F-4D97-AF65-F5344CB8AC3E}">
        <p14:creationId xmlns:p14="http://schemas.microsoft.com/office/powerpoint/2010/main" val="18749587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Welcome</a:t>
            </a:r>
            <a:r>
              <a:rPr lang="en-US" altLang="en-US" baseline="0" dirty="0" smtClean="0"/>
              <a:t> to this presentation on language effects.  I am </a:t>
            </a:r>
            <a:r>
              <a:rPr lang="en-US" altLang="en-US" baseline="0" dirty="0" err="1" smtClean="0"/>
              <a:t>Lungelwa</a:t>
            </a:r>
            <a:r>
              <a:rPr lang="en-US" altLang="en-US" baseline="0" dirty="0" smtClean="0"/>
              <a:t> </a:t>
            </a:r>
            <a:r>
              <a:rPr lang="en-US" altLang="en-US" baseline="0" dirty="0" err="1" smtClean="0"/>
              <a:t>Phakathi</a:t>
            </a:r>
            <a:r>
              <a:rPr lang="en-US" altLang="en-US" baseline="0" dirty="0" smtClean="0"/>
              <a:t> one of the lecturers in the English Studies Department.  Many people struggle with the analysis of language and I hope these slides will help to give you a start if you are also struggling.  Language has more effects than the few that will be discussed here, however understanding these will hopefully improve your critical awareness of other effects.  Please note that due to length limits, not all effects will be discussed in one podcast; expect a continuation.</a:t>
            </a:r>
          </a:p>
          <a:p>
            <a:pPr eaLnBrk="1" hangingPunct="1">
              <a:spcBef>
                <a:spcPct val="0"/>
              </a:spcBef>
            </a:pPr>
            <a:endParaRPr lang="en-US" altLang="en-US" baseline="0" dirty="0" smtClean="0"/>
          </a:p>
          <a:p>
            <a:pPr eaLnBrk="1" hangingPunct="1">
              <a:spcBef>
                <a:spcPct val="0"/>
              </a:spcBef>
            </a:pPr>
            <a:r>
              <a:rPr lang="en-US" altLang="en-US" baseline="0" dirty="0" smtClean="0"/>
              <a:t>I am also hoping to equip you with a simple skill of making learning part of your lifestyle by involving friends and family.</a:t>
            </a:r>
            <a:endParaRPr lang="en-US" altLang="en-US" dirty="0" smtClean="0"/>
          </a:p>
          <a:p>
            <a:pPr eaLnBrk="1" hangingPunct="1">
              <a:spcBef>
                <a:spcPct val="0"/>
              </a:spcBef>
            </a:pPr>
            <a:endParaRPr lang="en-US" altLang="en-US" dirty="0"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03BD4708-DECE-47CF-B186-96A524EB2F36}" type="slidenum">
              <a:rPr lang="en-US" altLang="en-US" smtClean="0"/>
              <a:pPr eaLnBrk="1" fontAlgn="base" hangingPunct="1">
                <a:spcBef>
                  <a:spcPct val="0"/>
                </a:spcBef>
                <a:spcAft>
                  <a:spcPct val="0"/>
                </a:spcAft>
              </a:pPr>
              <a:t>1</a:t>
            </a:fld>
            <a:endParaRPr lang="en-US" altLang="en-US" smtClean="0"/>
          </a:p>
        </p:txBody>
      </p:sp>
    </p:spTree>
    <p:extLst>
      <p:ext uri="{BB962C8B-B14F-4D97-AF65-F5344CB8AC3E}">
        <p14:creationId xmlns:p14="http://schemas.microsoft.com/office/powerpoint/2010/main" val="3973395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Let</a:t>
            </a:r>
            <a:r>
              <a:rPr lang="en-US" baseline="0" dirty="0" smtClean="0"/>
              <a:t> us begin by recapping on a slide I have used in the past on how to </a:t>
            </a:r>
            <a:r>
              <a:rPr lang="en-US" baseline="0" dirty="0" err="1" smtClean="0"/>
              <a:t>analyse</a:t>
            </a:r>
            <a:r>
              <a:rPr lang="en-US" baseline="0" dirty="0" smtClean="0"/>
              <a:t>.  In </a:t>
            </a:r>
            <a:r>
              <a:rPr lang="en-US" dirty="0" smtClean="0"/>
              <a:t>your guide you find these questions repeatedly,</a:t>
            </a:r>
            <a:r>
              <a:rPr lang="en-US" baseline="0" dirty="0" smtClean="0"/>
              <a:t> yet some students still struggle to respond to them effectively, so I have paraphrased them.  It is important to note that n</a:t>
            </a:r>
            <a:r>
              <a:rPr lang="en-US" dirty="0" smtClean="0"/>
              <a:t>o response is fully exhausted until the triangle is complete.  I am going to retain the </a:t>
            </a:r>
            <a:r>
              <a:rPr lang="en-US" dirty="0" err="1" smtClean="0"/>
              <a:t>colour</a:t>
            </a:r>
            <a:r>
              <a:rPr lang="en-US" baseline="0" dirty="0" smtClean="0"/>
              <a:t> coding that appears here, so w</a:t>
            </a:r>
            <a:r>
              <a:rPr lang="en-US" dirty="0" smtClean="0"/>
              <a:t>henever you see this </a:t>
            </a:r>
            <a:r>
              <a:rPr lang="en-US" dirty="0" err="1" smtClean="0"/>
              <a:t>colour</a:t>
            </a:r>
            <a:r>
              <a:rPr lang="en-US" dirty="0" smtClean="0"/>
              <a:t> coding, please remember what</a:t>
            </a:r>
            <a:r>
              <a:rPr lang="en-US" baseline="0" dirty="0" smtClean="0"/>
              <a:t> it represents.  Green is for “What”, avocado is for “How” and purple is for “Why”.</a:t>
            </a:r>
            <a:endParaRPr lang="en-US" dirty="0" smtClean="0"/>
          </a:p>
          <a:p>
            <a:endParaRPr lang="en-US" dirty="0"/>
          </a:p>
        </p:txBody>
      </p:sp>
      <p:sp>
        <p:nvSpPr>
          <p:cNvPr id="4" name="Slide Number Placeholder 3"/>
          <p:cNvSpPr>
            <a:spLocks noGrp="1"/>
          </p:cNvSpPr>
          <p:nvPr>
            <p:ph type="sldNum" sz="quarter" idx="10"/>
          </p:nvPr>
        </p:nvSpPr>
        <p:spPr/>
        <p:txBody>
          <a:bodyPr/>
          <a:lstStyle/>
          <a:p>
            <a:fld id="{EC7A3C3F-A6C4-45D8-B264-31AFABE000AB}" type="slidenum">
              <a:rPr lang="en-ZA" smtClean="0"/>
              <a:t>2</a:t>
            </a:fld>
            <a:endParaRPr lang="en-ZA"/>
          </a:p>
        </p:txBody>
      </p:sp>
    </p:spTree>
    <p:extLst>
      <p:ext uri="{BB962C8B-B14F-4D97-AF65-F5344CB8AC3E}">
        <p14:creationId xmlns:p14="http://schemas.microsoft.com/office/powerpoint/2010/main" val="1107018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effects will be discussed separately with examples from different</a:t>
            </a:r>
            <a:r>
              <a:rPr lang="en-US" baseline="0" dirty="0" smtClean="0"/>
              <a:t> poems so that you can understand them in context.  Please remember that context always determines meaning in language.  Ensure that you are familiar with the different literary devices as I shall be using them in my discussion and you need to understand them enough to be able to identify them in any context.</a:t>
            </a:r>
            <a:endParaRPr lang="en-US" dirty="0"/>
          </a:p>
        </p:txBody>
      </p:sp>
      <p:sp>
        <p:nvSpPr>
          <p:cNvPr id="4" name="Slide Number Placeholder 3"/>
          <p:cNvSpPr>
            <a:spLocks noGrp="1"/>
          </p:cNvSpPr>
          <p:nvPr>
            <p:ph type="sldNum" sz="quarter" idx="10"/>
          </p:nvPr>
        </p:nvSpPr>
        <p:spPr/>
        <p:txBody>
          <a:bodyPr/>
          <a:lstStyle/>
          <a:p>
            <a:pPr>
              <a:defRPr/>
            </a:pPr>
            <a:fld id="{896BEED6-C355-47C9-B317-71506206FD3E}" type="slidenum">
              <a:rPr lang="en-US" smtClean="0"/>
              <a:pPr>
                <a:defRPr/>
              </a:pPr>
              <a:t>3</a:t>
            </a:fld>
            <a:endParaRPr lang="en-US"/>
          </a:p>
        </p:txBody>
      </p:sp>
    </p:spTree>
    <p:extLst>
      <p:ext uri="{BB962C8B-B14F-4D97-AF65-F5344CB8AC3E}">
        <p14:creationId xmlns:p14="http://schemas.microsoft.com/office/powerpoint/2010/main" val="3896286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Language</a:t>
            </a:r>
            <a:r>
              <a:rPr lang="en-US" baseline="0" dirty="0" smtClean="0"/>
              <a:t> can “Create an Image”.  </a:t>
            </a:r>
            <a:r>
              <a:rPr lang="en-US" dirty="0" smtClean="0"/>
              <a:t>A quick tip is knowing</a:t>
            </a:r>
            <a:r>
              <a:rPr lang="en-US" baseline="0" dirty="0" smtClean="0"/>
              <a:t> that poetic devices that compare, always create an image in your mind.  This is their </a:t>
            </a:r>
            <a:r>
              <a:rPr lang="en-US" b="1" baseline="0" dirty="0" smtClean="0"/>
              <a:t>basic effect as it leads to other effects,  </a:t>
            </a:r>
            <a:r>
              <a:rPr lang="en-US" b="0" baseline="0" dirty="0" smtClean="0"/>
              <a:t>this </a:t>
            </a:r>
            <a:r>
              <a:rPr lang="en-US" baseline="0" dirty="0" smtClean="0"/>
              <a:t>you will notice once you become familiar with analysis. </a:t>
            </a:r>
            <a:r>
              <a:rPr lang="en-US" b="1" dirty="0" smtClean="0"/>
              <a:t>By</a:t>
            </a:r>
            <a:r>
              <a:rPr lang="en-US" b="1" baseline="0" dirty="0" smtClean="0"/>
              <a:t> c</a:t>
            </a:r>
            <a:r>
              <a:rPr lang="en-US" b="1" dirty="0" smtClean="0"/>
              <a:t>omparing the hand to a snake, the poet gives an image that clarifies how quickly the hand moves with determination in search of the wallet.  This further</a:t>
            </a:r>
            <a:r>
              <a:rPr lang="en-US" b="1" baseline="0" dirty="0" smtClean="0"/>
              <a:t> gives a sense of urgency and it relates to the apartheid theme  since the ‘</a:t>
            </a:r>
            <a:r>
              <a:rPr lang="en-US" b="1" baseline="0" dirty="0" err="1" smtClean="0"/>
              <a:t>dompass</a:t>
            </a:r>
            <a:r>
              <a:rPr lang="en-US" b="1" baseline="0" dirty="0" smtClean="0"/>
              <a:t>’  had to be always readily available on request.</a:t>
            </a:r>
          </a:p>
          <a:p>
            <a:r>
              <a:rPr lang="en-US" b="0" i="1" baseline="0" dirty="0" smtClean="0"/>
              <a:t>Note how the image gives birth to another effect which is to ‘clarify’ in this case.  Remember how I said more effects will crop up!</a:t>
            </a:r>
          </a:p>
          <a:p>
            <a:endParaRPr lang="en-US" b="0" i="1" baseline="0" dirty="0" smtClean="0"/>
          </a:p>
          <a:p>
            <a:r>
              <a:rPr lang="en-US" baseline="0" dirty="0" smtClean="0"/>
              <a:t>Since we are starting with comparisons, f</a:t>
            </a:r>
            <a:r>
              <a:rPr lang="en-US" dirty="0" smtClean="0"/>
              <a:t>or practice, you can use different sources (Prescribed poems, news reports,</a:t>
            </a:r>
            <a:r>
              <a:rPr lang="en-US" baseline="0" dirty="0" smtClean="0"/>
              <a:t> prose, advertisements) to play with family members.  Members should identify as many examples of simile as they can find from the source at hand.  Take turns to share – telling the group what two things are compared/ which image comes to mind/ what does this image imply about the other object in the comparison.</a:t>
            </a:r>
          </a:p>
          <a:p>
            <a:r>
              <a:rPr lang="en-US" baseline="0" dirty="0" smtClean="0"/>
              <a:t>(The family will bond as a student you develop.  It is advisable to use fruit as a reward rather than sweets.)</a:t>
            </a:r>
            <a:endParaRPr lang="en-US" dirty="0" smtClean="0"/>
          </a:p>
          <a:p>
            <a:endParaRPr lang="en-US" b="0" i="1" dirty="0"/>
          </a:p>
        </p:txBody>
      </p:sp>
      <p:sp>
        <p:nvSpPr>
          <p:cNvPr id="4" name="Slide Number Placeholder 3"/>
          <p:cNvSpPr>
            <a:spLocks noGrp="1"/>
          </p:cNvSpPr>
          <p:nvPr>
            <p:ph type="sldNum" sz="quarter" idx="10"/>
          </p:nvPr>
        </p:nvSpPr>
        <p:spPr/>
        <p:txBody>
          <a:bodyPr/>
          <a:lstStyle/>
          <a:p>
            <a:pPr>
              <a:defRPr/>
            </a:pPr>
            <a:fld id="{896BEED6-C355-47C9-B317-71506206FD3E}" type="slidenum">
              <a:rPr lang="en-US" smtClean="0"/>
              <a:pPr>
                <a:defRPr/>
              </a:pPr>
              <a:t>4</a:t>
            </a:fld>
            <a:endParaRPr lang="en-US"/>
          </a:p>
        </p:txBody>
      </p:sp>
    </p:spTree>
    <p:extLst>
      <p:ext uri="{BB962C8B-B14F-4D97-AF65-F5344CB8AC3E}">
        <p14:creationId xmlns:p14="http://schemas.microsoft.com/office/powerpoint/2010/main" val="3054088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Can</a:t>
            </a:r>
            <a:r>
              <a:rPr lang="en-US" baseline="0" dirty="0" smtClean="0"/>
              <a:t> you s</a:t>
            </a:r>
            <a:r>
              <a:rPr lang="en-US" dirty="0" smtClean="0"/>
              <a:t>ee how the metaphor</a:t>
            </a:r>
            <a:r>
              <a:rPr lang="en-US" baseline="0" dirty="0" smtClean="0"/>
              <a:t> also creates an image of what the city looks like at dusk?  Once more we have explored the “What”, “How” and “Why”.</a:t>
            </a:r>
          </a:p>
          <a:p>
            <a:endParaRPr lang="en-US" baseline="0" dirty="0" smtClean="0"/>
          </a:p>
          <a:p>
            <a:r>
              <a:rPr lang="en-US" baseline="0" dirty="0" smtClean="0"/>
              <a:t>If you used a poem to play with your family/friends, you may change it to another source like a scene from a play, news report/advertisement or piece of fictitious prose.  This will help you </a:t>
            </a:r>
            <a:r>
              <a:rPr lang="en-US" baseline="0" dirty="0" err="1" smtClean="0"/>
              <a:t>realise</a:t>
            </a:r>
            <a:r>
              <a:rPr lang="en-US" baseline="0" dirty="0" smtClean="0"/>
              <a:t> that poetic devices are used across different types of discourse, so that when you are doing a close study of any source, you may not overlook them.</a:t>
            </a:r>
            <a:endParaRPr lang="en-US" dirty="0"/>
          </a:p>
        </p:txBody>
      </p:sp>
      <p:sp>
        <p:nvSpPr>
          <p:cNvPr id="4" name="Slide Number Placeholder 3"/>
          <p:cNvSpPr>
            <a:spLocks noGrp="1"/>
          </p:cNvSpPr>
          <p:nvPr>
            <p:ph type="sldNum" sz="quarter" idx="10"/>
          </p:nvPr>
        </p:nvSpPr>
        <p:spPr/>
        <p:txBody>
          <a:bodyPr/>
          <a:lstStyle/>
          <a:p>
            <a:pPr>
              <a:defRPr/>
            </a:pPr>
            <a:fld id="{896BEED6-C355-47C9-B317-71506206FD3E}" type="slidenum">
              <a:rPr lang="en-US" smtClean="0"/>
              <a:pPr>
                <a:defRPr/>
              </a:pPr>
              <a:t>5</a:t>
            </a:fld>
            <a:endParaRPr lang="en-US"/>
          </a:p>
        </p:txBody>
      </p:sp>
    </p:spTree>
    <p:extLst>
      <p:ext uri="{BB962C8B-B14F-4D97-AF65-F5344CB8AC3E}">
        <p14:creationId xmlns:p14="http://schemas.microsoft.com/office/powerpoint/2010/main" val="1693190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image has</a:t>
            </a:r>
            <a:r>
              <a:rPr lang="en-US" baseline="0" dirty="0" smtClean="0"/>
              <a:t> been perfectly created through personification.  Now, take careful note of the discussion that follows.</a:t>
            </a:r>
            <a:endParaRPr lang="en-US" dirty="0"/>
          </a:p>
        </p:txBody>
      </p:sp>
      <p:sp>
        <p:nvSpPr>
          <p:cNvPr id="4" name="Slide Number Placeholder 3"/>
          <p:cNvSpPr>
            <a:spLocks noGrp="1"/>
          </p:cNvSpPr>
          <p:nvPr>
            <p:ph type="sldNum" sz="quarter" idx="10"/>
          </p:nvPr>
        </p:nvSpPr>
        <p:spPr/>
        <p:txBody>
          <a:bodyPr/>
          <a:lstStyle/>
          <a:p>
            <a:pPr>
              <a:defRPr/>
            </a:pPr>
            <a:fld id="{896BEED6-C355-47C9-B317-71506206FD3E}" type="slidenum">
              <a:rPr lang="en-US" smtClean="0"/>
              <a:pPr>
                <a:defRPr/>
              </a:pPr>
              <a:t>6</a:t>
            </a:fld>
            <a:endParaRPr lang="en-US"/>
          </a:p>
        </p:txBody>
      </p:sp>
    </p:spTree>
    <p:extLst>
      <p:ext uri="{BB962C8B-B14F-4D97-AF65-F5344CB8AC3E}">
        <p14:creationId xmlns:p14="http://schemas.microsoft.com/office/powerpoint/2010/main" val="2396295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cannot repeat this</a:t>
            </a:r>
            <a:r>
              <a:rPr lang="en-US" baseline="0" dirty="0" smtClean="0"/>
              <a:t> enough, simply saying an image has been created will not get you marks.  Remember the 3 </a:t>
            </a:r>
            <a:r>
              <a:rPr lang="en-US" baseline="0" dirty="0" err="1" smtClean="0"/>
              <a:t>colours</a:t>
            </a:r>
            <a:r>
              <a:rPr lang="en-US" baseline="0" dirty="0" smtClean="0"/>
              <a:t> of a complete response.  Take note how more effects of language keep sprouting, this time we note that language can be used to “protest” through the images created.</a:t>
            </a:r>
          </a:p>
          <a:p>
            <a:endParaRPr lang="en-US" baseline="0" dirty="0" smtClean="0"/>
          </a:p>
          <a:p>
            <a:r>
              <a:rPr lang="en-US" baseline="0" dirty="0" smtClean="0"/>
              <a:t>By playing with friends/family you will find that more effects crop up.  It would be good to record these in your journal or practice book so that you can have a wide range of effects to draw from as you read different extracts.  </a:t>
            </a:r>
            <a:endParaRPr lang="en-US" dirty="0"/>
          </a:p>
        </p:txBody>
      </p:sp>
      <p:sp>
        <p:nvSpPr>
          <p:cNvPr id="4" name="Slide Number Placeholder 3"/>
          <p:cNvSpPr>
            <a:spLocks noGrp="1"/>
          </p:cNvSpPr>
          <p:nvPr>
            <p:ph type="sldNum" sz="quarter" idx="10"/>
          </p:nvPr>
        </p:nvSpPr>
        <p:spPr/>
        <p:txBody>
          <a:bodyPr/>
          <a:lstStyle/>
          <a:p>
            <a:pPr>
              <a:defRPr/>
            </a:pPr>
            <a:fld id="{896BEED6-C355-47C9-B317-71506206FD3E}" type="slidenum">
              <a:rPr lang="en-US" smtClean="0"/>
              <a:pPr>
                <a:defRPr/>
              </a:pPr>
              <a:t>7</a:t>
            </a:fld>
            <a:endParaRPr lang="en-US"/>
          </a:p>
        </p:txBody>
      </p:sp>
    </p:spTree>
    <p:extLst>
      <p:ext uri="{BB962C8B-B14F-4D97-AF65-F5344CB8AC3E}">
        <p14:creationId xmlns:p14="http://schemas.microsoft.com/office/powerpoint/2010/main" val="3122663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come to the end of the first effect.</a:t>
            </a:r>
            <a:r>
              <a:rPr lang="en-US" baseline="0" dirty="0" smtClean="0"/>
              <a:t>  I hope you will enrich your learning by playing the “learning games”  discussed here with your families, friends or colleagues.  The next effect will be discussed in the next video podcast.  Thank you.</a:t>
            </a:r>
            <a:endParaRPr lang="en-US" dirty="0"/>
          </a:p>
        </p:txBody>
      </p:sp>
      <p:sp>
        <p:nvSpPr>
          <p:cNvPr id="4" name="Slide Number Placeholder 3"/>
          <p:cNvSpPr>
            <a:spLocks noGrp="1"/>
          </p:cNvSpPr>
          <p:nvPr>
            <p:ph type="sldNum" sz="quarter" idx="10"/>
          </p:nvPr>
        </p:nvSpPr>
        <p:spPr/>
        <p:txBody>
          <a:bodyPr/>
          <a:lstStyle/>
          <a:p>
            <a:pPr>
              <a:defRPr/>
            </a:pPr>
            <a:fld id="{896BEED6-C355-47C9-B317-71506206FD3E}" type="slidenum">
              <a:rPr lang="en-US" smtClean="0"/>
              <a:pPr>
                <a:defRPr/>
              </a:pPr>
              <a:t>8</a:t>
            </a:fld>
            <a:endParaRPr lang="en-US"/>
          </a:p>
        </p:txBody>
      </p:sp>
    </p:spTree>
    <p:extLst>
      <p:ext uri="{BB962C8B-B14F-4D97-AF65-F5344CB8AC3E}">
        <p14:creationId xmlns:p14="http://schemas.microsoft.com/office/powerpoint/2010/main" val="2226137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1703" y="278294"/>
            <a:ext cx="5562323" cy="2405271"/>
          </a:xfrm>
        </p:spPr>
        <p:txBody>
          <a:bodyPr anchor="t">
            <a:normAutofit/>
          </a:bodyPr>
          <a:lstStyle>
            <a:lvl1pPr algn="l">
              <a:defRPr sz="3200" b="1"/>
            </a:lvl1pPr>
          </a:lstStyle>
          <a:p>
            <a:r>
              <a:rPr lang="en-US" smtClean="0"/>
              <a:t>Click to edit Master title style</a:t>
            </a:r>
            <a:endParaRPr lang="en-US" dirty="0"/>
          </a:p>
        </p:txBody>
      </p:sp>
      <p:sp>
        <p:nvSpPr>
          <p:cNvPr id="3" name="Subtitle 2"/>
          <p:cNvSpPr>
            <a:spLocks noGrp="1"/>
          </p:cNvSpPr>
          <p:nvPr>
            <p:ph type="subTitle" idx="1"/>
          </p:nvPr>
        </p:nvSpPr>
        <p:spPr>
          <a:xfrm>
            <a:off x="311703" y="2941982"/>
            <a:ext cx="2332106" cy="2315817"/>
          </a:xfrm>
        </p:spPr>
        <p:txBody>
          <a:bodyPr rtlCol="0">
            <a:normAutofit/>
          </a:bodyPr>
          <a:lstStyle>
            <a:lvl1pPr marL="0" indent="0" algn="l" defTabSz="457200" rtl="0" eaLnBrk="1" latinLnBrk="0" hangingPunct="1">
              <a:spcBef>
                <a:spcPct val="0"/>
              </a:spcBef>
              <a:buNone/>
              <a:defRPr lang="en-US" sz="2400" b="1" kern="1200">
                <a:solidFill>
                  <a:schemeClr val="tx1">
                    <a:lumMod val="50000"/>
                    <a:lumOff val="50000"/>
                  </a:schemeClr>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478ADBB2-EFC7-4AB4-85A3-E0C8AF3F1C14}" type="datetimeFigureOut">
              <a:rPr lang="en-US"/>
              <a:pPr>
                <a:defRPr/>
              </a:pPr>
              <a:t>5/24/2016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41474C-3564-4686-9073-E55483914253}" type="slidenum">
              <a:rPr lang="en-US"/>
              <a:pPr>
                <a:defRPr/>
              </a:pPr>
              <a:t>‹#›</a:t>
            </a:fld>
            <a:endParaRPr lang="en-US"/>
          </a:p>
        </p:txBody>
      </p:sp>
    </p:spTree>
    <p:extLst>
      <p:ext uri="{BB962C8B-B14F-4D97-AF65-F5344CB8AC3E}">
        <p14:creationId xmlns:p14="http://schemas.microsoft.com/office/powerpoint/2010/main" val="1852501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0528719-1C9B-4E65-9C44-818D22454847}" type="datetimeFigureOut">
              <a:rPr lang="en-US"/>
              <a:pPr>
                <a:defRPr/>
              </a:pPr>
              <a:t>5/24/2016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D73A09-F1ED-4A57-AFAF-2C76D8FA4C94}" type="slidenum">
              <a:rPr lang="en-US"/>
              <a:pPr>
                <a:defRPr/>
              </a:pPr>
              <a:t>‹#›</a:t>
            </a:fld>
            <a:endParaRPr lang="en-US"/>
          </a:p>
        </p:txBody>
      </p:sp>
    </p:spTree>
    <p:extLst>
      <p:ext uri="{BB962C8B-B14F-4D97-AF65-F5344CB8AC3E}">
        <p14:creationId xmlns:p14="http://schemas.microsoft.com/office/powerpoint/2010/main" val="1192249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tcure &amp;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521450" y="1600201"/>
            <a:ext cx="2889250" cy="4184373"/>
          </a:xfrm>
        </p:spPr>
        <p:txBody>
          <a:bodyPr>
            <a:normAutofit/>
          </a:bodyPr>
          <a:lstStyle>
            <a:lvl1pPr marL="0" indent="0">
              <a:lnSpc>
                <a:spcPct val="150000"/>
              </a:lnSpc>
              <a:buFontTx/>
              <a:buNone/>
              <a:defRPr sz="1600"/>
            </a:lvl1pPr>
            <a:lvl2pPr marL="0" indent="0">
              <a:lnSpc>
                <a:spcPct val="150000"/>
              </a:lnSpc>
              <a:buFontTx/>
              <a:buNone/>
              <a:defRPr sz="1600"/>
            </a:lvl2pPr>
            <a:lvl3pPr marL="0" indent="0">
              <a:lnSpc>
                <a:spcPct val="150000"/>
              </a:lnSpc>
              <a:buFontTx/>
              <a:buNone/>
              <a:defRPr sz="1600"/>
            </a:lvl3pPr>
            <a:lvl4pPr marL="0" indent="0">
              <a:lnSpc>
                <a:spcPct val="150000"/>
              </a:lnSpc>
              <a:buFontTx/>
              <a:buNone/>
              <a:defRPr sz="1600"/>
            </a:lvl4pPr>
            <a:lvl5pPr marL="0" indent="0">
              <a:lnSpc>
                <a:spcPct val="150000"/>
              </a:lnSpc>
              <a:buFontTx/>
              <a:buNone/>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2"/>
          <p:cNvSpPr>
            <a:spLocks noGrp="1"/>
          </p:cNvSpPr>
          <p:nvPr>
            <p:ph type="pic" idx="13"/>
          </p:nvPr>
        </p:nvSpPr>
        <p:spPr>
          <a:xfrm>
            <a:off x="495300" y="1600200"/>
            <a:ext cx="5943600" cy="4184373"/>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5" name="Date Placeholder 3"/>
          <p:cNvSpPr>
            <a:spLocks noGrp="1"/>
          </p:cNvSpPr>
          <p:nvPr>
            <p:ph type="dt" sz="half" idx="14"/>
          </p:nvPr>
        </p:nvSpPr>
        <p:spPr/>
        <p:txBody>
          <a:bodyPr/>
          <a:lstStyle>
            <a:lvl1pPr>
              <a:defRPr/>
            </a:lvl1pPr>
          </a:lstStyle>
          <a:p>
            <a:pPr>
              <a:defRPr/>
            </a:pPr>
            <a:fld id="{B5FB4F40-ECDA-45CC-8240-ECEA60712C7C}" type="datetimeFigureOut">
              <a:rPr lang="en-US"/>
              <a:pPr>
                <a:defRPr/>
              </a:pPr>
              <a:t>5/24/2016</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8" name="Slide Number Placeholder 5"/>
          <p:cNvSpPr>
            <a:spLocks noGrp="1"/>
          </p:cNvSpPr>
          <p:nvPr>
            <p:ph type="sldNum" sz="quarter" idx="16"/>
          </p:nvPr>
        </p:nvSpPr>
        <p:spPr/>
        <p:txBody>
          <a:bodyPr/>
          <a:lstStyle>
            <a:lvl1pPr>
              <a:defRPr/>
            </a:lvl1pPr>
          </a:lstStyle>
          <a:p>
            <a:pPr>
              <a:defRPr/>
            </a:pPr>
            <a:fld id="{2D907A71-1EC6-4A89-9EE2-47CDAF0B342F}" type="slidenum">
              <a:rPr lang="en-US"/>
              <a:pPr>
                <a:defRPr/>
              </a:pPr>
              <a:t>‹#›</a:t>
            </a:fld>
            <a:endParaRPr lang="en-US"/>
          </a:p>
        </p:txBody>
      </p:sp>
    </p:spTree>
    <p:extLst>
      <p:ext uri="{BB962C8B-B14F-4D97-AF65-F5344CB8AC3E}">
        <p14:creationId xmlns:p14="http://schemas.microsoft.com/office/powerpoint/2010/main" val="142070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amp; caption 2">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941645" y="612775"/>
            <a:ext cx="5943600" cy="4114800"/>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941645" y="5367338"/>
            <a:ext cx="5943600" cy="5961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0E6739-370F-48F5-A167-96848515D4A7}" type="datetimeFigureOut">
              <a:rPr lang="en-US"/>
              <a:pPr>
                <a:defRPr/>
              </a:pPr>
              <a:t>5/24/2016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042C6BD-50CC-4610-9235-2AB04B725713}" type="slidenum">
              <a:rPr lang="en-US"/>
              <a:pPr>
                <a:defRPr/>
              </a:pPr>
              <a:t>‹#›</a:t>
            </a:fld>
            <a:endParaRPr lang="en-US"/>
          </a:p>
        </p:txBody>
      </p:sp>
    </p:spTree>
    <p:extLst>
      <p:ext uri="{BB962C8B-B14F-4D97-AF65-F5344CB8AC3E}">
        <p14:creationId xmlns:p14="http://schemas.microsoft.com/office/powerpoint/2010/main" val="1018334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92927A5C-D4D4-48B5-B655-F05509102010}" type="datetimeFigureOut">
              <a:rPr lang="en-US"/>
              <a:pPr>
                <a:defRPr/>
              </a:pPr>
              <a:t>5/24/2016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3D85A62-A964-43AE-9CB9-E9008F3C6C11}" type="slidenum">
              <a:rPr lang="en-US"/>
              <a:pPr>
                <a:defRPr/>
              </a:pPr>
              <a:t>‹#›</a:t>
            </a:fld>
            <a:endParaRPr lang="en-US"/>
          </a:p>
        </p:txBody>
      </p:sp>
    </p:spTree>
    <p:extLst>
      <p:ext uri="{BB962C8B-B14F-4D97-AF65-F5344CB8AC3E}">
        <p14:creationId xmlns:p14="http://schemas.microsoft.com/office/powerpoint/2010/main" val="2427982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Content Placeholder 2"/>
          <p:cNvSpPr>
            <a:spLocks noGrp="1"/>
          </p:cNvSpPr>
          <p:nvPr>
            <p:ph sz="half" idx="1"/>
          </p:nvPr>
        </p:nvSpPr>
        <p:spPr>
          <a:xfrm>
            <a:off x="536575" y="1600201"/>
            <a:ext cx="431372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4733" y="1600201"/>
            <a:ext cx="431596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36DBF9C-E81D-479B-AE2A-95814880A2A9}" type="datetimeFigureOut">
              <a:rPr lang="en-US"/>
              <a:pPr>
                <a:defRPr/>
              </a:pPr>
              <a:t>5/24/2016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D9280A-9546-4664-B8E9-6EF0B53FC037}" type="slidenum">
              <a:rPr lang="en-US"/>
              <a:pPr>
                <a:defRPr/>
              </a:pPr>
              <a:t>‹#›</a:t>
            </a:fld>
            <a:endParaRPr lang="en-US"/>
          </a:p>
        </p:txBody>
      </p:sp>
    </p:spTree>
    <p:extLst>
      <p:ext uri="{BB962C8B-B14F-4D97-AF65-F5344CB8AC3E}">
        <p14:creationId xmlns:p14="http://schemas.microsoft.com/office/powerpoint/2010/main" val="628393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E80CAF4-70C5-4CFE-B86C-2A5C2FE7E0BB}" type="datetimeFigureOut">
              <a:rPr lang="en-US"/>
              <a:pPr>
                <a:defRPr/>
              </a:pPr>
              <a:t>5/24/2016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1BF94B8-DACB-41E4-BC88-19E8355F7018}" type="slidenum">
              <a:rPr lang="en-US"/>
              <a:pPr>
                <a:defRPr/>
              </a:pPr>
              <a:t>‹#›</a:t>
            </a:fld>
            <a:endParaRPr lang="en-US"/>
          </a:p>
        </p:txBody>
      </p:sp>
    </p:spTree>
    <p:extLst>
      <p:ext uri="{BB962C8B-B14F-4D97-AF65-F5344CB8AC3E}">
        <p14:creationId xmlns:p14="http://schemas.microsoft.com/office/powerpoint/2010/main" val="272592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2AE38AB-94A3-4FB7-97F5-E48E3CF30914}" type="datetimeFigureOut">
              <a:rPr lang="en-US"/>
              <a:pPr>
                <a:defRPr/>
              </a:pPr>
              <a:t>5/24/2016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025ECD5-EBD3-45CE-98A4-1FD237A8263F}" type="slidenum">
              <a:rPr lang="en-US"/>
              <a:pPr>
                <a:defRPr/>
              </a:pPr>
              <a:t>‹#›</a:t>
            </a:fld>
            <a:endParaRPr lang="en-US"/>
          </a:p>
        </p:txBody>
      </p:sp>
    </p:spTree>
    <p:extLst>
      <p:ext uri="{BB962C8B-B14F-4D97-AF65-F5344CB8AC3E}">
        <p14:creationId xmlns:p14="http://schemas.microsoft.com/office/powerpoint/2010/main" val="4261317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pic>
        <p:nvPicPr>
          <p:cNvPr id="2" name="Picture 6" descr="Bac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931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572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476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2" name="Picture 6" descr="Bac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931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59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416BABA-8B18-4AEA-9EC2-340EB9066762}" type="datetimeFigureOut">
              <a:rPr lang="en-US"/>
              <a:pPr>
                <a:defRPr/>
              </a:pPr>
              <a:t>5/24/2016</a:t>
            </a:fld>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0C2CEAA-6828-42F9-8891-6903316093D1}" type="slidenum">
              <a:rPr lang="en-US"/>
              <a:pPr>
                <a:defRPr/>
              </a:pPr>
              <a:t>‹#›</a:t>
            </a:fld>
            <a:endParaRPr lang="en-US"/>
          </a:p>
        </p:txBody>
      </p:sp>
      <p:pic>
        <p:nvPicPr>
          <p:cNvPr id="1031" name="Picture 11" descr="Inside.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2700" y="19050"/>
            <a:ext cx="9918700"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701" r:id="rId9"/>
  </p:sldLayoutIdLst>
  <p:txStyles>
    <p:titleStyle>
      <a:lvl1pPr algn="ctr" defTabSz="457200" rtl="0" eaLnBrk="1" fontAlgn="base" hangingPunct="1">
        <a:spcBef>
          <a:spcPct val="0"/>
        </a:spcBef>
        <a:spcAft>
          <a:spcPct val="0"/>
        </a:spcAft>
        <a:defRPr sz="4400" kern="1200">
          <a:solidFill>
            <a:schemeClr val="tx1"/>
          </a:solidFill>
          <a:latin typeface="Arial" pitchFamily="34" charset="0"/>
          <a:ea typeface="+mj-ea"/>
          <a:cs typeface="Arial" pitchFamily="34" charset="0"/>
        </a:defRPr>
      </a:lvl1pPr>
      <a:lvl2pPr algn="ctr" defTabSz="457200" rtl="0" eaLnBrk="1" fontAlgn="base" hangingPunct="1">
        <a:spcBef>
          <a:spcPct val="0"/>
        </a:spcBef>
        <a:spcAft>
          <a:spcPct val="0"/>
        </a:spcAft>
        <a:defRPr sz="4400">
          <a:solidFill>
            <a:schemeClr val="tx1"/>
          </a:solidFill>
          <a:latin typeface="Arial" pitchFamily="34" charset="0"/>
          <a:cs typeface="Arial" pitchFamily="34" charset="0"/>
        </a:defRPr>
      </a:lvl2pPr>
      <a:lvl3pPr algn="ctr" defTabSz="457200" rtl="0" eaLnBrk="1" fontAlgn="base" hangingPunct="1">
        <a:spcBef>
          <a:spcPct val="0"/>
        </a:spcBef>
        <a:spcAft>
          <a:spcPct val="0"/>
        </a:spcAft>
        <a:defRPr sz="4400">
          <a:solidFill>
            <a:schemeClr val="tx1"/>
          </a:solidFill>
          <a:latin typeface="Arial" pitchFamily="34" charset="0"/>
          <a:cs typeface="Arial" pitchFamily="34" charset="0"/>
        </a:defRPr>
      </a:lvl3pPr>
      <a:lvl4pPr algn="ctr" defTabSz="457200" rtl="0" eaLnBrk="1" fontAlgn="base" hangingPunct="1">
        <a:spcBef>
          <a:spcPct val="0"/>
        </a:spcBef>
        <a:spcAft>
          <a:spcPct val="0"/>
        </a:spcAft>
        <a:defRPr sz="4400">
          <a:solidFill>
            <a:schemeClr val="tx1"/>
          </a:solidFill>
          <a:latin typeface="Arial" pitchFamily="34" charset="0"/>
          <a:cs typeface="Arial" pitchFamily="34" charset="0"/>
        </a:defRPr>
      </a:lvl4pPr>
      <a:lvl5pPr algn="ctr" defTabSz="457200" rtl="0" eaLnBrk="1" fontAlgn="base" hangingPunct="1">
        <a:spcBef>
          <a:spcPct val="0"/>
        </a:spcBef>
        <a:spcAft>
          <a:spcPct val="0"/>
        </a:spcAft>
        <a:defRPr sz="4400">
          <a:solidFill>
            <a:schemeClr val="tx1"/>
          </a:solidFill>
          <a:latin typeface="Arial" pitchFamily="34" charset="0"/>
          <a:cs typeface="Arial" pitchFamily="34" charset="0"/>
        </a:defRPr>
      </a:lvl5pPr>
      <a:lvl6pPr marL="457200" algn="ctr" defTabSz="457200" rtl="0" eaLnBrk="1" fontAlgn="base" hangingPunct="1">
        <a:spcBef>
          <a:spcPct val="0"/>
        </a:spcBef>
        <a:spcAft>
          <a:spcPct val="0"/>
        </a:spcAft>
        <a:defRPr sz="4400">
          <a:solidFill>
            <a:schemeClr val="tx1"/>
          </a:solidFill>
          <a:latin typeface="Arial" pitchFamily="34" charset="0"/>
          <a:cs typeface="Arial" pitchFamily="34" charset="0"/>
        </a:defRPr>
      </a:lvl6pPr>
      <a:lvl7pPr marL="914400" algn="ctr" defTabSz="457200" rtl="0" eaLnBrk="1" fontAlgn="base" hangingPunct="1">
        <a:spcBef>
          <a:spcPct val="0"/>
        </a:spcBef>
        <a:spcAft>
          <a:spcPct val="0"/>
        </a:spcAft>
        <a:defRPr sz="4400">
          <a:solidFill>
            <a:schemeClr val="tx1"/>
          </a:solidFill>
          <a:latin typeface="Arial" pitchFamily="34" charset="0"/>
          <a:cs typeface="Arial" pitchFamily="34" charset="0"/>
        </a:defRPr>
      </a:lvl7pPr>
      <a:lvl8pPr marL="1371600" algn="ctr" defTabSz="457200" rtl="0" eaLnBrk="1" fontAlgn="base" hangingPunct="1">
        <a:spcBef>
          <a:spcPct val="0"/>
        </a:spcBef>
        <a:spcAft>
          <a:spcPct val="0"/>
        </a:spcAft>
        <a:defRPr sz="4400">
          <a:solidFill>
            <a:schemeClr val="tx1"/>
          </a:solidFill>
          <a:latin typeface="Arial" pitchFamily="34" charset="0"/>
          <a:cs typeface="Arial" pitchFamily="34" charset="0"/>
        </a:defRPr>
      </a:lvl8pPr>
      <a:lvl9pPr marL="1828800" algn="ctr" defTabSz="457200" rtl="0" eaLnBrk="1" fontAlgn="base" hangingPunct="1">
        <a:spcBef>
          <a:spcPct val="0"/>
        </a:spcBef>
        <a:spcAft>
          <a:spcPct val="0"/>
        </a:spcAft>
        <a:defRPr sz="4400">
          <a:solidFill>
            <a:schemeClr val="tx1"/>
          </a:solidFill>
          <a:latin typeface="Arial" pitchFamily="34" charset="0"/>
          <a:cs typeface="Arial" pitchFamily="34"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ECA9D9E-414B-41F5-94E2-60B3AF68F567}" type="datetimeFigureOut">
              <a:rPr lang="en-US"/>
              <a:pPr>
                <a:defRPr/>
              </a:pPr>
              <a:t>5/24/2016</a:t>
            </a:fld>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4B37A76-65C2-423D-96A8-44400144799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descr="Front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929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12"/>
          <p:cNvSpPr>
            <a:spLocks noGrp="1"/>
          </p:cNvSpPr>
          <p:nvPr>
            <p:ph type="ctrTitle"/>
          </p:nvPr>
        </p:nvSpPr>
        <p:spPr>
          <a:xfrm>
            <a:off x="311150" y="277813"/>
            <a:ext cx="5562600" cy="1172046"/>
          </a:xfrm>
        </p:spPr>
        <p:txBody>
          <a:bodyPr/>
          <a:lstStyle/>
          <a:p>
            <a:pPr eaLnBrk="1" hangingPunct="1"/>
            <a:r>
              <a:rPr lang="en-US" altLang="en-US" dirty="0" smtClean="0"/>
              <a:t>The 7 effects </a:t>
            </a:r>
            <a:r>
              <a:rPr lang="en-US" altLang="en-US" smtClean="0"/>
              <a:t>of language</a:t>
            </a:r>
            <a:br>
              <a:rPr lang="en-US" altLang="en-US" smtClean="0"/>
            </a:br>
            <a:r>
              <a:rPr lang="en-US" altLang="en-US" smtClean="0"/>
              <a:t>Part 1</a:t>
            </a:r>
            <a:endParaRPr lang="en-US" altLang="en-US" dirty="0" smtClean="0"/>
          </a:p>
        </p:txBody>
      </p:sp>
      <p:sp>
        <p:nvSpPr>
          <p:cNvPr id="15" name="Subtitle 14"/>
          <p:cNvSpPr>
            <a:spLocks noGrp="1"/>
          </p:cNvSpPr>
          <p:nvPr>
            <p:ph type="subTitle" idx="1"/>
          </p:nvPr>
        </p:nvSpPr>
        <p:spPr>
          <a:xfrm>
            <a:off x="311150" y="2941638"/>
            <a:ext cx="6987574" cy="2316162"/>
          </a:xfrm>
        </p:spPr>
        <p:txBody>
          <a:bodyPr>
            <a:normAutofit fontScale="92500" lnSpcReduction="10000"/>
          </a:bodyPr>
          <a:lstStyle/>
          <a:p>
            <a:pPr fontAlgn="auto">
              <a:spcAft>
                <a:spcPts val="0"/>
              </a:spcAft>
              <a:defRPr/>
            </a:pPr>
            <a:r>
              <a:rPr lang="en-US" dirty="0">
                <a:solidFill>
                  <a:schemeClr val="tx1"/>
                </a:solidFill>
              </a:rPr>
              <a:t>If you have been struggling with analysis, especially in your English Modules, the following may be of assistance in getting you started.  Please note that language effects are not limited to these few, but understanding these will broaden your thinking into a critical awareness of other effects.</a:t>
            </a:r>
          </a:p>
          <a:p>
            <a:pPr fontAlgn="auto">
              <a:spcAft>
                <a:spcPts val="0"/>
              </a:spcAft>
              <a:defRPr/>
            </a:pPr>
            <a:endParaRPr dirty="0" smtClean="0"/>
          </a:p>
          <a:p>
            <a:pPr fontAlgn="auto">
              <a:spcAft>
                <a:spcPts val="0"/>
              </a:spcAft>
              <a:buFont typeface="Arial"/>
              <a:buNone/>
              <a:defRPr/>
            </a:pP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Triangle Key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69053768"/>
              </p:ext>
            </p:extLst>
          </p:nvPr>
        </p:nvGraphicFramePr>
        <p:xfrm>
          <a:off x="495300" y="1935164"/>
          <a:ext cx="8915400" cy="4389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4693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p:nvPr>
        </p:nvSpPr>
        <p:spPr/>
        <p:txBody>
          <a:bodyPr/>
          <a:lstStyle/>
          <a:p>
            <a:pPr eaLnBrk="1" hangingPunct="1"/>
            <a:r>
              <a:rPr lang="en-US" altLang="en-US" dirty="0" smtClean="0"/>
              <a:t>These are some effects of language</a:t>
            </a:r>
          </a:p>
        </p:txBody>
      </p:sp>
      <p:sp>
        <p:nvSpPr>
          <p:cNvPr id="6147" name="Content Placeholder 7"/>
          <p:cNvSpPr>
            <a:spLocks noGrp="1"/>
          </p:cNvSpPr>
          <p:nvPr>
            <p:ph idx="1"/>
          </p:nvPr>
        </p:nvSpPr>
        <p:spPr/>
        <p:txBody>
          <a:bodyPr/>
          <a:lstStyle/>
          <a:p>
            <a:r>
              <a:rPr lang="en-US" dirty="0" smtClean="0"/>
              <a:t>Create an image</a:t>
            </a:r>
          </a:p>
          <a:p>
            <a:r>
              <a:rPr lang="en-US" dirty="0" smtClean="0"/>
              <a:t>Draw attention / highlight</a:t>
            </a:r>
          </a:p>
          <a:p>
            <a:r>
              <a:rPr lang="en-US" dirty="0" smtClean="0"/>
              <a:t>Reiterate</a:t>
            </a:r>
          </a:p>
          <a:p>
            <a:r>
              <a:rPr lang="en-US" dirty="0" err="1" smtClean="0"/>
              <a:t>Emphasise</a:t>
            </a:r>
            <a:endParaRPr lang="en-US" dirty="0" smtClean="0"/>
          </a:p>
          <a:p>
            <a:r>
              <a:rPr lang="en-US" dirty="0" smtClean="0"/>
              <a:t>Create an atmosphere</a:t>
            </a:r>
          </a:p>
          <a:p>
            <a:r>
              <a:rPr lang="en-US" dirty="0" smtClean="0"/>
              <a:t>Evoke emotions</a:t>
            </a:r>
          </a:p>
          <a:p>
            <a:r>
              <a:rPr lang="en-US" dirty="0" smtClean="0"/>
              <a:t>Give an idea</a:t>
            </a:r>
          </a:p>
          <a:p>
            <a:pPr marL="0" indent="0" eaLnBrk="1" hangingPunct="1">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an Image</a:t>
            </a:r>
          </a:p>
        </p:txBody>
      </p:sp>
      <p:sp>
        <p:nvSpPr>
          <p:cNvPr id="3" name="Content Placeholder 2"/>
          <p:cNvSpPr>
            <a:spLocks noGrp="1"/>
          </p:cNvSpPr>
          <p:nvPr>
            <p:ph idx="1"/>
          </p:nvPr>
        </p:nvSpPr>
        <p:spPr/>
        <p:txBody>
          <a:bodyPr/>
          <a:lstStyle/>
          <a:p>
            <a:r>
              <a:rPr lang="en-US" dirty="0" smtClean="0"/>
              <a:t>All poetic devices that have an element of comparison always create an image in the reader’s mind.</a:t>
            </a:r>
          </a:p>
          <a:p>
            <a:pPr lvl="1"/>
            <a:r>
              <a:rPr lang="en-US" b="1" dirty="0" smtClean="0">
                <a:solidFill>
                  <a:schemeClr val="tx1">
                    <a:lumMod val="75000"/>
                    <a:lumOff val="25000"/>
                  </a:schemeClr>
                </a:solidFill>
              </a:rPr>
              <a:t>Simile</a:t>
            </a:r>
          </a:p>
          <a:p>
            <a:pPr lvl="3"/>
            <a:r>
              <a:rPr lang="en-US" dirty="0" smtClean="0"/>
              <a:t>“My hand like a starved snake rears my pockets”(City Johannesburg Line 6 by Wally </a:t>
            </a:r>
            <a:r>
              <a:rPr lang="en-US" dirty="0" err="1" smtClean="0"/>
              <a:t>Serote</a:t>
            </a:r>
            <a:r>
              <a:rPr lang="en-US" dirty="0" smtClean="0"/>
              <a:t>)</a:t>
            </a:r>
          </a:p>
          <a:p>
            <a:pPr marL="914400" lvl="3" indent="0">
              <a:buNone/>
            </a:pPr>
            <a:r>
              <a:rPr lang="en-US" dirty="0" smtClean="0"/>
              <a:t>An image of a ‘starved snake’ immediately comes to mind.  </a:t>
            </a:r>
          </a:p>
          <a:p>
            <a:pPr marL="914400" lvl="3" indent="0">
              <a:buNone/>
            </a:pPr>
            <a:r>
              <a:rPr lang="en-US" dirty="0" smtClean="0"/>
              <a:t>Think of the qualities of a starved snake. (Quick movement / determination etc.)</a:t>
            </a:r>
          </a:p>
          <a:p>
            <a:pPr marL="914400" lvl="3" indent="0">
              <a:buNone/>
            </a:pPr>
            <a:r>
              <a:rPr lang="en-US" dirty="0" smtClean="0"/>
              <a:t>Comparing the </a:t>
            </a:r>
            <a:r>
              <a:rPr lang="en-US" dirty="0" smtClean="0">
                <a:solidFill>
                  <a:srgbClr val="92D050"/>
                </a:solidFill>
              </a:rPr>
              <a:t>hand to a snake</a:t>
            </a:r>
            <a:r>
              <a:rPr lang="en-US" dirty="0" smtClean="0"/>
              <a:t>, </a:t>
            </a:r>
            <a:r>
              <a:rPr lang="en-US" dirty="0" smtClean="0">
                <a:solidFill>
                  <a:srgbClr val="7030A0"/>
                </a:solidFill>
              </a:rPr>
              <a:t>gives an image which clarifies </a:t>
            </a:r>
            <a:r>
              <a:rPr lang="en-US" dirty="0" smtClean="0">
                <a:solidFill>
                  <a:schemeClr val="accent3">
                    <a:lumMod val="50000"/>
                  </a:schemeClr>
                </a:solidFill>
              </a:rPr>
              <a:t>how quickly the hand moves, with determination in search of the wallet. </a:t>
            </a:r>
          </a:p>
          <a:p>
            <a:endParaRPr lang="en-US" dirty="0"/>
          </a:p>
        </p:txBody>
      </p:sp>
    </p:spTree>
    <p:extLst>
      <p:ext uri="{BB962C8B-B14F-4D97-AF65-F5344CB8AC3E}">
        <p14:creationId xmlns:p14="http://schemas.microsoft.com/office/powerpoint/2010/main" val="3499976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Metaphor</a:t>
            </a:r>
          </a:p>
        </p:txBody>
      </p:sp>
      <p:sp>
        <p:nvSpPr>
          <p:cNvPr id="3" name="Content Placeholder 2"/>
          <p:cNvSpPr>
            <a:spLocks noGrp="1"/>
          </p:cNvSpPr>
          <p:nvPr>
            <p:ph idx="1"/>
          </p:nvPr>
        </p:nvSpPr>
        <p:spPr/>
        <p:txBody>
          <a:bodyPr/>
          <a:lstStyle/>
          <a:p>
            <a:r>
              <a:rPr lang="en-US" sz="2800" dirty="0" smtClean="0"/>
              <a:t>“When your neon flowers flaunt their way through the falling darkness/ On you cement trees.” (City Johannesburg Line 26&amp;27)</a:t>
            </a:r>
          </a:p>
          <a:p>
            <a:pPr lvl="1"/>
            <a:r>
              <a:rPr lang="en-US" sz="2400" dirty="0" smtClean="0"/>
              <a:t>Images of flowers and trees are already in your mind.</a:t>
            </a:r>
          </a:p>
          <a:p>
            <a:pPr lvl="1"/>
            <a:r>
              <a:rPr lang="en-US" sz="2400" dirty="0" smtClean="0"/>
              <a:t>The adjectives “neon” and “cement” that have been used to describe the two, immediately </a:t>
            </a:r>
            <a:r>
              <a:rPr lang="en-US" sz="2400" dirty="0" smtClean="0">
                <a:solidFill>
                  <a:srgbClr val="7030A0"/>
                </a:solidFill>
              </a:rPr>
              <a:t>replace the natural image </a:t>
            </a:r>
            <a:r>
              <a:rPr lang="en-US" sz="2400" dirty="0" smtClean="0"/>
              <a:t>you may have had and you see the </a:t>
            </a:r>
            <a:r>
              <a:rPr lang="en-US" sz="2400" dirty="0" smtClean="0">
                <a:solidFill>
                  <a:srgbClr val="92D050"/>
                </a:solidFill>
              </a:rPr>
              <a:t>bright lights </a:t>
            </a:r>
            <a:r>
              <a:rPr lang="en-US" sz="2400" dirty="0" smtClean="0"/>
              <a:t>that </a:t>
            </a:r>
            <a:r>
              <a:rPr lang="en-US" sz="2400" dirty="0" smtClean="0">
                <a:solidFill>
                  <a:schemeClr val="accent3">
                    <a:lumMod val="50000"/>
                  </a:schemeClr>
                </a:solidFill>
              </a:rPr>
              <a:t>make the evening beautiful</a:t>
            </a:r>
            <a:r>
              <a:rPr lang="en-US" sz="2400" dirty="0" smtClean="0"/>
              <a:t> like </a:t>
            </a:r>
            <a:r>
              <a:rPr lang="en-US" sz="2400" dirty="0" smtClean="0">
                <a:solidFill>
                  <a:srgbClr val="92D050"/>
                </a:solidFill>
              </a:rPr>
              <a:t>flowers</a:t>
            </a:r>
            <a:r>
              <a:rPr lang="en-US" sz="2400" dirty="0" smtClean="0"/>
              <a:t> do to any landscape by day and </a:t>
            </a:r>
            <a:r>
              <a:rPr lang="en-US" sz="2400" dirty="0" smtClean="0">
                <a:solidFill>
                  <a:srgbClr val="92D050"/>
                </a:solidFill>
              </a:rPr>
              <a:t>skyscrapers</a:t>
            </a:r>
            <a:r>
              <a:rPr lang="en-US" sz="2400" dirty="0" smtClean="0"/>
              <a:t> that </a:t>
            </a:r>
            <a:r>
              <a:rPr lang="en-US" sz="2400" dirty="0" smtClean="0">
                <a:solidFill>
                  <a:schemeClr val="accent3">
                    <a:lumMod val="50000"/>
                  </a:schemeClr>
                </a:solidFill>
              </a:rPr>
              <a:t>rise into the sky </a:t>
            </a:r>
            <a:r>
              <a:rPr lang="en-US" sz="2400" dirty="0" smtClean="0"/>
              <a:t>like </a:t>
            </a:r>
            <a:r>
              <a:rPr lang="en-US" sz="2400" dirty="0" smtClean="0">
                <a:solidFill>
                  <a:srgbClr val="92D050"/>
                </a:solidFill>
              </a:rPr>
              <a:t>tall trees</a:t>
            </a:r>
            <a:r>
              <a:rPr lang="en-US" sz="2400" dirty="0" smtClean="0"/>
              <a:t>.  This definitely </a:t>
            </a:r>
            <a:r>
              <a:rPr lang="en-US" sz="2400" dirty="0" smtClean="0">
                <a:solidFill>
                  <a:srgbClr val="7030A0"/>
                </a:solidFill>
              </a:rPr>
              <a:t>gives an image of the city at dusk </a:t>
            </a:r>
            <a:r>
              <a:rPr lang="en-US" sz="2400" dirty="0" smtClean="0"/>
              <a:t>when the street and traffic lights are on.</a:t>
            </a:r>
          </a:p>
          <a:p>
            <a:pPr marL="0" indent="0">
              <a:buNone/>
            </a:pPr>
            <a:endParaRPr lang="en-US" dirty="0"/>
          </a:p>
        </p:txBody>
      </p:sp>
    </p:spTree>
    <p:extLst>
      <p:ext uri="{BB962C8B-B14F-4D97-AF65-F5344CB8AC3E}">
        <p14:creationId xmlns:p14="http://schemas.microsoft.com/office/powerpoint/2010/main" val="11767667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Personification</a:t>
            </a:r>
          </a:p>
        </p:txBody>
      </p:sp>
      <p:sp>
        <p:nvSpPr>
          <p:cNvPr id="3" name="Content Placeholder 2"/>
          <p:cNvSpPr>
            <a:spLocks noGrp="1"/>
          </p:cNvSpPr>
          <p:nvPr>
            <p:ph idx="1"/>
          </p:nvPr>
        </p:nvSpPr>
        <p:spPr/>
        <p:txBody>
          <a:bodyPr/>
          <a:lstStyle/>
          <a:p>
            <a:r>
              <a:rPr lang="en-US" dirty="0" smtClean="0"/>
              <a:t>“Through your thick iron breath that you inhale/ At six in the morning and exhale from five noon.” (City Johannesburg Lines 20&amp;21)</a:t>
            </a:r>
          </a:p>
          <a:p>
            <a:pPr lvl="1"/>
            <a:r>
              <a:rPr lang="en-US" dirty="0" smtClean="0"/>
              <a:t>Can you picture this giant breathing iron?</a:t>
            </a:r>
          </a:p>
          <a:p>
            <a:pPr lvl="1"/>
            <a:r>
              <a:rPr lang="en-US" dirty="0" smtClean="0"/>
              <a:t>Replace the giant with the City Johannesburg and you will ‘see’ the traffic (cars and busses/trains made of iron)</a:t>
            </a:r>
          </a:p>
          <a:p>
            <a:endParaRPr lang="en-US" dirty="0"/>
          </a:p>
        </p:txBody>
      </p:sp>
    </p:spTree>
    <p:extLst>
      <p:ext uri="{BB962C8B-B14F-4D97-AF65-F5344CB8AC3E}">
        <p14:creationId xmlns:p14="http://schemas.microsoft.com/office/powerpoint/2010/main" val="2296891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Discussion</a:t>
            </a:r>
          </a:p>
        </p:txBody>
      </p:sp>
      <p:sp>
        <p:nvSpPr>
          <p:cNvPr id="3" name="Content Placeholder 2"/>
          <p:cNvSpPr>
            <a:spLocks noGrp="1"/>
          </p:cNvSpPr>
          <p:nvPr>
            <p:ph idx="1"/>
          </p:nvPr>
        </p:nvSpPr>
        <p:spPr/>
        <p:txBody>
          <a:bodyPr/>
          <a:lstStyle/>
          <a:p>
            <a:r>
              <a:rPr lang="en-US" sz="2600" dirty="0" smtClean="0"/>
              <a:t>It is not sufficient to simply say a poetic device creates an image.</a:t>
            </a:r>
          </a:p>
          <a:p>
            <a:r>
              <a:rPr lang="en-US" sz="2600" dirty="0" smtClean="0"/>
              <a:t>Responses should be specific as to </a:t>
            </a:r>
            <a:r>
              <a:rPr lang="en-US" sz="2600" dirty="0" smtClean="0">
                <a:solidFill>
                  <a:srgbClr val="92D050"/>
                </a:solidFill>
              </a:rPr>
              <a:t>what image </a:t>
            </a:r>
            <a:r>
              <a:rPr lang="en-US" sz="2600" dirty="0" smtClean="0"/>
              <a:t>is created, </a:t>
            </a:r>
            <a:r>
              <a:rPr lang="en-US" sz="2600" dirty="0" smtClean="0">
                <a:solidFill>
                  <a:schemeClr val="accent3">
                    <a:lumMod val="50000"/>
                  </a:schemeClr>
                </a:solidFill>
              </a:rPr>
              <a:t>how it has been done through that device</a:t>
            </a:r>
            <a:r>
              <a:rPr lang="en-US" sz="2600" dirty="0"/>
              <a:t> </a:t>
            </a:r>
            <a:r>
              <a:rPr lang="en-US" sz="2600" dirty="0" smtClean="0"/>
              <a:t>and what </a:t>
            </a:r>
            <a:r>
              <a:rPr lang="en-US" sz="2600" dirty="0" smtClean="0">
                <a:solidFill>
                  <a:srgbClr val="7030A0"/>
                </a:solidFill>
              </a:rPr>
              <a:t>effect it has on meaning</a:t>
            </a:r>
            <a:r>
              <a:rPr lang="en-US" sz="2600" dirty="0" smtClean="0"/>
              <a:t>.</a:t>
            </a:r>
          </a:p>
          <a:p>
            <a:pPr lvl="1"/>
            <a:r>
              <a:rPr lang="en-US" sz="2000" dirty="0" smtClean="0"/>
              <a:t>e.g. The </a:t>
            </a:r>
            <a:r>
              <a:rPr lang="en-US" sz="2000" dirty="0" smtClean="0">
                <a:solidFill>
                  <a:srgbClr val="92D050"/>
                </a:solidFill>
              </a:rPr>
              <a:t>personification</a:t>
            </a:r>
            <a:r>
              <a:rPr lang="en-US" sz="2000" dirty="0" smtClean="0"/>
              <a:t> used where </a:t>
            </a:r>
            <a:r>
              <a:rPr lang="en-US" sz="2000" dirty="0" smtClean="0">
                <a:solidFill>
                  <a:srgbClr val="92D050"/>
                </a:solidFill>
              </a:rPr>
              <a:t>the city is compared to someone breathing iron,</a:t>
            </a:r>
            <a:r>
              <a:rPr lang="en-US" sz="2000" dirty="0" smtClean="0"/>
              <a:t> </a:t>
            </a:r>
            <a:r>
              <a:rPr lang="en-US" sz="2000" dirty="0" smtClean="0">
                <a:solidFill>
                  <a:srgbClr val="7030A0"/>
                </a:solidFill>
              </a:rPr>
              <a:t>creates a vivid image </a:t>
            </a:r>
            <a:r>
              <a:rPr lang="en-US" sz="2000" dirty="0" smtClean="0"/>
              <a:t>of the </a:t>
            </a:r>
            <a:r>
              <a:rPr lang="en-US" sz="2000" dirty="0" smtClean="0">
                <a:solidFill>
                  <a:schemeClr val="accent3">
                    <a:lumMod val="50000"/>
                  </a:schemeClr>
                </a:solidFill>
              </a:rPr>
              <a:t>heavy morning and evening traffic that enters and leaves Johannesburg like someone inhaling and exhaling</a:t>
            </a:r>
            <a:r>
              <a:rPr lang="en-US" sz="2000" dirty="0" smtClean="0"/>
              <a:t>.  Through this </a:t>
            </a:r>
            <a:r>
              <a:rPr lang="en-US" sz="2000" dirty="0" smtClean="0">
                <a:solidFill>
                  <a:srgbClr val="7030A0"/>
                </a:solidFill>
              </a:rPr>
              <a:t>the poet is protesting against the Act that forbade black people from living in town </a:t>
            </a:r>
            <a:r>
              <a:rPr lang="en-US" sz="2000" dirty="0" smtClean="0"/>
              <a:t>(city), hence the heavy traffic as they leave the city only to return in the morning, endlessly like breathing that never stops.</a:t>
            </a:r>
          </a:p>
          <a:p>
            <a:pPr marL="0" indent="0">
              <a:buNone/>
            </a:pPr>
            <a:endParaRPr lang="en-US" dirty="0"/>
          </a:p>
        </p:txBody>
      </p:sp>
    </p:spTree>
    <p:extLst>
      <p:ext uri="{BB962C8B-B14F-4D97-AF65-F5344CB8AC3E}">
        <p14:creationId xmlns:p14="http://schemas.microsoft.com/office/powerpoint/2010/main" val="2517589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F:\DEPT\CCMWS\DESIGN TEAM\Presentations\_Templates\_new templates 2012\CLAW ppt template\images\thankyo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3188" y="2517775"/>
            <a:ext cx="4619625"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323690"/>
      </p:ext>
    </p:extLst>
  </p:cSld>
  <p:clrMapOvr>
    <a:masterClrMapping/>
  </p:clrMapOvr>
  <p:timing>
    <p:tnLst>
      <p:par>
        <p:cTn id="1" dur="indefinite" restart="never" nodeType="tmRoot"/>
      </p:par>
    </p:tnLst>
  </p:timing>
</p:sld>
</file>

<file path=ppt/theme/theme1.xml><?xml version="1.0" encoding="utf-8"?>
<a:theme xmlns:a="http://schemas.openxmlformats.org/drawingml/2006/main" name="my trusted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my trusted template</Template>
  <TotalTime>604</TotalTime>
  <Words>1302</Words>
  <Application>Microsoft Office PowerPoint</Application>
  <PresentationFormat>A4 Paper (210x297 mm)</PresentationFormat>
  <Paragraphs>59</Paragraphs>
  <Slides>8</Slides>
  <Notes>8</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vt:i4>
      </vt:variant>
    </vt:vector>
  </HeadingPairs>
  <TitlesOfParts>
    <vt:vector size="12" baseType="lpstr">
      <vt:lpstr>Arial</vt:lpstr>
      <vt:lpstr>Calibri</vt:lpstr>
      <vt:lpstr>my trusted template</vt:lpstr>
      <vt:lpstr>Custom Design</vt:lpstr>
      <vt:lpstr>The 7 effects of language Part 1</vt:lpstr>
      <vt:lpstr>The Triangle Key</vt:lpstr>
      <vt:lpstr>These are some effects of language</vt:lpstr>
      <vt:lpstr>Create an Image</vt:lpstr>
      <vt:lpstr>Metaphor</vt:lpstr>
      <vt:lpstr>Personification</vt:lpstr>
      <vt:lpstr>The Discussion</vt:lpstr>
      <vt:lpstr>PowerPoint Presentation</vt:lpstr>
    </vt:vector>
  </TitlesOfParts>
  <Company>UNISA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7 effects of language</dc:title>
  <dc:creator>Phakathi, Lungelwa</dc:creator>
  <cp:lastModifiedBy>Bianca</cp:lastModifiedBy>
  <cp:revision>24</cp:revision>
  <dcterms:created xsi:type="dcterms:W3CDTF">2015-07-20T05:06:39Z</dcterms:created>
  <dcterms:modified xsi:type="dcterms:W3CDTF">2016-05-24T10:02:17Z</dcterms:modified>
</cp:coreProperties>
</file>